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E2F76-A8A3-49D7-A8C6-596B81192B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8B4D9C-36AB-46A5-B8DA-C03504B20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scatter plot is a type of plot that uses Cartesian coordinates to display values for two variables.</a:t>
          </a:r>
          <a:endParaRPr lang="en-US"/>
        </a:p>
      </dgm:t>
    </dgm:pt>
    <dgm:pt modelId="{4C1A0712-3B0E-48E2-9C4F-206400224FEC}" type="parTrans" cxnId="{32DD4EEC-B19E-458C-99CC-69AE266A6F56}">
      <dgm:prSet/>
      <dgm:spPr/>
      <dgm:t>
        <a:bodyPr/>
        <a:lstStyle/>
        <a:p>
          <a:endParaRPr lang="en-US"/>
        </a:p>
      </dgm:t>
    </dgm:pt>
    <dgm:pt modelId="{3DC18137-2940-4923-876C-B921EC2236D3}" type="sibTrans" cxnId="{32DD4EEC-B19E-458C-99CC-69AE266A6F56}">
      <dgm:prSet/>
      <dgm:spPr/>
      <dgm:t>
        <a:bodyPr/>
        <a:lstStyle/>
        <a:p>
          <a:endParaRPr lang="en-US"/>
        </a:p>
      </dgm:t>
    </dgm:pt>
    <dgm:pt modelId="{3A1BDCE1-BB1B-4C75-AEB2-BAB9D4DE12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values of one variable are represented on the x-axis, and the values of the other variable are represented on the y-axis.</a:t>
          </a:r>
          <a:endParaRPr lang="en-US"/>
        </a:p>
      </dgm:t>
    </dgm:pt>
    <dgm:pt modelId="{10278C59-6E91-48D6-9870-935CA42CD77C}" type="parTrans" cxnId="{BE6F622B-292A-4E56-A23C-8810BC03D77E}">
      <dgm:prSet/>
      <dgm:spPr/>
      <dgm:t>
        <a:bodyPr/>
        <a:lstStyle/>
        <a:p>
          <a:endParaRPr lang="en-US"/>
        </a:p>
      </dgm:t>
    </dgm:pt>
    <dgm:pt modelId="{130463BE-87C1-4EE5-87C3-775AD8092B4F}" type="sibTrans" cxnId="{BE6F622B-292A-4E56-A23C-8810BC03D77E}">
      <dgm:prSet/>
      <dgm:spPr/>
      <dgm:t>
        <a:bodyPr/>
        <a:lstStyle/>
        <a:p>
          <a:endParaRPr lang="en-US"/>
        </a:p>
      </dgm:t>
    </dgm:pt>
    <dgm:pt modelId="{ADC7FF4C-2555-48BD-83A3-9A10961951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Each point on the graph represents a single observation or data point.</a:t>
          </a:r>
          <a:endParaRPr lang="en-US"/>
        </a:p>
      </dgm:t>
    </dgm:pt>
    <dgm:pt modelId="{34BF0F89-DE56-4A8C-AC9E-6D5A99556F4E}" type="parTrans" cxnId="{98FCDAEC-46A3-43F6-AE95-5314D72CF8A3}">
      <dgm:prSet/>
      <dgm:spPr/>
      <dgm:t>
        <a:bodyPr/>
        <a:lstStyle/>
        <a:p>
          <a:endParaRPr lang="en-US"/>
        </a:p>
      </dgm:t>
    </dgm:pt>
    <dgm:pt modelId="{B6B3AF93-0249-40AB-8DAF-277DE62AB732}" type="sibTrans" cxnId="{98FCDAEC-46A3-43F6-AE95-5314D72CF8A3}">
      <dgm:prSet/>
      <dgm:spPr/>
      <dgm:t>
        <a:bodyPr/>
        <a:lstStyle/>
        <a:p>
          <a:endParaRPr lang="en-US"/>
        </a:p>
      </dgm:t>
    </dgm:pt>
    <dgm:pt modelId="{11DE8CF5-01AC-4630-90F0-CDE5553467BB}" type="pres">
      <dgm:prSet presAssocID="{DE3E2F76-A8A3-49D7-A8C6-596B81192B72}" presName="root" presStyleCnt="0">
        <dgm:presLayoutVars>
          <dgm:dir/>
          <dgm:resizeHandles val="exact"/>
        </dgm:presLayoutVars>
      </dgm:prSet>
      <dgm:spPr/>
    </dgm:pt>
    <dgm:pt modelId="{F7F64A44-AD00-47B1-AF43-BF7C4C0E7EC2}" type="pres">
      <dgm:prSet presAssocID="{D28B4D9C-36AB-46A5-B8DA-C03504B20D61}" presName="compNode" presStyleCnt="0"/>
      <dgm:spPr/>
    </dgm:pt>
    <dgm:pt modelId="{22673F77-A062-4306-AAB2-27D88E74D524}" type="pres">
      <dgm:prSet presAssocID="{D28B4D9C-36AB-46A5-B8DA-C03504B20D61}" presName="bgRect" presStyleLbl="bgShp" presStyleIdx="0" presStyleCnt="3"/>
      <dgm:spPr/>
    </dgm:pt>
    <dgm:pt modelId="{CEA2362B-1249-48F7-B9D6-BB56E969506D}" type="pres">
      <dgm:prSet presAssocID="{D28B4D9C-36AB-46A5-B8DA-C03504B20D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7E9395-EC9E-42BC-A8C5-899E20BF8A25}" type="pres">
      <dgm:prSet presAssocID="{D28B4D9C-36AB-46A5-B8DA-C03504B20D61}" presName="spaceRect" presStyleCnt="0"/>
      <dgm:spPr/>
    </dgm:pt>
    <dgm:pt modelId="{63C9FA62-1538-4703-9C59-CB092B678894}" type="pres">
      <dgm:prSet presAssocID="{D28B4D9C-36AB-46A5-B8DA-C03504B20D61}" presName="parTx" presStyleLbl="revTx" presStyleIdx="0" presStyleCnt="3">
        <dgm:presLayoutVars>
          <dgm:chMax val="0"/>
          <dgm:chPref val="0"/>
        </dgm:presLayoutVars>
      </dgm:prSet>
      <dgm:spPr/>
    </dgm:pt>
    <dgm:pt modelId="{DCEFD94C-9B10-4F35-931F-30729B2FB8F2}" type="pres">
      <dgm:prSet presAssocID="{3DC18137-2940-4923-876C-B921EC2236D3}" presName="sibTrans" presStyleCnt="0"/>
      <dgm:spPr/>
    </dgm:pt>
    <dgm:pt modelId="{8B9C094F-7CE8-4814-B728-EED7CACD4838}" type="pres">
      <dgm:prSet presAssocID="{3A1BDCE1-BB1B-4C75-AEB2-BAB9D4DE125C}" presName="compNode" presStyleCnt="0"/>
      <dgm:spPr/>
    </dgm:pt>
    <dgm:pt modelId="{C85DF35B-EE18-42DB-AE75-CBE24136456F}" type="pres">
      <dgm:prSet presAssocID="{3A1BDCE1-BB1B-4C75-AEB2-BAB9D4DE125C}" presName="bgRect" presStyleLbl="bgShp" presStyleIdx="1" presStyleCnt="3"/>
      <dgm:spPr/>
    </dgm:pt>
    <dgm:pt modelId="{37E7874E-EC88-4A79-9459-D9B524FCF758}" type="pres">
      <dgm:prSet presAssocID="{3A1BDCE1-BB1B-4C75-AEB2-BAB9D4DE12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DE9C284-E0C7-43B3-B903-E861CFDDFEDC}" type="pres">
      <dgm:prSet presAssocID="{3A1BDCE1-BB1B-4C75-AEB2-BAB9D4DE125C}" presName="spaceRect" presStyleCnt="0"/>
      <dgm:spPr/>
    </dgm:pt>
    <dgm:pt modelId="{7FE6AC23-D4CC-48C7-80EE-EAAE2E410472}" type="pres">
      <dgm:prSet presAssocID="{3A1BDCE1-BB1B-4C75-AEB2-BAB9D4DE125C}" presName="parTx" presStyleLbl="revTx" presStyleIdx="1" presStyleCnt="3">
        <dgm:presLayoutVars>
          <dgm:chMax val="0"/>
          <dgm:chPref val="0"/>
        </dgm:presLayoutVars>
      </dgm:prSet>
      <dgm:spPr/>
    </dgm:pt>
    <dgm:pt modelId="{37A5CA41-C376-421C-9D78-9C120D8F62C8}" type="pres">
      <dgm:prSet presAssocID="{130463BE-87C1-4EE5-87C3-775AD8092B4F}" presName="sibTrans" presStyleCnt="0"/>
      <dgm:spPr/>
    </dgm:pt>
    <dgm:pt modelId="{6B7992D0-290E-4884-A94A-C5F0F517C992}" type="pres">
      <dgm:prSet presAssocID="{ADC7FF4C-2555-48BD-83A3-9A10961951C0}" presName="compNode" presStyleCnt="0"/>
      <dgm:spPr/>
    </dgm:pt>
    <dgm:pt modelId="{4D478583-779E-4963-995F-7224C5DE94CC}" type="pres">
      <dgm:prSet presAssocID="{ADC7FF4C-2555-48BD-83A3-9A10961951C0}" presName="bgRect" presStyleLbl="bgShp" presStyleIdx="2" presStyleCnt="3"/>
      <dgm:spPr/>
    </dgm:pt>
    <dgm:pt modelId="{8FB3DB94-881A-4F12-9CB5-8526954BE111}" type="pres">
      <dgm:prSet presAssocID="{ADC7FF4C-2555-48BD-83A3-9A10961951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77742466-6730-4989-AA29-84538E582EBA}" type="pres">
      <dgm:prSet presAssocID="{ADC7FF4C-2555-48BD-83A3-9A10961951C0}" presName="spaceRect" presStyleCnt="0"/>
      <dgm:spPr/>
    </dgm:pt>
    <dgm:pt modelId="{AADA8DA6-A789-45E5-87A4-19DDF3AC7C32}" type="pres">
      <dgm:prSet presAssocID="{ADC7FF4C-2555-48BD-83A3-9A10961951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D69807-63A7-4D56-BCA1-8E044F947B32}" type="presOf" srcId="{3A1BDCE1-BB1B-4C75-AEB2-BAB9D4DE125C}" destId="{7FE6AC23-D4CC-48C7-80EE-EAAE2E410472}" srcOrd="0" destOrd="0" presId="urn:microsoft.com/office/officeart/2018/2/layout/IconVerticalSolidList"/>
    <dgm:cxn modelId="{BE6F622B-292A-4E56-A23C-8810BC03D77E}" srcId="{DE3E2F76-A8A3-49D7-A8C6-596B81192B72}" destId="{3A1BDCE1-BB1B-4C75-AEB2-BAB9D4DE125C}" srcOrd="1" destOrd="0" parTransId="{10278C59-6E91-48D6-9870-935CA42CD77C}" sibTransId="{130463BE-87C1-4EE5-87C3-775AD8092B4F}"/>
    <dgm:cxn modelId="{57B3956D-037B-48F0-A38A-791683FF96E0}" type="presOf" srcId="{D28B4D9C-36AB-46A5-B8DA-C03504B20D61}" destId="{63C9FA62-1538-4703-9C59-CB092B678894}" srcOrd="0" destOrd="0" presId="urn:microsoft.com/office/officeart/2018/2/layout/IconVerticalSolidList"/>
    <dgm:cxn modelId="{5D803992-3670-4A88-B031-B866ED2F8412}" type="presOf" srcId="{ADC7FF4C-2555-48BD-83A3-9A10961951C0}" destId="{AADA8DA6-A789-45E5-87A4-19DDF3AC7C32}" srcOrd="0" destOrd="0" presId="urn:microsoft.com/office/officeart/2018/2/layout/IconVerticalSolidList"/>
    <dgm:cxn modelId="{473BF0B3-3CE2-4C97-88E9-CAFB4F8992E9}" type="presOf" srcId="{DE3E2F76-A8A3-49D7-A8C6-596B81192B72}" destId="{11DE8CF5-01AC-4630-90F0-CDE5553467BB}" srcOrd="0" destOrd="0" presId="urn:microsoft.com/office/officeart/2018/2/layout/IconVerticalSolidList"/>
    <dgm:cxn modelId="{32DD4EEC-B19E-458C-99CC-69AE266A6F56}" srcId="{DE3E2F76-A8A3-49D7-A8C6-596B81192B72}" destId="{D28B4D9C-36AB-46A5-B8DA-C03504B20D61}" srcOrd="0" destOrd="0" parTransId="{4C1A0712-3B0E-48E2-9C4F-206400224FEC}" sibTransId="{3DC18137-2940-4923-876C-B921EC2236D3}"/>
    <dgm:cxn modelId="{98FCDAEC-46A3-43F6-AE95-5314D72CF8A3}" srcId="{DE3E2F76-A8A3-49D7-A8C6-596B81192B72}" destId="{ADC7FF4C-2555-48BD-83A3-9A10961951C0}" srcOrd="2" destOrd="0" parTransId="{34BF0F89-DE56-4A8C-AC9E-6D5A99556F4E}" sibTransId="{B6B3AF93-0249-40AB-8DAF-277DE62AB732}"/>
    <dgm:cxn modelId="{F522C453-9FF2-4F6D-A015-650787CA6D69}" type="presParOf" srcId="{11DE8CF5-01AC-4630-90F0-CDE5553467BB}" destId="{F7F64A44-AD00-47B1-AF43-BF7C4C0E7EC2}" srcOrd="0" destOrd="0" presId="urn:microsoft.com/office/officeart/2018/2/layout/IconVerticalSolidList"/>
    <dgm:cxn modelId="{3C175E1D-FDB5-4B89-A2A1-AE1D7F04AAA3}" type="presParOf" srcId="{F7F64A44-AD00-47B1-AF43-BF7C4C0E7EC2}" destId="{22673F77-A062-4306-AAB2-27D88E74D524}" srcOrd="0" destOrd="0" presId="urn:microsoft.com/office/officeart/2018/2/layout/IconVerticalSolidList"/>
    <dgm:cxn modelId="{5E1D7DA1-3657-4901-891D-AE4EF1946DBD}" type="presParOf" srcId="{F7F64A44-AD00-47B1-AF43-BF7C4C0E7EC2}" destId="{CEA2362B-1249-48F7-B9D6-BB56E969506D}" srcOrd="1" destOrd="0" presId="urn:microsoft.com/office/officeart/2018/2/layout/IconVerticalSolidList"/>
    <dgm:cxn modelId="{7B4E64AC-7E40-48FA-97D6-07DE66B208B1}" type="presParOf" srcId="{F7F64A44-AD00-47B1-AF43-BF7C4C0E7EC2}" destId="{817E9395-EC9E-42BC-A8C5-899E20BF8A25}" srcOrd="2" destOrd="0" presId="urn:microsoft.com/office/officeart/2018/2/layout/IconVerticalSolidList"/>
    <dgm:cxn modelId="{AAFC2CF7-CDC9-4360-AEE2-A1A0B52FA14D}" type="presParOf" srcId="{F7F64A44-AD00-47B1-AF43-BF7C4C0E7EC2}" destId="{63C9FA62-1538-4703-9C59-CB092B678894}" srcOrd="3" destOrd="0" presId="urn:microsoft.com/office/officeart/2018/2/layout/IconVerticalSolidList"/>
    <dgm:cxn modelId="{559D9FEF-1D8A-413A-A446-C6DE990F21E5}" type="presParOf" srcId="{11DE8CF5-01AC-4630-90F0-CDE5553467BB}" destId="{DCEFD94C-9B10-4F35-931F-30729B2FB8F2}" srcOrd="1" destOrd="0" presId="urn:microsoft.com/office/officeart/2018/2/layout/IconVerticalSolidList"/>
    <dgm:cxn modelId="{6FBBBF11-9B11-4491-9902-891CD682F17D}" type="presParOf" srcId="{11DE8CF5-01AC-4630-90F0-CDE5553467BB}" destId="{8B9C094F-7CE8-4814-B728-EED7CACD4838}" srcOrd="2" destOrd="0" presId="urn:microsoft.com/office/officeart/2018/2/layout/IconVerticalSolidList"/>
    <dgm:cxn modelId="{0A1D3173-B3AB-4E52-BB91-4B8038444686}" type="presParOf" srcId="{8B9C094F-7CE8-4814-B728-EED7CACD4838}" destId="{C85DF35B-EE18-42DB-AE75-CBE24136456F}" srcOrd="0" destOrd="0" presId="urn:microsoft.com/office/officeart/2018/2/layout/IconVerticalSolidList"/>
    <dgm:cxn modelId="{6E17570C-6A7D-4836-BD52-603F7DACF66A}" type="presParOf" srcId="{8B9C094F-7CE8-4814-B728-EED7CACD4838}" destId="{37E7874E-EC88-4A79-9459-D9B524FCF758}" srcOrd="1" destOrd="0" presId="urn:microsoft.com/office/officeart/2018/2/layout/IconVerticalSolidList"/>
    <dgm:cxn modelId="{EDAA4EA5-AD72-4AEE-9267-711E854FD12E}" type="presParOf" srcId="{8B9C094F-7CE8-4814-B728-EED7CACD4838}" destId="{4DE9C284-E0C7-43B3-B903-E861CFDDFEDC}" srcOrd="2" destOrd="0" presId="urn:microsoft.com/office/officeart/2018/2/layout/IconVerticalSolidList"/>
    <dgm:cxn modelId="{7E99FEFE-AEC1-412E-8C3A-A01F344E5AE8}" type="presParOf" srcId="{8B9C094F-7CE8-4814-B728-EED7CACD4838}" destId="{7FE6AC23-D4CC-48C7-80EE-EAAE2E410472}" srcOrd="3" destOrd="0" presId="urn:microsoft.com/office/officeart/2018/2/layout/IconVerticalSolidList"/>
    <dgm:cxn modelId="{A0F3083A-0796-444D-BD2A-66D935D5C71D}" type="presParOf" srcId="{11DE8CF5-01AC-4630-90F0-CDE5553467BB}" destId="{37A5CA41-C376-421C-9D78-9C120D8F62C8}" srcOrd="3" destOrd="0" presId="urn:microsoft.com/office/officeart/2018/2/layout/IconVerticalSolidList"/>
    <dgm:cxn modelId="{57061E7C-BB7D-46DA-B016-A857F55509E1}" type="presParOf" srcId="{11DE8CF5-01AC-4630-90F0-CDE5553467BB}" destId="{6B7992D0-290E-4884-A94A-C5F0F517C992}" srcOrd="4" destOrd="0" presId="urn:microsoft.com/office/officeart/2018/2/layout/IconVerticalSolidList"/>
    <dgm:cxn modelId="{59722938-8384-4762-BC31-06A123C2B409}" type="presParOf" srcId="{6B7992D0-290E-4884-A94A-C5F0F517C992}" destId="{4D478583-779E-4963-995F-7224C5DE94CC}" srcOrd="0" destOrd="0" presId="urn:microsoft.com/office/officeart/2018/2/layout/IconVerticalSolidList"/>
    <dgm:cxn modelId="{920032A1-B0F7-4F90-9AE9-3860D3A1D4D5}" type="presParOf" srcId="{6B7992D0-290E-4884-A94A-C5F0F517C992}" destId="{8FB3DB94-881A-4F12-9CB5-8526954BE111}" srcOrd="1" destOrd="0" presId="urn:microsoft.com/office/officeart/2018/2/layout/IconVerticalSolidList"/>
    <dgm:cxn modelId="{5439291B-F9E8-4A86-9D5E-78F8C85C155C}" type="presParOf" srcId="{6B7992D0-290E-4884-A94A-C5F0F517C992}" destId="{77742466-6730-4989-AA29-84538E582EBA}" srcOrd="2" destOrd="0" presId="urn:microsoft.com/office/officeart/2018/2/layout/IconVerticalSolidList"/>
    <dgm:cxn modelId="{873FBF12-8A11-447E-97BD-A667FDD45C4D}" type="presParOf" srcId="{6B7992D0-290E-4884-A94A-C5F0F517C992}" destId="{AADA8DA6-A789-45E5-87A4-19DDF3AC7C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3F77-A062-4306-AAB2-27D88E74D524}">
      <dsp:nvSpPr>
        <dsp:cNvPr id="0" name=""/>
        <dsp:cNvSpPr/>
      </dsp:nvSpPr>
      <dsp:spPr>
        <a:xfrm>
          <a:off x="0" y="425"/>
          <a:ext cx="6251110" cy="995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2362B-1249-48F7-B9D6-BB56E969506D}">
      <dsp:nvSpPr>
        <dsp:cNvPr id="0" name=""/>
        <dsp:cNvSpPr/>
      </dsp:nvSpPr>
      <dsp:spPr>
        <a:xfrm>
          <a:off x="301031" y="224333"/>
          <a:ext cx="547330" cy="547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9FA62-1538-4703-9C59-CB092B678894}">
      <dsp:nvSpPr>
        <dsp:cNvPr id="0" name=""/>
        <dsp:cNvSpPr/>
      </dsp:nvSpPr>
      <dsp:spPr>
        <a:xfrm>
          <a:off x="1149394" y="425"/>
          <a:ext cx="5101715" cy="995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20" tIns="105320" rIns="105320" bIns="1053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 scatter plot is a type of plot that uses Cartesian coordinates to display values for two variables.</a:t>
          </a:r>
          <a:endParaRPr lang="en-US" sz="2500" kern="1200"/>
        </a:p>
      </dsp:txBody>
      <dsp:txXfrm>
        <a:off x="1149394" y="425"/>
        <a:ext cx="5101715" cy="995146"/>
      </dsp:txXfrm>
    </dsp:sp>
    <dsp:sp modelId="{C85DF35B-EE18-42DB-AE75-CBE24136456F}">
      <dsp:nvSpPr>
        <dsp:cNvPr id="0" name=""/>
        <dsp:cNvSpPr/>
      </dsp:nvSpPr>
      <dsp:spPr>
        <a:xfrm>
          <a:off x="0" y="1244358"/>
          <a:ext cx="6251110" cy="995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7874E-EC88-4A79-9459-D9B524FCF758}">
      <dsp:nvSpPr>
        <dsp:cNvPr id="0" name=""/>
        <dsp:cNvSpPr/>
      </dsp:nvSpPr>
      <dsp:spPr>
        <a:xfrm>
          <a:off x="301031" y="1468266"/>
          <a:ext cx="547330" cy="547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6AC23-D4CC-48C7-80EE-EAAE2E410472}">
      <dsp:nvSpPr>
        <dsp:cNvPr id="0" name=""/>
        <dsp:cNvSpPr/>
      </dsp:nvSpPr>
      <dsp:spPr>
        <a:xfrm>
          <a:off x="1149394" y="1244358"/>
          <a:ext cx="5101715" cy="995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20" tIns="105320" rIns="105320" bIns="1053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values of one variable are represented on the x-axis, and the values of the other variable are represented on the y-axis.</a:t>
          </a:r>
          <a:endParaRPr lang="en-US" sz="2500" kern="1200"/>
        </a:p>
      </dsp:txBody>
      <dsp:txXfrm>
        <a:off x="1149394" y="1244358"/>
        <a:ext cx="5101715" cy="995146"/>
      </dsp:txXfrm>
    </dsp:sp>
    <dsp:sp modelId="{4D478583-779E-4963-995F-7224C5DE94CC}">
      <dsp:nvSpPr>
        <dsp:cNvPr id="0" name=""/>
        <dsp:cNvSpPr/>
      </dsp:nvSpPr>
      <dsp:spPr>
        <a:xfrm>
          <a:off x="0" y="2488292"/>
          <a:ext cx="6251110" cy="995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3DB94-881A-4F12-9CB5-8526954BE111}">
      <dsp:nvSpPr>
        <dsp:cNvPr id="0" name=""/>
        <dsp:cNvSpPr/>
      </dsp:nvSpPr>
      <dsp:spPr>
        <a:xfrm>
          <a:off x="301031" y="2712200"/>
          <a:ext cx="547330" cy="547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A8DA6-A789-45E5-87A4-19DDF3AC7C32}">
      <dsp:nvSpPr>
        <dsp:cNvPr id="0" name=""/>
        <dsp:cNvSpPr/>
      </dsp:nvSpPr>
      <dsp:spPr>
        <a:xfrm>
          <a:off x="1149394" y="2488292"/>
          <a:ext cx="5101715" cy="995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20" tIns="105320" rIns="105320" bIns="1053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Each point on the graph represents a single observation or data point.</a:t>
          </a:r>
          <a:endParaRPr lang="en-US" sz="2500" kern="1200"/>
        </a:p>
      </dsp:txBody>
      <dsp:txXfrm>
        <a:off x="1149394" y="2488292"/>
        <a:ext cx="5101715" cy="995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7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5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0BDA406-CC99-3269-2480-DFA80A160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451" b="12164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42015-87F5-620D-C427-2D0AC2B2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solidFill>
                  <a:schemeClr val="bg1"/>
                </a:solidFill>
              </a:rPr>
              <a:t>Scatter plot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E6F27-F0F9-446B-0627-B54548ED9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+mj-lt"/>
              </a:rPr>
              <a:t>Data science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00DCFBA8-9472-6EA0-CC1C-D9C62538D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25" b="31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6C818-BFCB-2812-F22C-1A81BA3C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7200" b="0" i="0">
                <a:effectLst/>
              </a:rPr>
              <a:t>Outliers and Clusters</a:t>
            </a:r>
            <a:endParaRPr lang="en-IN" sz="720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A64A-5DCF-A678-428B-5C48862B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Scatter plots can help identify outliers and clusters within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Outliers are individual data points that deviate significantly from the overall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Clusters refer to groups or concentrations of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These observations can provide valuable insights into the dataset.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8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Large skydiving group mid-air">
            <a:extLst>
              <a:ext uri="{FF2B5EF4-FFF2-40B4-BE49-F238E27FC236}">
                <a16:creationId xmlns:a16="http://schemas.microsoft.com/office/drawing/2014/main" id="{6595E1F5-EC08-E595-2FDC-1569E0FED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697" b="37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EE693-217C-4DB3-6A32-620CBA04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IN" sz="6600" b="0" i="0">
                <a:effectLst/>
              </a:rPr>
              <a:t>Best Fit Line</a:t>
            </a:r>
            <a:endParaRPr lang="en-IN" sz="6600"/>
          </a:p>
        </p:txBody>
      </p:sp>
      <p:sp>
        <p:nvSpPr>
          <p:cNvPr id="24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BFDC-A27A-841C-D239-CE7A8EB9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04" y="847082"/>
            <a:ext cx="5946648" cy="49884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In scatter plots, a best fit line can be added to visualize the general trend between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The line represents the best approximation of the relationship between the two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It helps in making predictions or estimating values for a given input</a:t>
            </a: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7B53-7794-1540-1238-6FE68543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code: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43CA13-9991-EE89-DE14-84361C405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0936" y="2321363"/>
            <a:ext cx="543738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c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To show the plot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2F7AB-B36E-7312-8EF4-5C6B00F2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Out put:</a:t>
            </a:r>
          </a:p>
        </p:txBody>
      </p:sp>
      <p:sp>
        <p:nvSpPr>
          <p:cNvPr id="205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739AE"/>
          </a:solidFill>
          <a:ln w="38100" cap="rnd">
            <a:solidFill>
              <a:srgbClr val="D739A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792ADA55-E092-BF72-70B8-B8341BD724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5752" y="640080"/>
            <a:ext cx="6491704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8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1A8F-12C9-C740-D5D9-6415658F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 projects: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0D93-B6D1-AA6F-16F3-819C3D6B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374151"/>
                </a:solidFill>
                <a:effectLst/>
                <a:latin typeface="Söhne"/>
              </a:rPr>
              <a:t>Housing Market Analysis</a:t>
            </a:r>
          </a:p>
          <a:p>
            <a:r>
              <a:rPr lang="en-IN" sz="3200" b="0" i="0" dirty="0">
                <a:solidFill>
                  <a:srgbClr val="374151"/>
                </a:solidFill>
                <a:effectLst/>
                <a:latin typeface="Söhne"/>
              </a:rPr>
              <a:t>Sales Performance Evaluation</a:t>
            </a:r>
          </a:p>
          <a:p>
            <a:r>
              <a:rPr lang="en-IN" sz="3200" b="0" i="0" dirty="0">
                <a:solidFill>
                  <a:srgbClr val="374151"/>
                </a:solidFill>
                <a:effectLst/>
                <a:latin typeface="Söhne"/>
              </a:rPr>
              <a:t>Climate Change Study</a:t>
            </a:r>
          </a:p>
          <a:p>
            <a:r>
              <a:rPr lang="en-IN" sz="3200" b="0" i="0" dirty="0">
                <a:solidFill>
                  <a:srgbClr val="374151"/>
                </a:solidFill>
                <a:effectLst/>
                <a:latin typeface="Söhne"/>
              </a:rPr>
              <a:t>Academic Performance Analysis</a:t>
            </a:r>
          </a:p>
          <a:p>
            <a:r>
              <a:rPr lang="en-IN" sz="3200" b="0" i="0" dirty="0">
                <a:solidFill>
                  <a:srgbClr val="374151"/>
                </a:solidFill>
                <a:effectLst/>
                <a:latin typeface="Söhne"/>
              </a:rPr>
              <a:t>Stock Market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3616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3571-7779-67B9-071A-B2560C5E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A9B7-B77E-2BBA-12E1-E2D352C3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Scatter plots are powerful tools for visualizing relationships between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They allow us to identify patterns, trends, and outliers 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By analyzing scatter plots, we can gain insights and make informed decisions based on the observed relationships.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22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red cloud&#10;&#10;Description automatically generated">
            <a:extLst>
              <a:ext uri="{FF2B5EF4-FFF2-40B4-BE49-F238E27FC236}">
                <a16:creationId xmlns:a16="http://schemas.microsoft.com/office/drawing/2014/main" id="{4E09B409-52A5-43D2-D9C7-86838526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97" r="-1" b="1009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EE6AD-9F52-1546-6688-67F65FAD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95EB6-5E3C-BEAE-AD43-AFF1B8FF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015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Agenda: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739AE"/>
          </a:solidFill>
          <a:ln w="38100" cap="rnd">
            <a:solidFill>
              <a:srgbClr val="D739A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D813A-DA48-C3C3-5C04-5C19C02EA8A7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Introduction to Scatter Plots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What is a Scatter Plot?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Purpose of Scatter Plots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Scatter Plot Example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Scatter Plot Interpretation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Correlation Coefficient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Outliers and Clusters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Best Fit Line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sz="2000" dirty="0"/>
          </a:p>
        </p:txBody>
      </p:sp>
      <p:pic>
        <p:nvPicPr>
          <p:cNvPr id="12" name="Picture 11" descr="Writing an appointment on a paper agenda">
            <a:extLst>
              <a:ext uri="{FF2B5EF4-FFF2-40B4-BE49-F238E27FC236}">
                <a16:creationId xmlns:a16="http://schemas.microsoft.com/office/drawing/2014/main" id="{EE33AAFE-BCC2-E881-D470-6E69655B2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-64167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44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A8A5B-DD8F-276F-0B20-2A31BB0F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600" b="0" i="0">
                <a:effectLst/>
              </a:rPr>
              <a:t>Introduction to Scatter Plots</a:t>
            </a:r>
            <a:endParaRPr lang="en-IN" sz="460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739AE"/>
          </a:solidFill>
          <a:ln w="38100" cap="rnd">
            <a:solidFill>
              <a:srgbClr val="D739A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FD38-4BEB-3194-6056-A4C0219B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Welcome to the presentation on Scatter Plots.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Scatter plots are graphical representations used to display the relationship between two variables.</a:t>
            </a:r>
          </a:p>
          <a:p>
            <a:pPr>
              <a:lnSpc>
                <a:spcPct val="100000"/>
              </a:lnSpc>
            </a:pPr>
            <a:endParaRPr lang="en-IN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138441F7-FE82-CD46-F65D-0FA5814FB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5" r="3899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84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D22AB-72DF-1D52-6245-555C98DD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>
                <a:effectLst/>
              </a:rPr>
              <a:t>What is a Scatter Plot?</a:t>
            </a:r>
            <a:endParaRPr lang="en-IN" sz="5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739AE"/>
          </a:solidFill>
          <a:ln w="38100" cap="rnd">
            <a:solidFill>
              <a:srgbClr val="D739A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99E086E-E5C2-D3A5-670F-6D55DBDB1B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7EAAEB27-454B-4A99-E411-97F2B2FA25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95" r="481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076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E613C024-9929-2B54-8154-05825F4EF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80516-BD72-9214-EAF8-03BADD6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IN" sz="7200" b="0" i="0" dirty="0">
                <a:effectLst/>
              </a:rPr>
              <a:t>Purpose of Scatter Plots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BE1E-537A-927D-59FE-8EAFECAE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Scatter plots help us understand the relationship between two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They can reveal patterns, trends, or correlations between the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Scatter plots are especially useful for identifying the presence of outliers or clusters within the data.</a:t>
            </a:r>
          </a:p>
          <a:p>
            <a:endParaRPr lang="en-IN"/>
          </a:p>
        </p:txBody>
      </p:sp>
      <p:sp>
        <p:nvSpPr>
          <p:cNvPr id="2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678B4140-4502-E1E0-BCE8-BC41BED66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89064-F82E-FC96-6DD0-7D2EE3D1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7200" b="0" i="0">
                <a:effectLst/>
              </a:rPr>
              <a:t>Scatter Plot Example</a:t>
            </a:r>
            <a:endParaRPr lang="en-IN" sz="720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8425-DC1C-596B-2C38-9385FF51D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Let's look at an example of a scatter plot.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Suppose we are analyzing the relationship between hours studied and test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 x-axis represents the number of hours studied, and the y-axis represents the corresponding test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Each point on the graph represents a student's data.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8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the growth of income&#10;&#10;Description automatically generated">
            <a:extLst>
              <a:ext uri="{FF2B5EF4-FFF2-40B4-BE49-F238E27FC236}">
                <a16:creationId xmlns:a16="http://schemas.microsoft.com/office/drawing/2014/main" id="{E9A07479-F21E-8022-9BA4-8443FF2C0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3" r="1" b="9145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47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BCC1-95FF-4FD5-4B7F-5FCAA6BB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</a:rPr>
              <a:t>Scatter Plot Interpretation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9463-087D-684B-2333-1F74B42D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Scatter plots allow us to interpret the relationship between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points on the scatter plot show an upward trend, it indicates a positive correlation.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points show a downward trend, it indicates a negative correlation.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points are scattered randomly, it suggests no correlation between the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2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EBBAB6AF-1A6C-0031-1D4E-804CBF530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C26CD-8802-5A73-1ACF-F5FED80C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IN" sz="5100" b="0" i="0" dirty="0">
                <a:effectLst/>
              </a:rPr>
              <a:t>Correlation Coefficient</a:t>
            </a:r>
            <a:endParaRPr lang="en-IN" sz="5100" dirty="0"/>
          </a:p>
        </p:txBody>
      </p:sp>
      <p:sp>
        <p:nvSpPr>
          <p:cNvPr id="20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8842-3F9B-C92B-F11D-D136FECC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04" y="847082"/>
            <a:ext cx="5946648" cy="49884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bg1"/>
                </a:solidFill>
                <a:effectLst/>
                <a:latin typeface="Söhne"/>
              </a:rPr>
              <a:t>The correlation coefficient quantifies the strength and direction of the relationship between two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bg1"/>
                </a:solidFill>
                <a:effectLst/>
                <a:latin typeface="Söhne"/>
              </a:rPr>
              <a:t>It ranges from -1 to +1.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bg1"/>
                </a:solidFill>
                <a:effectLst/>
                <a:latin typeface="Söhne"/>
              </a:rPr>
              <a:t>A correlation coefficient close to +1 indicates a strong positive correlation, while a correlation coefficient close to -1 indicates a strong negative correlation.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bg1"/>
                </a:solidFill>
                <a:effectLst/>
                <a:latin typeface="Söhne"/>
              </a:rPr>
              <a:t>A correlation coefficient close to 0 indicates no correlation.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1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601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Modern Love</vt:lpstr>
      <vt:lpstr>Söhne</vt:lpstr>
      <vt:lpstr>The Hand</vt:lpstr>
      <vt:lpstr>Wingdings</vt:lpstr>
      <vt:lpstr>SketchyVTI</vt:lpstr>
      <vt:lpstr>Scatter plot</vt:lpstr>
      <vt:lpstr>Agenda:</vt:lpstr>
      <vt:lpstr>Introduction to Scatter Plots</vt:lpstr>
      <vt:lpstr>What is a Scatter Plot?</vt:lpstr>
      <vt:lpstr>Purpose of Scatter Plots</vt:lpstr>
      <vt:lpstr>Scatter Plot Example</vt:lpstr>
      <vt:lpstr>PowerPoint Presentation</vt:lpstr>
      <vt:lpstr>Scatter Plot Interpretation</vt:lpstr>
      <vt:lpstr>Correlation Coefficient</vt:lpstr>
      <vt:lpstr>Outliers and Clusters</vt:lpstr>
      <vt:lpstr>Best Fit Line</vt:lpstr>
      <vt:lpstr>Example code:</vt:lpstr>
      <vt:lpstr>Out put:</vt:lpstr>
      <vt:lpstr>Scatter plot projects: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 plot</dc:title>
  <dc:creator>madineni kamali</dc:creator>
  <cp:lastModifiedBy>madineni kamali</cp:lastModifiedBy>
  <cp:revision>1</cp:revision>
  <dcterms:created xsi:type="dcterms:W3CDTF">2023-07-10T04:53:15Z</dcterms:created>
  <dcterms:modified xsi:type="dcterms:W3CDTF">2023-07-10T05:35:33Z</dcterms:modified>
</cp:coreProperties>
</file>