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RobotoMono-bold.fntdata"/><Relationship Id="rId23" Type="http://schemas.openxmlformats.org/officeDocument/2006/relationships/slide" Target="slides/slide18.xml"/><Relationship Id="rId45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20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ithub.com/pytroll/python-geotiepoints/pull/38#issuecomment-1290766255" TargetMode="External"/><Relationship Id="rId3" Type="http://schemas.openxmlformats.org/officeDocument/2006/relationships/hyperlink" Target="https://github.com/pytroll/pyresample/pull/455#issuecomment-1297214367" TargetMode="Externa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62c5b9508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62c5b9508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c5b9508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2c5b9508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c5b9508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c5b9508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2c5b9508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62c5b9508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2c5b950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2c5b950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79b2f1b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79b2f1b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79b2f1b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79b2f1b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a79b2f1b0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a79b2f1b0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79b2f1b0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79b2f1b0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79b2f1b0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a79b2f1b0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c5b950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c5b950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79b2f1b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79b2f1b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79b2f1b0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79b2f1b0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79b2f1b0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79b2f1b0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79b2f1b04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79b2f1b0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a79b2f1b0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a79b2f1b0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79b2f1b0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79b2f1b0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79b2f1b0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79b2f1b0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79b2f1b0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79b2f1b0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79b2f1b0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79b2f1b0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79b2f1b0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79b2f1b0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9f36af8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9f36af8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79b2f1b0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79b2f1b0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79b2f1b0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79b2f1b0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79b2f1b0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79b2f1b0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79b2f1b0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79b2f1b0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Python-geotiepoints GIL changes: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https://github.com/pytroll/python-geotiepoints/pull/38#issuecomment-1290766255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search GIL fix: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https://github.com/pytroll/pyresample/pull/455#issuecomment-1297214367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79b2f1b0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79b2f1b0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a94344f8d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a94344f8d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94344f8d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a94344f8d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94344f8d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94344f8d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94344f8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94344f8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94344f8d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94344f8d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c75a2e7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c75a2e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2c5b9508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62c5b9508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c5b9508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c5b9508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c5b9508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c5b9508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2c5b9508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2c5b9508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2c5b9508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2c5b9508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pytroll/aggdraw/blob/9f29836b70131a21170585a43d227efdcca5c5cb/aggdraw.cxx#L616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github.com/pytroll/python-geotiepoints/pull/38#issuecomment-1290766255" TargetMode="External"/><Relationship Id="rId4" Type="http://schemas.openxmlformats.org/officeDocument/2006/relationships/hyperlink" Target="https://github.com/pytroll/pyresample/pull/455#issuecomment-1297214367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0800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David Hoese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faster…let's use C - Python C API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836" y="1017725"/>
            <a:ext cx="5518325" cy="41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4355550" y="3713550"/>
            <a:ext cx="1751100" cy="780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" name="Google Shape;127;p22"/>
          <p:cNvCxnSpPr>
            <a:endCxn id="126" idx="1"/>
          </p:cNvCxnSpPr>
          <p:nvPr/>
        </p:nvCxnSpPr>
        <p:spPr>
          <a:xfrm>
            <a:off x="3042450" y="3268350"/>
            <a:ext cx="1313100" cy="835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faster…let's use C - Python C API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4355550" y="3713550"/>
            <a:ext cx="1751100" cy="780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23"/>
          <p:cNvCxnSpPr>
            <a:endCxn id="133" idx="1"/>
          </p:cNvCxnSpPr>
          <p:nvPr/>
        </p:nvCxnSpPr>
        <p:spPr>
          <a:xfrm>
            <a:off x="3042450" y="3268350"/>
            <a:ext cx="1313100" cy="835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836" y="1017725"/>
            <a:ext cx="5518325" cy="4120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faster…let's use C - Python C API</a:t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4355550" y="3713550"/>
            <a:ext cx="1751100" cy="780600"/>
          </a:xfrm>
          <a:prstGeom prst="rect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2" name="Google Shape;142;p24"/>
          <p:cNvCxnSpPr>
            <a:endCxn id="141" idx="1"/>
          </p:cNvCxnSpPr>
          <p:nvPr/>
        </p:nvCxnSpPr>
        <p:spPr>
          <a:xfrm>
            <a:off x="3042450" y="3268350"/>
            <a:ext cx="1313100" cy="8355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3" name="Google Shape;143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848" y="1017725"/>
            <a:ext cx="5518310" cy="41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Others ways to combine C and Python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cffi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Cython!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Cython...Do you mean Python? No!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language and Tool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Transpiles Python-like Cython to C (or C++)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is then compiled to an importable shared library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your own code or interface with </a:t>
            </a:r>
            <a:r>
              <a:rPr lang="en"/>
              <a:t>external</a:t>
            </a:r>
            <a:r>
              <a:rPr lang="en"/>
              <a:t> C/C++ libraries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 python and C/C++ operations in the same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Cython language (.pyx) files or decorations/annotations in 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Low-level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interpreter 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Treat exceptions as integers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_fast_stuff</a:t>
            </a:r>
            <a:r>
              <a:rPr lang="en"/>
              <a:t>.pyx - source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9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</a:rPr>
              <a:t>def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66BB"/>
                </a:solidFill>
              </a:rPr>
              <a:t>primes</a:t>
            </a:r>
            <a:r>
              <a:rPr lang="en" sz="1200">
                <a:solidFill>
                  <a:schemeClr val="dk1"/>
                </a:solidFill>
              </a:rPr>
              <a:t>(</a:t>
            </a:r>
            <a:r>
              <a:rPr lang="en" sz="1200">
                <a:solidFill>
                  <a:srgbClr val="007020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nb_primes):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b="1" lang="en" sz="1200">
                <a:solidFill>
                  <a:srgbClr val="008800"/>
                </a:solidFill>
              </a:rPr>
              <a:t>cdef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66BB"/>
                </a:solidFill>
              </a:rPr>
              <a:t>n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rgbClr val="0066BB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rgbClr val="0066BB"/>
                </a:solidFill>
              </a:rPr>
              <a:t>len_p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b="1" lang="en" sz="1200">
                <a:solidFill>
                  <a:srgbClr val="008800"/>
                </a:solidFill>
              </a:rPr>
              <a:t>cdef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[1000] </a:t>
            </a:r>
            <a:r>
              <a:rPr b="1" lang="en" sz="1200">
                <a:solidFill>
                  <a:srgbClr val="0066BB"/>
                </a:solidFill>
              </a:rPr>
              <a:t>p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b="1" lang="en" sz="1200">
                <a:solidFill>
                  <a:srgbClr val="008800"/>
                </a:solidFill>
              </a:rPr>
              <a:t>if</a:t>
            </a:r>
            <a:r>
              <a:rPr lang="en" sz="1200">
                <a:solidFill>
                  <a:schemeClr val="dk1"/>
                </a:solidFill>
              </a:rPr>
              <a:t> nb_primes </a:t>
            </a:r>
            <a:r>
              <a:rPr lang="en" sz="1200">
                <a:solidFill>
                  <a:srgbClr val="333333"/>
                </a:solidFill>
              </a:rPr>
              <a:t>&gt;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0EE"/>
                </a:solidFill>
              </a:rPr>
              <a:t>1000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nb_primes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0EE"/>
                </a:solidFill>
              </a:rPr>
              <a:t>1000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len_p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0EE"/>
                </a:solidFill>
              </a:rPr>
              <a:t>0</a:t>
            </a:r>
            <a:r>
              <a:rPr lang="en" sz="1200">
                <a:solidFill>
                  <a:schemeClr val="dk1"/>
                </a:solidFill>
              </a:rPr>
              <a:t>  </a:t>
            </a:r>
            <a:r>
              <a:rPr lang="en" sz="1200">
                <a:solidFill>
                  <a:srgbClr val="888888"/>
                </a:solidFill>
              </a:rPr>
              <a:t># The current number of elements in p.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n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0EE"/>
                </a:solidFill>
              </a:rPr>
              <a:t>2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b="1" lang="en" sz="1200">
                <a:solidFill>
                  <a:srgbClr val="008800"/>
                </a:solidFill>
              </a:rPr>
              <a:t>while</a:t>
            </a:r>
            <a:r>
              <a:rPr lang="en" sz="1200">
                <a:solidFill>
                  <a:schemeClr val="dk1"/>
                </a:solidFill>
              </a:rPr>
              <a:t> len_p </a:t>
            </a:r>
            <a:r>
              <a:rPr lang="en" sz="1200">
                <a:solidFill>
                  <a:srgbClr val="333333"/>
                </a:solidFill>
              </a:rPr>
              <a:t>&lt;</a:t>
            </a:r>
            <a:r>
              <a:rPr lang="en" sz="1200">
                <a:solidFill>
                  <a:schemeClr val="dk1"/>
                </a:solidFill>
              </a:rPr>
              <a:t> nb_primes: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</a:t>
            </a:r>
            <a:r>
              <a:rPr b="1" lang="en" sz="1200">
                <a:solidFill>
                  <a:srgbClr val="008800"/>
                </a:solidFill>
              </a:rPr>
              <a:t>for</a:t>
            </a:r>
            <a:r>
              <a:rPr lang="en" sz="1200">
                <a:solidFill>
                  <a:schemeClr val="dk1"/>
                </a:solidFill>
              </a:rPr>
              <a:t> i </a:t>
            </a:r>
            <a:r>
              <a:rPr b="1" lang="en" sz="1200">
                <a:solidFill>
                  <a:schemeClr val="dk1"/>
                </a:solidFill>
              </a:rPr>
              <a:t>in</a:t>
            </a:r>
            <a:r>
              <a:rPr lang="en" sz="1200">
                <a:solidFill>
                  <a:schemeClr val="dk1"/>
                </a:solidFill>
              </a:rPr>
              <a:t> p[:len_p]: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</a:t>
            </a:r>
            <a:r>
              <a:rPr lang="en" sz="1200">
                <a:solidFill>
                  <a:srgbClr val="888888"/>
                </a:solidFill>
              </a:rPr>
              <a:t># Is n not prime?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</a:t>
            </a:r>
            <a:r>
              <a:rPr b="1" lang="en" sz="1200">
                <a:solidFill>
                  <a:srgbClr val="008800"/>
                </a:solidFill>
              </a:rPr>
              <a:t>if</a:t>
            </a:r>
            <a:r>
              <a:rPr lang="en" sz="1200">
                <a:solidFill>
                  <a:schemeClr val="dk1"/>
                </a:solidFill>
              </a:rPr>
              <a:t> n </a:t>
            </a:r>
            <a:r>
              <a:rPr lang="en" sz="1200">
                <a:solidFill>
                  <a:srgbClr val="333333"/>
                </a:solidFill>
              </a:rPr>
              <a:t>%</a:t>
            </a:r>
            <a:r>
              <a:rPr lang="en" sz="1200">
                <a:solidFill>
                  <a:schemeClr val="dk1"/>
                </a:solidFill>
              </a:rPr>
              <a:t> i </a:t>
            </a:r>
            <a:r>
              <a:rPr lang="en" sz="1200">
                <a:solidFill>
                  <a:srgbClr val="333333"/>
                </a:solidFill>
              </a:rPr>
              <a:t>==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0EE"/>
                </a:solidFill>
              </a:rPr>
              <a:t>0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    </a:t>
            </a:r>
            <a:r>
              <a:rPr b="1" lang="en" sz="1200">
                <a:solidFill>
                  <a:srgbClr val="008800"/>
                </a:solidFill>
              </a:rPr>
              <a:t>break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</a:t>
            </a:r>
            <a:r>
              <a:rPr b="1" lang="en" sz="1200">
                <a:solidFill>
                  <a:srgbClr val="008800"/>
                </a:solidFill>
              </a:rPr>
              <a:t>else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</a:t>
            </a:r>
            <a:r>
              <a:rPr lang="en" sz="1200">
                <a:solidFill>
                  <a:srgbClr val="888888"/>
                </a:solidFill>
              </a:rPr>
              <a:t># If no break occurred in the loop, we have a prime.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p[len_p]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    len_p </a:t>
            </a:r>
            <a:r>
              <a:rPr lang="en" sz="1200">
                <a:solidFill>
                  <a:srgbClr val="333333"/>
                </a:solidFill>
              </a:rPr>
              <a:t>+=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0EE"/>
                </a:solidFill>
              </a:rPr>
              <a:t>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    n </a:t>
            </a:r>
            <a:r>
              <a:rPr lang="en" sz="1200">
                <a:solidFill>
                  <a:srgbClr val="333333"/>
                </a:solidFill>
              </a:rPr>
              <a:t>+=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6600EE"/>
                </a:solidFill>
              </a:rPr>
              <a:t>1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result_as_list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[prime </a:t>
            </a:r>
            <a:r>
              <a:rPr b="1" lang="en" sz="1200">
                <a:solidFill>
                  <a:srgbClr val="008800"/>
                </a:solidFill>
              </a:rPr>
              <a:t>for</a:t>
            </a:r>
            <a:r>
              <a:rPr lang="en" sz="1200">
                <a:solidFill>
                  <a:schemeClr val="dk1"/>
                </a:solidFill>
              </a:rPr>
              <a:t> prime </a:t>
            </a:r>
            <a:r>
              <a:rPr b="1" lang="en" sz="1200">
                <a:solidFill>
                  <a:schemeClr val="dk1"/>
                </a:solidFill>
              </a:rPr>
              <a:t>in</a:t>
            </a:r>
            <a:r>
              <a:rPr lang="en" sz="1200">
                <a:solidFill>
                  <a:schemeClr val="dk1"/>
                </a:solidFill>
              </a:rPr>
              <a:t> p[:len_p]]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 </a:t>
            </a:r>
            <a:r>
              <a:rPr b="1" lang="en" sz="1200">
                <a:solidFill>
                  <a:srgbClr val="008800"/>
                </a:solidFill>
              </a:rPr>
              <a:t>return</a:t>
            </a:r>
            <a:r>
              <a:rPr lang="en" sz="1200">
                <a:solidFill>
                  <a:schemeClr val="dk1"/>
                </a:solidFill>
              </a:rPr>
              <a:t> result_as_list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_fast</a:t>
            </a:r>
            <a:r>
              <a:rPr lang="en"/>
              <a:t>_stuff.pyx - cythonize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$ cythonize -3 _fast_stuff.pyx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Compiling /tmp/_fast_stuff.pyx because it changed.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[1/1] Cythonizing /tmp/_fast_stuff.pyx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$ head _fast_stuff.c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/* Generated by Cython 3.0.6 */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/* BEGIN: Cython Metadata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	"distutils": 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	"name": "_fast_stuff",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_fast_</a:t>
            </a:r>
            <a:r>
              <a:rPr lang="en"/>
              <a:t>stuff.c - source 1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</a:rPr>
              <a:t>static</a:t>
            </a:r>
            <a:r>
              <a:rPr lang="en" sz="1200">
                <a:solidFill>
                  <a:schemeClr val="dk1"/>
                </a:solidFill>
              </a:rPr>
              <a:t> PyObject </a:t>
            </a:r>
            <a:r>
              <a:rPr lang="en" sz="1200">
                <a:solidFill>
                  <a:srgbClr val="333333"/>
                </a:solidFill>
              </a:rPr>
              <a:t>*</a:t>
            </a:r>
            <a:r>
              <a:rPr b="1" lang="en" sz="1200">
                <a:solidFill>
                  <a:srgbClr val="0066BB"/>
                </a:solidFill>
              </a:rPr>
              <a:t>__pyx_pf_11_fast_stuff_primes</a:t>
            </a:r>
            <a:r>
              <a:rPr lang="en" sz="1200">
                <a:solidFill>
                  <a:schemeClr val="dk1"/>
                </a:solidFill>
              </a:rPr>
              <a:t>(CYTHON_UNUSED PyObject </a:t>
            </a:r>
            <a:r>
              <a:rPr lang="en" sz="1200">
                <a:solidFill>
                  <a:srgbClr val="333333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__pyx_self,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__pyx_v_nb_primes)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__pyx_v_n;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__pyx_v_i;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__pyx_v_len_p;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__pyx_v_p[</a:t>
            </a:r>
            <a:r>
              <a:rPr b="1" lang="en" sz="1200">
                <a:solidFill>
                  <a:srgbClr val="005588"/>
                </a:solidFill>
              </a:rPr>
              <a:t>0x3E8</a:t>
            </a:r>
            <a:r>
              <a:rPr lang="en" sz="1200">
                <a:solidFill>
                  <a:schemeClr val="dk1"/>
                </a:solidFill>
              </a:rPr>
              <a:t>];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PyObject </a:t>
            </a:r>
            <a:r>
              <a:rPr lang="en" sz="1200">
                <a:solidFill>
                  <a:srgbClr val="333333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__pyx_v_result_as_list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007020"/>
                </a:solidFill>
              </a:rPr>
              <a:t>NULL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__pyx_7genexpr__pyx_v_prime;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PyObject </a:t>
            </a:r>
            <a:r>
              <a:rPr lang="en" sz="1200">
                <a:solidFill>
                  <a:srgbClr val="333333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__pyx_r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007020"/>
                </a:solidFill>
              </a:rPr>
              <a:t>NULL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__Pyx_RefNannyDeclarations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__pyx_t_1;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333333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__pyx_t_2;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333333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__pyx_t_3;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333333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__pyx_t_4;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PyObject </a:t>
            </a:r>
            <a:r>
              <a:rPr lang="en" sz="1200">
                <a:solidFill>
                  <a:srgbClr val="333333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__pyx_t_5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007020"/>
                </a:solidFill>
              </a:rPr>
              <a:t>NULL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PyObject </a:t>
            </a:r>
            <a:r>
              <a:rPr lang="en" sz="1200">
                <a:solidFill>
                  <a:srgbClr val="333333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__pyx_t_6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007020"/>
                </a:solidFill>
              </a:rPr>
              <a:t>NULL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__pyx_lineno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DD"/>
                </a:solidFill>
              </a:rPr>
              <a:t>0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008800"/>
                </a:solidFill>
              </a:rPr>
              <a:t>const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333399"/>
                </a:solidFill>
              </a:rPr>
              <a:t>char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333333"/>
                </a:solidFill>
              </a:rPr>
              <a:t>*</a:t>
            </a:r>
            <a:r>
              <a:rPr lang="en" sz="1200">
                <a:solidFill>
                  <a:schemeClr val="dk1"/>
                </a:solidFill>
              </a:rPr>
              <a:t>__pyx_filename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007020"/>
                </a:solidFill>
              </a:rPr>
              <a:t>NULL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</a:t>
            </a:r>
            <a:r>
              <a:rPr b="1" lang="en" sz="1200">
                <a:solidFill>
                  <a:srgbClr val="333399"/>
                </a:solidFill>
              </a:rPr>
              <a:t>int</a:t>
            </a:r>
            <a:r>
              <a:rPr lang="en" sz="1200">
                <a:solidFill>
                  <a:schemeClr val="dk1"/>
                </a:solidFill>
              </a:rPr>
              <a:t> __pyx_clineno </a:t>
            </a:r>
            <a:r>
              <a:rPr lang="en" sz="1200">
                <a:solidFill>
                  <a:srgbClr val="333333"/>
                </a:solidFill>
              </a:rPr>
              <a:t>=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rgbClr val="0000DD"/>
                </a:solidFill>
              </a:rPr>
              <a:t>0</a:t>
            </a:r>
            <a:r>
              <a:rPr lang="en" sz="1200">
                <a:solidFill>
                  <a:schemeClr val="dk1"/>
                </a:solidFill>
              </a:rPr>
              <a:t>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__Pyx_RefNannySetupContext(</a:t>
            </a:r>
            <a:r>
              <a:rPr lang="en" sz="1200">
                <a:solidFill>
                  <a:schemeClr val="dk1"/>
                </a:solidFill>
                <a:highlight>
                  <a:srgbClr val="FFF0F0"/>
                </a:highlight>
              </a:rPr>
              <a:t>"primes"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rgbClr val="0000DD"/>
                </a:solidFill>
              </a:rPr>
              <a:t>1</a:t>
            </a:r>
            <a:r>
              <a:rPr lang="en" sz="1200">
                <a:solidFill>
                  <a:schemeClr val="dk1"/>
                </a:solidFill>
              </a:rPr>
              <a:t>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_fast_stuff.c - source 2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8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/* "_fast_stuff.pyx":12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     n = 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     while len_p &lt; nb_primes:             # &lt;&lt;&lt;&lt;&lt;&lt;&lt;&lt;&lt;&lt;&lt;&lt;&lt;&lt;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         for i in p[:len_p]: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             # Is n not prime?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*/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en" sz="1100">
                <a:solidFill>
                  <a:srgbClr val="008800"/>
                </a:solidFill>
                <a:highlight>
                  <a:srgbClr val="FFFFFF"/>
                </a:highlight>
              </a:rPr>
              <a:t>while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b="1" lang="en" sz="1100">
                <a:solidFill>
                  <a:srgbClr val="0000DD"/>
                </a:solidFill>
                <a:highlight>
                  <a:srgbClr val="FFFFFF"/>
                </a:highlight>
              </a:rPr>
              <a:t>1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__pyx_t_1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(__pyx_v_len_p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__pyx_v_nb_primes);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1100">
                <a:solidFill>
                  <a:srgbClr val="008800"/>
                </a:solidFill>
                <a:highlight>
                  <a:srgbClr val="FFFFFF"/>
                </a:highlight>
              </a:rPr>
              <a:t>if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!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__pyx_t_1) </a:t>
            </a:r>
            <a:r>
              <a:rPr b="1" lang="en" sz="1100">
                <a:solidFill>
                  <a:srgbClr val="008800"/>
                </a:solidFill>
                <a:highlight>
                  <a:srgbClr val="FFFFFF"/>
                </a:highlight>
              </a:rPr>
              <a:t>break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/* "_fast_stuff.pyx":13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     n = 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     while len_p &lt; nb_primes: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         for i in p[:len_p]:             # &lt;&lt;&lt;&lt;&lt;&lt;&lt;&lt;&lt;&lt;&lt;&lt;&lt;&lt;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             # Is n not prime?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             if n % i == 0: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888888"/>
                </a:solidFill>
                <a:highlight>
                  <a:srgbClr val="FFFFFF"/>
                </a:highlight>
              </a:rPr>
              <a:t> */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__pyx_t_3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(__pyx_v_p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+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__pyx_v_len_p);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en" sz="1100">
                <a:solidFill>
                  <a:srgbClr val="008800"/>
                </a:solidFill>
                <a:highlight>
                  <a:srgbClr val="FFFFFF"/>
                </a:highlight>
              </a:rPr>
              <a:t>for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(__pyx_t_4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__pyx_v_p; __pyx_t_4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&lt;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__pyx_t_3; __pyx_t_4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++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) {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__pyx_t_2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__pyx_t_4;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     __pyx_v_i 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=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 (__pyx_t_2[</a:t>
            </a:r>
            <a:r>
              <a:rPr b="1" lang="en" sz="1100">
                <a:solidFill>
                  <a:srgbClr val="0000DD"/>
                </a:solidFill>
                <a:highlight>
                  <a:srgbClr val="FFFFFF"/>
                </a:highlight>
              </a:rPr>
              <a:t>0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]);</a:t>
            </a:r>
            <a:endParaRPr b="1" sz="1200">
              <a:solidFill>
                <a:srgbClr val="0088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_fast_stuff.pyx - cythonize annotated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38178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$ cythonize -3 -a -f _fast_stuff.pyx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[1/1] Cythonizing /tmp/_fast_stuff.pyx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$ firefox _fast_stuff.html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350" y="1810525"/>
            <a:ext cx="5074499" cy="3132107"/>
          </a:xfrm>
          <a:prstGeom prst="rect">
            <a:avLst/>
          </a:prstGeom>
          <a:noFill/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and why should I rewrite my Python code?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and why is Python slow?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Extensions with the </a:t>
            </a:r>
            <a:r>
              <a:rPr lang="en"/>
              <a:t>Python C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Ways to connect Python and 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Bonus Topics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_fast_stuff.pyx - cythonize annotated</a:t>
            </a:r>
            <a:endParaRPr/>
          </a:p>
        </p:txBody>
      </p:sp>
      <p:pic>
        <p:nvPicPr>
          <p:cNvPr id="192" name="Google Shape;19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50" y="1972650"/>
            <a:ext cx="79629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_fast_stuff.pyx - directives</a:t>
            </a:r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75" y="1155550"/>
            <a:ext cx="67676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_fast_</a:t>
            </a:r>
            <a:r>
              <a:rPr lang="en"/>
              <a:t>stuff.pyx - Compiling</a:t>
            </a:r>
            <a:endParaRPr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311700" y="1085100"/>
            <a:ext cx="6407700" cy="1379100"/>
          </a:xfrm>
          <a:prstGeom prst="rect">
            <a:avLst/>
          </a:prstGeom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setuptools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setup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Cython.Build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cythonize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setup(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ext_modules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cythonize(</a:t>
            </a:r>
            <a:r>
              <a:rPr lang="en" sz="12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"_fast_stuff.pyx"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language_level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"3"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88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05" name="Google Shape;205;p34"/>
          <p:cNvSpPr txBox="1"/>
          <p:nvPr/>
        </p:nvSpPr>
        <p:spPr>
          <a:xfrm>
            <a:off x="122000" y="2531575"/>
            <a:ext cx="8968500" cy="25683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$ python setup.py build_ext --inplace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Compiling _fast_stuff.pyx because it changed.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[1/1] Cythonizing _fast_stuff.pyx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running build_ext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building '_fast_stuff' extension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gcc -pthread -B &lt;env&gt;/compiler_compat -fno-strict-overflow -DNDEBUG -O2 -Wall -fPIC -O2 -isystem &lt;env&gt;/include -fPIC -O2 -isystem &lt;env&gt;/include -fPIC -I&lt;env&gt;/include/python3.12 -c _fast_stuff.c -o build/temp.linux-x86_64-cpython-312/_fast_stuff.o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gcc -pthread -B &lt;env&gt;/compiler_compat -shared -Wl,--allow-shlib-undefined -Wl,-rpath,&lt;env&gt;/lib -Wl,-rpath-link,&lt;env&gt;/lib -L&lt;env&gt;/lib -Wl,--allow-shlib-undefined -Wl,-rpath,/&lt;env&gt;/lib -Wl,-rpath-link,&lt;env&gt;/lib -L&lt;env&gt;/lib build/temp.linux-x86_64-cpython-312/_fast_stuff.o -o build/lib.linux-x86_64-cpython-312/_fast_stuff.cpython-312-x86_64-linux-gnu.so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copying build/lib.linux-x86_64-cpython-312/</a:t>
            </a:r>
            <a:r>
              <a:rPr b="1" lang="en" sz="1200">
                <a:solidFill>
                  <a:schemeClr val="dk2"/>
                </a:solidFill>
              </a:rPr>
              <a:t>_fast_stuff.cpython-312-x86_64-linux-gnu.so</a:t>
            </a:r>
            <a:r>
              <a:rPr lang="en" sz="1200">
                <a:solidFill>
                  <a:schemeClr val="dk2"/>
                </a:solidFill>
              </a:rPr>
              <a:t> -&gt;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6" name="Google Shape;206;p34"/>
          <p:cNvSpPr/>
          <p:nvPr/>
        </p:nvSpPr>
        <p:spPr>
          <a:xfrm>
            <a:off x="4202350" y="919275"/>
            <a:ext cx="1035900" cy="457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3F3F3"/>
          </a:solidFill>
          <a:ln cap="flat" cmpd="sng" w="2857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setup.py</a:t>
            </a:r>
            <a:endParaRPr/>
          </a:p>
        </p:txBody>
      </p:sp>
      <p:sp>
        <p:nvSpPr>
          <p:cNvPr id="207" name="Google Shape;207;p34"/>
          <p:cNvSpPr/>
          <p:nvPr/>
        </p:nvSpPr>
        <p:spPr>
          <a:xfrm>
            <a:off x="3129875" y="4559850"/>
            <a:ext cx="3268500" cy="321000"/>
          </a:xfrm>
          <a:prstGeom prst="rect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1 - _fast_stuff.pyx - Importing</a:t>
            </a:r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369600" y="1017725"/>
            <a:ext cx="80205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$ ipython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[1]: import _fast_stuff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[2]: _fast_stuff.primes(100)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Out[2]: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[2,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3,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5,</a:t>
            </a:r>
            <a:endParaRPr sz="18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just speed - Memory too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connect to numpy C 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work on array "views"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work on per-pixel calculations without temporary arrays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mask </a:t>
            </a:r>
            <a:r>
              <a:rPr lang="en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 </a:t>
            </a:r>
            <a:r>
              <a:rPr lang="en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result[mask] </a:t>
            </a:r>
            <a:r>
              <a:rPr lang="en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lang="en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sqrt(a[mask] </a:t>
            </a:r>
            <a:r>
              <a:rPr lang="en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b[mask] </a:t>
            </a:r>
            <a:r>
              <a:rPr lang="en" sz="16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6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2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2 - _fast_</a:t>
            </a:r>
            <a:r>
              <a:rPr lang="en"/>
              <a:t>arrays.pyx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cython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cython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floating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libc.math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sqrt, </a:t>
            </a:r>
            <a:r>
              <a:rPr lang="en" sz="12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import_array()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do_something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ndarray[floating, ndim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arr1, 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ndarray[floating, ndim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arr2):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res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floating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[::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a1_view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arr1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floating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[::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a2_view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arr2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nogil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res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_do_something(a1_view, a2_view)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res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2 - _fast_arrays.pyx</a:t>
            </a:r>
            <a:endParaRPr/>
          </a:p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55555"/>
                </a:solidFill>
                <a:latin typeface="Roboto Mono"/>
                <a:ea typeface="Roboto Mono"/>
                <a:cs typeface="Roboto Mono"/>
                <a:sym typeface="Roboto Mono"/>
              </a:rPr>
              <a:t>@cython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boundscheck(</a:t>
            </a:r>
            <a:r>
              <a:rPr lang="en" sz="12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_do_something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(floating[::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arr1, floating[::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arr2) noexcept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nogil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Py_ssize_t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j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333399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tmp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i </a:t>
            </a: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(arr1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shape[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j </a:t>
            </a: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(arr2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shape[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]):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arr1[i]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arr2[j]: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continue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tmp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2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(sqrt(arr1[i]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arr2[j]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)))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tmp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total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tmp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total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2 - _fast_arrays.pyx</a:t>
            </a:r>
            <a:endParaRPr/>
          </a:p>
        </p:txBody>
      </p:sp>
      <p:sp>
        <p:nvSpPr>
          <p:cNvPr id="237" name="Google Shape;23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setuptools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setup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Cython.Build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build_ext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Cython.Distutils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Extension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setup(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cmdclass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"build_ext"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build_ext},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ext_modules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	Extension(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	name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"_fast_arrays"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	sources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</a:t>
            </a:r>
            <a:r>
              <a:rPr lang="en" sz="12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"_fast_arrays.pyx"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	cython_directives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" sz="12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"language_level"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" sz="12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"3"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	define_macros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[(</a:t>
            </a:r>
            <a:r>
              <a:rPr lang="en" sz="12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"NPY_NO_DEPRECATED_API"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1200">
                <a:solidFill>
                  <a:schemeClr val="dk1"/>
                </a:solidFill>
                <a:highlight>
                  <a:srgbClr val="FFF0F0"/>
                </a:highlight>
                <a:latin typeface="Roboto Mono"/>
                <a:ea typeface="Roboto Mono"/>
                <a:cs typeface="Roboto Mono"/>
                <a:sym typeface="Roboto Mono"/>
              </a:rPr>
              <a:t>"NPY_1_7_API_VERSION"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)],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	include_dirs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get_include()]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	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	],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2 - quick test</a:t>
            </a:r>
            <a:endParaRPr/>
          </a:p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_fast_arrays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4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np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arange(</a:t>
            </a:r>
            <a:r>
              <a:rPr b="1" lang="en" sz="14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5.0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 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arange(</a:t>
            </a:r>
            <a:r>
              <a:rPr b="1" lang="en" sz="1400">
                <a:solidFill>
                  <a:srgbClr val="6600EE"/>
                </a:solidFill>
                <a:latin typeface="Roboto Mono"/>
                <a:ea typeface="Roboto Mono"/>
                <a:cs typeface="Roboto Mono"/>
                <a:sym typeface="Roboto Mono"/>
              </a:rPr>
              <a:t>30.0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7020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(_fast_arrays</a:t>
            </a:r>
            <a:r>
              <a:rPr lang="en" sz="14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do_something(a, b))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Result: 1916</a:t>
            </a:r>
            <a:endParaRPr sz="1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2 - slow_arrays.py - just a few elements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017725"/>
            <a:ext cx="7497300" cy="1755900"/>
          </a:xfrm>
          <a:prstGeom prst="rect">
            <a:avLst/>
          </a:prstGeom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do_something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(a, b):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a_grid, b_grid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meshgrid(a, b)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tmp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sqrt(a_grid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b_grid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round()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astype(np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int64)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tmp[tmp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tmp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0" name="Google Shape;250;p41"/>
          <p:cNvSpPr txBox="1"/>
          <p:nvPr/>
        </p:nvSpPr>
        <p:spPr>
          <a:xfrm>
            <a:off x="311700" y="2873725"/>
            <a:ext cx="7497300" cy="22143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[5]: a = np.arange(5.0)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[6]: b = np.arange(30.0)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[9]: %%timeit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   ...: slow_arrays.do_something(a, b)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27.5 µs ± 392 ns per loop (mean ± std. dev. of 7 runs, 10,000 loops each)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[10]: %%timeit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...: _fast_arrays.do_something(a, b)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1.78 µs ± 28.8 ns per loop (mean ± std. dev. of 7 runs, 1,000,000 loops each)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rewrite my Python code?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 is slow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resource usage goes a long way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resources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Cheaper cloud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 spots, not the whole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areas of an application that make a big difference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Tight loops see biggest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Profile!</a:t>
            </a:r>
            <a:endParaRPr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2 - slow_arrays.py - more!</a:t>
            </a:r>
            <a:endParaRPr/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311700" y="1017725"/>
            <a:ext cx="7497300" cy="1755900"/>
          </a:xfrm>
          <a:prstGeom prst="rect">
            <a:avLst/>
          </a:prstGeom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do_something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(a, b):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a_grid, b_grid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meshgrid(a, b)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tmp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sqrt(a_grid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b_grid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round()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astype(np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int64)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tmp[tmp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tmp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311700" y="2873725"/>
            <a:ext cx="7497300" cy="22143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[11]: a = np.random.random(10000) * 100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[12]: b = np.random.random(20000) * 100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[13]: %%timeit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...: slow_arrays.do_something(a, b)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2.09 s ± 34 ms per loop (mean ± std. dev. of 7 runs, 1 loop each)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[14]: %%timeit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...: _fast_arrays.do_something(a, b)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797 ms ± 10.3 ms per loop (mean ± std. dev. of 7 runs, 1 loop each)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2 - slow_arrays.py - MORE!</a:t>
            </a:r>
            <a:endParaRPr/>
          </a:p>
        </p:txBody>
      </p:sp>
      <p:sp>
        <p:nvSpPr>
          <p:cNvPr id="263" name="Google Shape;263;p43"/>
          <p:cNvSpPr txBox="1"/>
          <p:nvPr>
            <p:ph idx="1" type="body"/>
          </p:nvPr>
        </p:nvSpPr>
        <p:spPr>
          <a:xfrm>
            <a:off x="311700" y="1017725"/>
            <a:ext cx="7497300" cy="1755900"/>
          </a:xfrm>
          <a:prstGeom prst="rect">
            <a:avLst/>
          </a:prstGeom>
          <a:ln cap="flat" cmpd="sng" w="2857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E84B5"/>
                </a:solidFill>
                <a:latin typeface="Roboto Mono"/>
                <a:ea typeface="Roboto Mono"/>
                <a:cs typeface="Roboto Mono"/>
                <a:sym typeface="Roboto Mono"/>
              </a:rPr>
              <a:t>np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66BB"/>
                </a:solidFill>
                <a:latin typeface="Roboto Mono"/>
                <a:ea typeface="Roboto Mono"/>
                <a:cs typeface="Roboto Mono"/>
                <a:sym typeface="Roboto Mono"/>
              </a:rPr>
              <a:t>do_something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(a, b):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a_grid, b_grid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meshgrid(a, b)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tmp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sqrt(a_grid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b_grid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**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round()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astype(np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int64)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tmp[tmp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] 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" sz="1200">
                <a:solidFill>
                  <a:srgbClr val="0000D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b="1" lang="en" sz="1200">
                <a:solidFill>
                  <a:srgbClr val="0088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tmp</a:t>
            </a:r>
            <a:r>
              <a:rPr lang="en" sz="1200">
                <a:solidFill>
                  <a:srgbClr val="333333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4" name="Google Shape;264;p43"/>
          <p:cNvSpPr txBox="1"/>
          <p:nvPr/>
        </p:nvSpPr>
        <p:spPr>
          <a:xfrm>
            <a:off x="311700" y="2873725"/>
            <a:ext cx="7497300" cy="22143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[16]: a = np.random.random(10000) * 100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[17]: b = np.random.random(100000) * 100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[18]: %%timeit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...: slow_arrays.do_something(a, b)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24 s ± 4.34 s per loop (mean ± std. dev. of 7 runs, 1 loop each)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In [19]: %%timeit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	...: _fast_arrays.do_something(a, b)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4.05 s ± 47.6 ms per loop (mean ± std. dev. of 7 runs, 1 loop each)</a:t>
            </a:r>
            <a:endParaRPr sz="12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5" name="Google Shape;265;p43"/>
          <p:cNvSpPr/>
          <p:nvPr/>
        </p:nvSpPr>
        <p:spPr>
          <a:xfrm>
            <a:off x="4872775" y="3283225"/>
            <a:ext cx="2241900" cy="666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rgbClr val="F4CCCC"/>
          </a:solidFill>
          <a:ln cap="flat" cmpd="sng" w="9525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~25GB memory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Cython - Pros and Cons</a:t>
            </a:r>
            <a:endParaRPr/>
          </a:p>
        </p:txBody>
      </p:sp>
      <p:sp>
        <p:nvSpPr>
          <p:cNvPr id="271" name="Google Shape;271;p44"/>
          <p:cNvSpPr txBox="1"/>
          <p:nvPr>
            <p:ph idx="1" type="body"/>
          </p:nvPr>
        </p:nvSpPr>
        <p:spPr>
          <a:xfrm>
            <a:off x="311700" y="1152475"/>
            <a:ext cx="8520600" cy="37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Fast compared to pure Python (ex. loops)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memory efficient for some work loads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GIL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OpenMP compatibility for C-level multi-threading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Build-time dependency (versus runtime)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runtime overhead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as fast as numpy if calculation is numpy-friendly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vectorized and limited temporary arrays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Numpy has SIMD (Single Instruction, Multiple Data) optimizations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Much more complicated build process than pure python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sdist (.tar.gz)</a:t>
            </a:r>
            <a:r>
              <a:rPr lang="en"/>
              <a:t> - typically .py only + metadata [+ .pyx]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binary wheels (.whl)</a:t>
            </a:r>
            <a:r>
              <a:rPr lang="en"/>
              <a:t> </a:t>
            </a:r>
            <a:r>
              <a:rPr lang="en"/>
              <a:t>- .py + .so + metadata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Topics and Questions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GIL and Dask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python-geotiepoints GIL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Pyresample gradient_search GIL bug fix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Extensions in other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pyo3 - rust +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/>
              <a:t>Questions?</a:t>
            </a:r>
            <a:endParaRPr b="1"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3 - _fast_</a:t>
            </a:r>
            <a:r>
              <a:rPr lang="en"/>
              <a:t>arrays.rs (src/lib.rs) - 1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978975"/>
            <a:ext cx="85206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use numpy::{PyArray1, IntoPyArray};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use numpy::ndarray::{ArrayView1};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use numpy::{PyReadonlyArray1};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use pyo3::prelude::{pyfunction, pymodule, Py, PyModule, PyResult, Python};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use pyo3::wrap_pyfunction;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#[pyfunction]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fn do_something(py: Python, arr1: PyReadonlyArray1&lt;f64&gt;, arr2: PyReadonlyArray1&lt;f64&gt;) -&gt; PyResult&lt;u64&gt;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	let arr1 = arr1.as_array();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	let arr2 = arr2.as_array();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	Ok(_do_something(arr1, arr2))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/// A Python module implemented in Rust.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#[pymodule]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fn rust_arrays(_py: Python, m: &amp;PyModule) -&gt; PyResult&lt;()&gt; {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	m.add_function(wrap_pyfunction!(do_something, m)?)?;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	Ok(())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3 - _fast_arrays.rs (src/lib.rs) - 2</a:t>
            </a:r>
            <a:endParaRPr/>
          </a:p>
        </p:txBody>
      </p:sp>
      <p:sp>
        <p:nvSpPr>
          <p:cNvPr id="289" name="Google Shape;289;p47"/>
          <p:cNvSpPr txBox="1"/>
          <p:nvPr>
            <p:ph idx="1" type="body"/>
          </p:nvPr>
        </p:nvSpPr>
        <p:spPr>
          <a:xfrm>
            <a:off x="311700" y="1152475"/>
            <a:ext cx="85206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fn _do_something(arr1: ArrayView1&lt;f64&gt;, arr2: ArrayView1&lt;f64&gt;) -&gt; u64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let mut total: u64 = 0;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for &amp;val1 in arr1.iter()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for &amp;val2 in arr2.iter()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if val1 &gt; val2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    continue;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let tmp = ((val1.powi(2) + val2.powi(2)).sqrt().round() as u64);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if tmp &gt; 10 {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    total = total.wrapping_add(tmp);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    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    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    total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3 - Cargo.toml (from "maturin init")</a:t>
            </a:r>
            <a:endParaRPr/>
          </a:p>
        </p:txBody>
      </p:sp>
      <p:sp>
        <p:nvSpPr>
          <p:cNvPr id="295" name="Google Shape;295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[package]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name = "rust_arrays"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version = "0.1.0"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edition = "2021"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# See more keys and their definitions at https://doc.rust-lang.org/cargo/reference/manifest.html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[lib]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name = "rust_arrays"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crate-type = ["cdylib"]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[dependencies]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pyo3 = "0.20.0"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numpy = "0.20"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ndarray = "0.15.6"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3 - pyproject.toml (from "maturin init")</a:t>
            </a:r>
            <a:endParaRPr/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[build-system]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requires = ["maturin&gt;=1.4,&lt;2.0"]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build-backend = "maturin"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[project]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name = "rust_arrays"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requires-python = "&gt;=3.8"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classifiers = [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"Programming Language :: Rust",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"Programming Language :: Python :: Implementation :: CPython",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	"Programming Language :: Python :: Implementation :: PyPy",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dynamic = ["version"]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[tool.maturin]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features = ["pyo3/extension-module"]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3 - Compile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oboto Mono"/>
                <a:ea typeface="Roboto Mono"/>
                <a:cs typeface="Roboto Mono"/>
                <a:sym typeface="Roboto Mono"/>
              </a:rPr>
              <a:t>maturin develop --profile release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3 - Import</a:t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1700" y="1152475"/>
            <a:ext cx="8520600" cy="3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 [1]: import rust_arrays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 [2]: import numpy as np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 [3]: a = np.random.random(10000) * 100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 [4]: b = np.random.random(20000) * 100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In [5]: %%timeit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   ...: rust_arrays.do_something(a, b)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 Mono"/>
                <a:ea typeface="Roboto Mono"/>
                <a:cs typeface="Roboto Mono"/>
                <a:sym typeface="Roboto Mono"/>
              </a:rPr>
              <a:t>1.09 s ± 38.5 ms per loop (mean ± std. dev. of 7 runs, 1 loop each)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should I rewrite my Python code?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probably shouldn't in most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 on low-level libraries like numpy/scipy/pandas/etc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Optimize/improve usage of those libraries (vectorize, reduce temporary arrays,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cheap-ish options like dask, numexpr, numba, or multiprocessing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the development and maintenance time worth it?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Python slow? An interpreted language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2470800" y="978400"/>
            <a:ext cx="42024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6FA8DC"/>
                </a:solidFill>
              </a:rPr>
              <a:t>Python</a:t>
            </a:r>
            <a:r>
              <a:rPr b="1" lang="en"/>
              <a:t> → </a:t>
            </a:r>
            <a:r>
              <a:rPr b="1" lang="en" u="sng">
                <a:solidFill>
                  <a:srgbClr val="6AA84F"/>
                </a:solidFill>
              </a:rPr>
              <a:t>Byte Code</a:t>
            </a:r>
            <a:r>
              <a:rPr b="1" lang="en"/>
              <a:t> → </a:t>
            </a:r>
            <a:r>
              <a:rPr b="1" lang="en" u="sng"/>
              <a:t>Interpreter</a:t>
            </a:r>
            <a:endParaRPr b="1" u="sng"/>
          </a:p>
        </p:txBody>
      </p:sp>
      <p:sp>
        <p:nvSpPr>
          <p:cNvPr id="80" name="Google Shape;80;p17"/>
          <p:cNvSpPr txBox="1"/>
          <p:nvPr/>
        </p:nvSpPr>
        <p:spPr>
          <a:xfrm>
            <a:off x="131450" y="1714675"/>
            <a:ext cx="4202400" cy="3232500"/>
          </a:xfrm>
          <a:prstGeom prst="rect">
            <a:avLst/>
          </a:prstGeom>
          <a:noFill/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[1]: import dis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In [2]: def my_func(one_list, two_list):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...: 	res = []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...: 	for x in one_list: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...:     	    for y in two_list: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...:         	res.append(x + y)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...: 	return res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   ...: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[3]: dis.dis(my_func)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464525" y="2247100"/>
            <a:ext cx="36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705750" y="1576225"/>
            <a:ext cx="4020000" cy="3509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2       	2 BUILD_LIST           	0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 	4 STORE_FAST           	2 (res)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3       	6 LOAD_FAST            	0 (one_list)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 	8 GET_ITER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	&gt;&gt;   10 FOR_ITER            	31 (to 74)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12 STORE_FAST           	3 (x)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4      	14 LOAD_FAST            	1 (two_list)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16 GET_ITER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	&gt;&gt;   18 FOR_ITER            	26 (to 72)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20 STORE_FAST           	4 (y)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5      	22 LOAD_FAST            	2 (res)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24 LOAD_METHOD          	0 (append)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46 LOAD_FAST            	3 (x)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48 LOAD_FAST            	4 (y)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50 BINARY_OP            	0 (+)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54 PRECALL              	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58 CALL                 	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68 POP_TOP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       	70 JUMP_BACKWARD       	27 (to 18)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  4 	&gt;&gt;   72 JUMP_BACKWARD       	32 (to 10)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6 	&gt;&gt;   74 LOAD_FAST            	2 (res)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       76 RETURN_VALUE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83" name="Google Shape;83;p17"/>
          <p:cNvCxnSpPr>
            <a:stCxn id="80" idx="3"/>
            <a:endCxn id="82" idx="1"/>
          </p:cNvCxnSpPr>
          <p:nvPr/>
        </p:nvCxnSpPr>
        <p:spPr>
          <a:xfrm>
            <a:off x="4333850" y="3330925"/>
            <a:ext cx="37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" name="Google Shape;84;p17"/>
          <p:cNvSpPr/>
          <p:nvPr/>
        </p:nvSpPr>
        <p:spPr>
          <a:xfrm>
            <a:off x="7814275" y="1078425"/>
            <a:ext cx="655800" cy="4371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FFFFFF"/>
          </a:solidFill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.pyc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Python slow? An interpreted language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470800" y="978400"/>
            <a:ext cx="4202400" cy="54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6FA8DC"/>
                </a:solidFill>
              </a:rPr>
              <a:t>Python</a:t>
            </a:r>
            <a:r>
              <a:rPr b="1" lang="en"/>
              <a:t> → </a:t>
            </a:r>
            <a:r>
              <a:rPr b="1" lang="en" u="sng">
                <a:solidFill>
                  <a:srgbClr val="6AA84F"/>
                </a:solidFill>
              </a:rPr>
              <a:t>Byte Code</a:t>
            </a:r>
            <a:r>
              <a:rPr b="1" lang="en"/>
              <a:t> → </a:t>
            </a:r>
            <a:r>
              <a:rPr b="1" lang="en" u="sng"/>
              <a:t>Interpreter</a:t>
            </a:r>
            <a:endParaRPr b="1" u="sng"/>
          </a:p>
        </p:txBody>
      </p:sp>
      <p:sp>
        <p:nvSpPr>
          <p:cNvPr id="91" name="Google Shape;91;p18"/>
          <p:cNvSpPr txBox="1"/>
          <p:nvPr/>
        </p:nvSpPr>
        <p:spPr>
          <a:xfrm>
            <a:off x="5464525" y="2247100"/>
            <a:ext cx="369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277225" y="1561625"/>
            <a:ext cx="4020000" cy="3509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2       	2 BUILD_LIST           	0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 	4 STORE_FAST           	2 (res)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3       	6 LOAD_FAST            	0 (one_list)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 	8 GET_ITER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	&gt;&gt;   10 FOR_ITER            	31 (to 74)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12 STORE_FAST           	3 (x)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4      	14 LOAD_FAST            	1 (two_list)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16 GET_ITER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	&gt;&gt;   18 FOR_ITER            	26 (to 72)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20 STORE_FAST           	4 (y)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5      	22 LOAD_FAST            	2 (res)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24 LOAD_METHOD          	0 (append)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46 LOAD_FAST            	3 (x)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48 LOAD_FAST            	4 (y)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50 BINARY_OP            	0 (+)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54 PRECALL              	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58 CALL                 	1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68 POP_TOP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	70 JUMP_BACKWARD       	27 (to 18)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4 	&gt;&gt;   72 JUMP_BACKWARD       	32 (to 10)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6 	&gt;&gt;   74 LOAD_FAST            	2 (res)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                 	       76 RETURN_VALUE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5194575" y="1838525"/>
            <a:ext cx="3327000" cy="2969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CPython (machine code)</a:t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617725" y="2568100"/>
            <a:ext cx="1211100" cy="1860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7032300" y="2568100"/>
            <a:ext cx="1211100" cy="18603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</a:t>
            </a:r>
            <a:endParaRPr/>
          </a:p>
        </p:txBody>
      </p:sp>
      <p:cxnSp>
        <p:nvCxnSpPr>
          <p:cNvPr id="96" name="Google Shape;96;p18"/>
          <p:cNvCxnSpPr>
            <a:stCxn id="94" idx="3"/>
            <a:endCxn id="95" idx="1"/>
          </p:cNvCxnSpPr>
          <p:nvPr/>
        </p:nvCxnSpPr>
        <p:spPr>
          <a:xfrm>
            <a:off x="6828825" y="3498250"/>
            <a:ext cx="20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" name="Google Shape;97;p18"/>
          <p:cNvCxnSpPr>
            <a:stCxn id="92" idx="3"/>
            <a:endCxn id="93" idx="1"/>
          </p:cNvCxnSpPr>
          <p:nvPr/>
        </p:nvCxnSpPr>
        <p:spPr>
          <a:xfrm>
            <a:off x="4297225" y="3316325"/>
            <a:ext cx="897300" cy="6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Python slow? Everything is an object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"wasted" space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as a C struct: PyObject, PyLongObject,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Reference counting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"wasted"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Reference counting/garbage collection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Python slow? Global Interpreter Lock (GIL)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on this later…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faster…let's use C - Compiled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52325" y="1743700"/>
            <a:ext cx="3939600" cy="25551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#include &lt;stdio.h&gt;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int main()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// prints hello world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printf("Hello World");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0;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6629475" y="2105650"/>
            <a:ext cx="2130300" cy="18312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a.out/mylib.so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(machine code)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4995150" y="2674750"/>
            <a:ext cx="1031100" cy="693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compiler</a:t>
            </a:r>
            <a:endParaRPr/>
          </a:p>
        </p:txBody>
      </p:sp>
      <p:cxnSp>
        <p:nvCxnSpPr>
          <p:cNvPr id="118" name="Google Shape;118;p21"/>
          <p:cNvCxnSpPr>
            <a:stCxn id="115" idx="3"/>
            <a:endCxn id="117" idx="1"/>
          </p:cNvCxnSpPr>
          <p:nvPr/>
        </p:nvCxnSpPr>
        <p:spPr>
          <a:xfrm>
            <a:off x="4391925" y="3021250"/>
            <a:ext cx="60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1"/>
          <p:cNvCxnSpPr>
            <a:stCxn id="117" idx="3"/>
            <a:endCxn id="116" idx="1"/>
          </p:cNvCxnSpPr>
          <p:nvPr/>
        </p:nvCxnSpPr>
        <p:spPr>
          <a:xfrm>
            <a:off x="6026250" y="3021250"/>
            <a:ext cx="60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