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9575" cx="12190400"/>
  <p:notesSz cx="6858000" cy="9144000"/>
  <p:embeddedFontLst>
    <p:embeddedFont>
      <p:font typeface="No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jO6LQ352G8BzTih/AehhZjznb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270A2-4CF1-4D38-A200-62EAC6FE030C}">
  <a:tblStyle styleId="{882270A2-4CF1-4D38-A200-62EAC6FE0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1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otoSans-bold.fntdata"/><Relationship Id="rId21" Type="http://schemas.openxmlformats.org/officeDocument/2006/relationships/font" Target="fonts/NotoSans-regular.fntdata"/><Relationship Id="rId24" Type="http://schemas.openxmlformats.org/officeDocument/2006/relationships/font" Target="fonts/NotoSans-boldItalic.fntdata"/><Relationship Id="rId23" Type="http://schemas.openxmlformats.org/officeDocument/2006/relationships/font" Target="fonts/No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495e24e2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e495e24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1e495e24e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e495e24e2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e495e24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1e495e24e2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e495e24e2_0_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e495e24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1e495e24e2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75bd2ba28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75bd2ba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So, here are my brackets from last year. My top bracket, the one in the middle, was the bracket I entered in my group contests. I selected teams mainly because they were either highly ranked or I had heard of the school before. One main ‘technique’, if you can call it that, is I have a lot of friends who went down south on scholarship to run, so I picked their schools in this bracket. The #2 bracket is simply the top seeds being picked each time, and the #3 bracket is the ‘ESPN Smart Bracket’ which is some model that they have built to make predictions. Clearly it didn’t do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 am not a basketball fan. I am always down to watch a good sports game and the chaos of March Madness is hard to resist. Surprisingly, I won my group contest and fared quite well overall with zero knowledge or research.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 would say I am pretty knowledgeable about hockey, yet, I </a:t>
            </a:r>
            <a:r>
              <a:rPr lang="en-US"/>
              <a:t>consistently</a:t>
            </a:r>
            <a:r>
              <a:rPr lang="en-US"/>
              <a:t> </a:t>
            </a:r>
            <a:r>
              <a:rPr lang="en-US"/>
              <a:t>underperform</a:t>
            </a:r>
            <a:r>
              <a:rPr lang="en-US"/>
              <a:t> with Stanley Cup predictions. I would </a:t>
            </a:r>
            <a:r>
              <a:rPr lang="en-US"/>
              <a:t>attribute that to my emotional feelings, a hopeless love for the Leafs and deep hatred for the Boston Bruins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This year, I also don’t know anything particular about the March Madness teams and I have no emotional attachments. I want to know if I can use the data to better predict the results.</a:t>
            </a:r>
            <a:endParaRPr/>
          </a:p>
        </p:txBody>
      </p:sp>
      <p:sp>
        <p:nvSpPr>
          <p:cNvPr id="161" name="Google Shape;161;g2175bd2ba28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challenge - it is often a game of runs. The unique one-loss eliminations leave room for chaos. Everyone loves a good underdog, and when an upset happens, it’s something you don’t want to miss. Last year we saw a #15, St. Peter’s, take out #2 basketball giant Kentucky. My boyfriend’s father, an avid college basketball fan, had his bracket </a:t>
            </a:r>
            <a:r>
              <a:rPr lang="en-US"/>
              <a:t>destroyed</a:t>
            </a:r>
            <a:r>
              <a:rPr lang="en-US"/>
              <a:t> in the first round when this happened. If a basketball fan can’t see something like this coming, can a model?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5bd2ba28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5bd2ba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75bd2ba28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7766a914e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7766a9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7766a914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495e24e2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e495e2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1e495e24e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e495e24e2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e495e24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e495e24e2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225950" y="3141762"/>
            <a:ext cx="6597448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  <a:defRPr sz="120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ctrTitle"/>
          </p:nvPr>
        </p:nvSpPr>
        <p:spPr>
          <a:xfrm>
            <a:off x="1198662" y="1170857"/>
            <a:ext cx="5040560" cy="197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  <a:defRPr sz="58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09521" y="1485579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7334A"/>
              </a:buClr>
              <a:buSzPts val="2000"/>
              <a:buNone/>
              <a:defRPr i="1" sz="20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7334A"/>
              </a:buClr>
              <a:buSzPts val="4000"/>
              <a:buFont typeface="Calibri"/>
              <a:buNone/>
              <a:defRPr b="1" sz="40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10" y="408993"/>
            <a:ext cx="353539" cy="35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654" y="408993"/>
            <a:ext cx="353539" cy="35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2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521" y="1485578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i="1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2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6239222" y="2440830"/>
            <a:ext cx="5951190" cy="1977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  <a:defRPr sz="72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algun Gothic"/>
              <a:buNone/>
              <a:defRPr b="0" i="0" sz="3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979600" y="3156400"/>
            <a:ext cx="4148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</a:pPr>
            <a:r>
              <a:rPr lang="en-US" sz="1400">
                <a:solidFill>
                  <a:schemeClr val="dk1"/>
                </a:solidFill>
              </a:rPr>
              <a:t>Can a model beat the biggest College Basketballs fans?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>
            <p:ph type="ctrTitle"/>
          </p:nvPr>
        </p:nvSpPr>
        <p:spPr>
          <a:xfrm>
            <a:off x="195475" y="2289700"/>
            <a:ext cx="57162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</a:pPr>
            <a:r>
              <a:rPr b="1" lang="en-US" sz="4600">
                <a:solidFill>
                  <a:schemeClr val="dk1"/>
                </a:solidFill>
              </a:rPr>
              <a:t>BRACKET CHALLENGE</a:t>
            </a:r>
            <a:endParaRPr b="1" sz="4600">
              <a:solidFill>
                <a:schemeClr val="dk1"/>
              </a:solidFill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151475"/>
            <a:ext cx="5411949" cy="23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ctrTitle"/>
          </p:nvPr>
        </p:nvSpPr>
        <p:spPr>
          <a:xfrm>
            <a:off x="6239222" y="2440830"/>
            <a:ext cx="5951190" cy="1977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450" y="5677850"/>
            <a:ext cx="7797950" cy="10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e495e24e2_0_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2021/22 MM Tourney Data</a:t>
            </a:r>
            <a:endParaRPr/>
          </a:p>
        </p:txBody>
      </p:sp>
      <p:graphicFrame>
        <p:nvGraphicFramePr>
          <p:cNvPr id="143" name="Google Shape;143;g21e495e24e2_0_6"/>
          <p:cNvGraphicFramePr/>
          <p:nvPr/>
        </p:nvGraphicFramePr>
        <p:xfrm>
          <a:off x="2464463" y="204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{882270A2-4CF1-4D38-A200-62EAC6FE030C}</a:tableStyleId>
              </a:tblPr>
              <a:tblGrid>
                <a:gridCol w="1937275"/>
                <a:gridCol w="3460400"/>
                <a:gridCol w="2115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Round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Number of Teams Losing in Round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Ranking </a:t>
                      </a:r>
                      <a:r>
                        <a:rPr b="1" lang="en-US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Round of 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Round of 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Sweet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Elite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495e24e2_0_30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 Bracket</a:t>
            </a:r>
            <a:endParaRPr/>
          </a:p>
        </p:txBody>
      </p:sp>
      <p:pic>
        <p:nvPicPr>
          <p:cNvPr id="150" name="Google Shape;150;g21e495e24e2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200" y="1293134"/>
            <a:ext cx="5802975" cy="556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495e24e2_0_3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 Bracket</a:t>
            </a:r>
            <a:endParaRPr/>
          </a:p>
        </p:txBody>
      </p:sp>
      <p:pic>
        <p:nvPicPr>
          <p:cNvPr id="157" name="Google Shape;157;g21e495e24e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13" y="1293134"/>
            <a:ext cx="5825527" cy="556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75bd2ba28_0_11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Year’s Results</a:t>
            </a:r>
            <a:endParaRPr/>
          </a:p>
        </p:txBody>
      </p:sp>
      <p:pic>
        <p:nvPicPr>
          <p:cNvPr id="164" name="Google Shape;164;g2175bd2ba2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288" y="1521575"/>
            <a:ext cx="7315775" cy="29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175bd2ba28_0_11"/>
          <p:cNvPicPr preferRelativeResize="0"/>
          <p:nvPr/>
        </p:nvPicPr>
        <p:blipFill rotWithShape="1">
          <a:blip r:embed="rId4">
            <a:alphaModFix/>
          </a:blip>
          <a:srcRect b="0" l="49225" r="0" t="0"/>
          <a:stretch/>
        </p:blipFill>
        <p:spPr>
          <a:xfrm>
            <a:off x="3311575" y="4644300"/>
            <a:ext cx="54166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4511025" y="541050"/>
            <a:ext cx="7395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rPr>
              <a:t>WHAT IS MARCH MADNESS?</a:t>
            </a:r>
            <a:endParaRPr b="1" sz="4400">
              <a:solidFill>
                <a:srgbClr val="873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4511030" y="1917626"/>
            <a:ext cx="6975767" cy="523200"/>
            <a:chOff x="6311230" y="1989634"/>
            <a:chExt cx="6975767" cy="523200"/>
          </a:xfrm>
        </p:grpSpPr>
        <p:sp>
          <p:nvSpPr>
            <p:cNvPr id="68" name="Google Shape;68;p2"/>
            <p:cNvSpPr txBox="1"/>
            <p:nvPr/>
          </p:nvSpPr>
          <p:spPr>
            <a:xfrm>
              <a:off x="6311230" y="1989634"/>
              <a:ext cx="7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06400" lvl="0" marL="457200" marR="0" rtl="0" algn="r">
                <a:spcBef>
                  <a:spcPts val="0"/>
                </a:spcBef>
                <a:spcAft>
                  <a:spcPts val="0"/>
                </a:spcAft>
                <a:buClr>
                  <a:srgbClr val="87334A"/>
                </a:buClr>
                <a:buSzPts val="2800"/>
                <a:buFont typeface="Calibri"/>
                <a:buChar char="●"/>
              </a:pPr>
              <a:r>
                <a:t/>
              </a:r>
              <a:endParaRPr b="1" sz="28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7050897" y="2051183"/>
              <a:ext cx="623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NCAA D1 Basketball Championships</a:t>
              </a: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4511030" y="2709714"/>
            <a:ext cx="6975770" cy="523200"/>
            <a:chOff x="6311230" y="2781722"/>
            <a:chExt cx="6975770" cy="523200"/>
          </a:xfrm>
        </p:grpSpPr>
        <p:sp>
          <p:nvSpPr>
            <p:cNvPr id="71" name="Google Shape;71;p2"/>
            <p:cNvSpPr txBox="1"/>
            <p:nvPr/>
          </p:nvSpPr>
          <p:spPr>
            <a:xfrm>
              <a:off x="6311230" y="2781722"/>
              <a:ext cx="7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06400" lvl="0" marL="457200" marR="0" rtl="0" algn="r">
                <a:spcBef>
                  <a:spcPts val="0"/>
                </a:spcBef>
                <a:spcAft>
                  <a:spcPts val="0"/>
                </a:spcAft>
                <a:buClr>
                  <a:srgbClr val="87334A"/>
                </a:buClr>
                <a:buSzPts val="2800"/>
                <a:buFont typeface="Calibri"/>
                <a:buChar char="●"/>
              </a:pPr>
              <a:r>
                <a:t/>
              </a:r>
              <a:endParaRPr b="1" sz="28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7050900" y="2843283"/>
              <a:ext cx="623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64 teams (different</a:t>
              </a: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 leagues</a:t>
              </a: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), 6 rounds, one-and-done</a:t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4511030" y="3501802"/>
            <a:ext cx="6548567" cy="523200"/>
            <a:chOff x="6311230" y="3573810"/>
            <a:chExt cx="6548567" cy="523200"/>
          </a:xfrm>
        </p:grpSpPr>
        <p:sp>
          <p:nvSpPr>
            <p:cNvPr id="74" name="Google Shape;74;p2"/>
            <p:cNvSpPr txBox="1"/>
            <p:nvPr/>
          </p:nvSpPr>
          <p:spPr>
            <a:xfrm>
              <a:off x="6311230" y="3573810"/>
              <a:ext cx="7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06400" lvl="0" marL="457200" marR="0" rtl="0" algn="r">
                <a:spcBef>
                  <a:spcPts val="0"/>
                </a:spcBef>
                <a:spcAft>
                  <a:spcPts val="0"/>
                </a:spcAft>
                <a:buClr>
                  <a:srgbClr val="87334A"/>
                </a:buClr>
                <a:buSzPts val="2800"/>
                <a:buFont typeface="Calibri"/>
                <a:buChar char="●"/>
              </a:pPr>
              <a:r>
                <a:t/>
              </a:r>
              <a:endParaRPr b="1" sz="28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7050897" y="3635358"/>
              <a:ext cx="58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36.5 million people filled out brackets in 2022</a:t>
              </a: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4511030" y="4293890"/>
            <a:ext cx="6780467" cy="523200"/>
            <a:chOff x="6311230" y="4365898"/>
            <a:chExt cx="6780467" cy="523200"/>
          </a:xfrm>
        </p:grpSpPr>
        <p:sp>
          <p:nvSpPr>
            <p:cNvPr id="77" name="Google Shape;77;p2"/>
            <p:cNvSpPr txBox="1"/>
            <p:nvPr/>
          </p:nvSpPr>
          <p:spPr>
            <a:xfrm>
              <a:off x="6311230" y="4365898"/>
              <a:ext cx="7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06400" lvl="0" marL="457200" marR="0" rtl="0" algn="r">
                <a:spcBef>
                  <a:spcPts val="0"/>
                </a:spcBef>
                <a:spcAft>
                  <a:spcPts val="0"/>
                </a:spcAft>
                <a:buClr>
                  <a:srgbClr val="87334A"/>
                </a:buClr>
                <a:buSzPts val="2800"/>
                <a:buFont typeface="Calibri"/>
                <a:buChar char="●"/>
              </a:pPr>
              <a:r>
                <a:t/>
              </a:r>
              <a:endParaRPr b="1" sz="28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7050897" y="4427458"/>
              <a:ext cx="604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Odds of perfection - 1 in 9.2 quintillion</a:t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4511030" y="5085978"/>
            <a:ext cx="6451067" cy="523200"/>
            <a:chOff x="6311230" y="5157986"/>
            <a:chExt cx="6451067" cy="523200"/>
          </a:xfrm>
        </p:grpSpPr>
        <p:sp>
          <p:nvSpPr>
            <p:cNvPr id="80" name="Google Shape;80;p2"/>
            <p:cNvSpPr txBox="1"/>
            <p:nvPr/>
          </p:nvSpPr>
          <p:spPr>
            <a:xfrm>
              <a:off x="6311230" y="5157986"/>
              <a:ext cx="7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06400" lvl="0" marL="457200" marR="0" rtl="0" algn="r">
                <a:spcBef>
                  <a:spcPts val="0"/>
                </a:spcBef>
                <a:spcAft>
                  <a:spcPts val="0"/>
                </a:spcAft>
                <a:buClr>
                  <a:srgbClr val="87334A"/>
                </a:buClr>
                <a:buSzPts val="2800"/>
                <a:buFont typeface="Calibri"/>
                <a:buChar char="●"/>
              </a:pPr>
              <a:r>
                <a:t/>
              </a:r>
              <a:endParaRPr b="1" sz="28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 txBox="1"/>
            <p:nvPr/>
          </p:nvSpPr>
          <p:spPr>
            <a:xfrm>
              <a:off x="7050897" y="5219533"/>
              <a:ext cx="571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75757"/>
                  </a:solidFill>
                  <a:latin typeface="Calibri"/>
                  <a:ea typeface="Calibri"/>
                  <a:cs typeface="Calibri"/>
                  <a:sym typeface="Calibri"/>
                </a:rPr>
                <a:t>Warren Buffet offered $1B for a perfect bracket</a:t>
              </a:r>
              <a:endParaRPr/>
            </a:p>
          </p:txBody>
        </p:sp>
      </p:grpSp>
      <p:pic>
        <p:nvPicPr>
          <p:cNvPr id="82" name="Google Shape;8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25" y="5609175"/>
            <a:ext cx="2453691" cy="1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75bd2ba28_0_28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Bracket</a:t>
            </a:r>
            <a:endParaRPr/>
          </a:p>
        </p:txBody>
      </p:sp>
      <p:pic>
        <p:nvPicPr>
          <p:cNvPr id="89" name="Google Shape;89;g2175bd2ba28_0_28"/>
          <p:cNvPicPr preferRelativeResize="0"/>
          <p:nvPr/>
        </p:nvPicPr>
        <p:blipFill rotWithShape="1">
          <a:blip r:embed="rId3">
            <a:alphaModFix/>
          </a:blip>
          <a:srcRect b="0" l="0" r="0" t="1603"/>
          <a:stretch/>
        </p:blipFill>
        <p:spPr>
          <a:xfrm>
            <a:off x="2392125" y="1262350"/>
            <a:ext cx="7406101" cy="559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7334A"/>
              </a:buClr>
              <a:buSzPts val="4000"/>
              <a:buFont typeface="Calibri"/>
              <a:buNone/>
            </a:pPr>
            <a:r>
              <a:rPr lang="en-US"/>
              <a:t>Potential Approaches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548471" y="1140379"/>
            <a:ext cx="109713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/>
              <a:t>THE DATA</a:t>
            </a:r>
            <a:endParaRPr b="1" i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Team Data (2022-2023 Year or Historical </a:t>
            </a:r>
            <a:r>
              <a:rPr lang="en-US" sz="2400"/>
              <a:t>Franchise Performance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Player Data (2022-2023 Year or Historical)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Historical March Madness Tournament Results - Seedings</a:t>
            </a:r>
            <a:endParaRPr sz="2400"/>
          </a:p>
          <a:p>
            <a:pPr indent="-373383" lvl="0" marL="373383" rtl="0" algn="l">
              <a:spcBef>
                <a:spcPts val="400"/>
              </a:spcBef>
              <a:spcAft>
                <a:spcPts val="0"/>
              </a:spcAft>
              <a:buClr>
                <a:srgbClr val="87334A"/>
              </a:buClr>
              <a:buSzPts val="2000"/>
              <a:buNone/>
            </a:pPr>
            <a:r>
              <a:t/>
            </a:r>
            <a:endParaRPr sz="2400"/>
          </a:p>
          <a:p>
            <a:pPr indent="-373383" lvl="0" marL="373383" rtl="0" algn="l">
              <a:spcBef>
                <a:spcPts val="400"/>
              </a:spcBef>
              <a:spcAft>
                <a:spcPts val="0"/>
              </a:spcAft>
              <a:buClr>
                <a:srgbClr val="87334A"/>
              </a:buClr>
              <a:buSzPts val="2000"/>
              <a:buNone/>
            </a:pPr>
            <a:r>
              <a:rPr b="1" i="0" lang="en-US" sz="2400"/>
              <a:t>THE MODEL</a:t>
            </a:r>
            <a:endParaRPr b="1" i="0" sz="2400"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Head-to-head matchups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Overall rankings (re-run each round or not)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400"/>
              <a:t>THE </a:t>
            </a:r>
            <a:r>
              <a:rPr b="1" i="0" lang="en-US" sz="2400"/>
              <a:t>STRUCTURE</a:t>
            </a:r>
            <a:endParaRPr b="1" i="0" sz="2400"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Weighting recent games heavier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Type of model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766a914e_0_0"/>
          <p:cNvSpPr txBox="1"/>
          <p:nvPr>
            <p:ph idx="1" type="body"/>
          </p:nvPr>
        </p:nvSpPr>
        <p:spPr>
          <a:xfrm>
            <a:off x="609525" y="1134925"/>
            <a:ext cx="10971300" cy="54549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406400" lvl="0" marL="457200" rtl="0" algn="l">
              <a:spcBef>
                <a:spcPts val="400"/>
              </a:spcBef>
              <a:spcAft>
                <a:spcPts val="0"/>
              </a:spcAft>
              <a:buSzPts val="2800"/>
              <a:buChar char="●"/>
            </a:pPr>
            <a:r>
              <a:rPr i="0" lang="en-US" sz="2800"/>
              <a:t>NCAA Site has exportable stats</a:t>
            </a:r>
            <a:endParaRPr i="0" sz="28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600"/>
          </a:p>
          <a:p>
            <a:pPr indent="-406400" lvl="0" marL="457200" rtl="0" algn="l">
              <a:spcBef>
                <a:spcPts val="400"/>
              </a:spcBef>
              <a:spcAft>
                <a:spcPts val="0"/>
              </a:spcAft>
              <a:buSzPts val="2800"/>
              <a:buChar char="●"/>
            </a:pPr>
            <a:r>
              <a:rPr i="0" lang="en-US" sz="2800"/>
              <a:t>Following Datasets:</a:t>
            </a:r>
            <a:endParaRPr i="0" sz="2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NCAA Stats (Conference, Net Rankings, Quadrants, etc.)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Field Goals (Rank, FGM, FGA, FG%)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FG Opponent (Rank, OPP FG, OPP FGA, OPP FG%)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Free Throws (Rank, FT, FTA, Avg)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Threes (Rank, GM, 3FG, 3FGA, 3FG%)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Scoring Margin (Rank, PTS, PPG, OPP PTS, OPP PPG, SCR, MAR)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Rebounds (Rank, ORebs, DRebs, REB, RPG)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Assists &amp; Turnovers (Rank, AST, TO, Ratio)</a:t>
            </a:r>
            <a:endParaRPr sz="1700"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400"/>
              </a:spcBef>
              <a:spcAft>
                <a:spcPts val="0"/>
              </a:spcAft>
              <a:buSzPts val="2800"/>
              <a:buChar char="●"/>
            </a:pPr>
            <a:r>
              <a:rPr i="0" lang="en-US" sz="2800"/>
              <a:t>Created dataset with bracket teams (21/22 &amp; 22/23)</a:t>
            </a:r>
            <a:endParaRPr i="0" sz="28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600"/>
          </a:p>
          <a:p>
            <a:pPr indent="-406400" lvl="0" marL="457200" rtl="0" algn="l">
              <a:spcBef>
                <a:spcPts val="400"/>
              </a:spcBef>
              <a:spcAft>
                <a:spcPts val="0"/>
              </a:spcAft>
              <a:buSzPts val="2800"/>
              <a:buChar char="●"/>
            </a:pPr>
            <a:r>
              <a:rPr i="0" lang="en-US" sz="2800"/>
              <a:t>Clean team names &amp; merge</a:t>
            </a:r>
            <a:endParaRPr i="0" sz="28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600"/>
          </a:p>
          <a:p>
            <a:pPr indent="-406400" lvl="0" marL="457200" rtl="0" algn="l">
              <a:spcBef>
                <a:spcPts val="400"/>
              </a:spcBef>
              <a:spcAft>
                <a:spcPts val="0"/>
              </a:spcAft>
              <a:buSzPts val="2800"/>
              <a:buChar char="●"/>
            </a:pPr>
            <a:r>
              <a:rPr i="0" lang="en-US" sz="2800"/>
              <a:t>Result: 2 dfs with 68 teams, 57 variables</a:t>
            </a:r>
            <a:endParaRPr i="0" sz="2800"/>
          </a:p>
        </p:txBody>
      </p:sp>
      <p:sp>
        <p:nvSpPr>
          <p:cNvPr id="103" name="Google Shape;103;g217766a914e_0_0"/>
          <p:cNvSpPr txBox="1"/>
          <p:nvPr>
            <p:ph type="title"/>
          </p:nvPr>
        </p:nvSpPr>
        <p:spPr>
          <a:xfrm>
            <a:off x="609520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495e24e2_0_0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 Rationale</a:t>
            </a:r>
            <a:endParaRPr/>
          </a:p>
        </p:txBody>
      </p:sp>
      <p:sp>
        <p:nvSpPr>
          <p:cNvPr id="110" name="Google Shape;110;g21e495e24e2_0_0"/>
          <p:cNvSpPr txBox="1"/>
          <p:nvPr>
            <p:ph idx="1" type="body"/>
          </p:nvPr>
        </p:nvSpPr>
        <p:spPr>
          <a:xfrm>
            <a:off x="901775" y="1485575"/>
            <a:ext cx="10679100" cy="38199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0" lang="en-US" sz="2400"/>
              <a:t>Goal - try to do something unique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0" lang="en-US" sz="2400"/>
              <a:t>Lots of trial &amp; error (lm’s, glm, pca, etc.)</a:t>
            </a:r>
            <a:endParaRPr i="0"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0" lang="en-US" sz="2400"/>
              <a:t>Train on 21/22 (with tournament results) and test (predict) on 22/23</a:t>
            </a:r>
            <a:endParaRPr i="0"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Training Models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2744124" y="1552275"/>
            <a:ext cx="79077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lnSpcReduction="10000"/>
          </a:bodyPr>
          <a:lstStyle/>
          <a:p>
            <a:pPr indent="-373384" lvl="0" marL="373384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i="0" lang="en-US"/>
              <a:t>LM (Backwards Selection) -</a:t>
            </a:r>
            <a:endParaRPr b="1" i="0"/>
          </a:p>
          <a:p>
            <a:pPr indent="-373383" lvl="0" marL="373383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Residual standard error: 3.632 on 22 degrees of freedom</a:t>
            </a:r>
            <a:endParaRPr i="0"/>
          </a:p>
          <a:p>
            <a:pPr indent="-373383" lvl="0" marL="373383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Multiple R-squared:  0.9652,	Adjusted R-squared:  0.9003 </a:t>
            </a:r>
            <a:endParaRPr i="0"/>
          </a:p>
          <a:p>
            <a:pPr indent="-373383" lvl="0" marL="373383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F-statistic: 14.87 on 41 and 22 DF,  p-value: 3.309e-09</a:t>
            </a:r>
            <a:endParaRPr i="0"/>
          </a:p>
          <a:p>
            <a:pPr indent="-373383" lvl="0" marL="373383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i="0" lang="en-US"/>
              <a:t>RF (Ranger)</a:t>
            </a:r>
            <a:r>
              <a:rPr b="1" i="0" lang="en-US"/>
              <a:t> -</a:t>
            </a:r>
            <a:endParaRPr b="1"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Type:                             			Regression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Number of trees:                  	5000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Sample size:                      		64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# of independent variables:  	54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Mtry:                             			7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Target node size:                 		5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Variable importance mode:       impurity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Splitrule:                        		variance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/>
              <a:t>OOB prediction error (MSE):     91.9587 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i="0" lang="en-US"/>
              <a:t>R squared (OOB):                  	0.3050238</a:t>
            </a:r>
            <a:endParaRPr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e495e24e2_0_15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Models</a:t>
            </a:r>
            <a:endParaRPr/>
          </a:p>
        </p:txBody>
      </p:sp>
      <p:sp>
        <p:nvSpPr>
          <p:cNvPr id="123" name="Google Shape;123;g21e495e24e2_0_15"/>
          <p:cNvSpPr txBox="1"/>
          <p:nvPr>
            <p:ph idx="1" type="body"/>
          </p:nvPr>
        </p:nvSpPr>
        <p:spPr>
          <a:xfrm>
            <a:off x="1613300" y="1463350"/>
            <a:ext cx="9694500" cy="48246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/>
              <a:t>Training Data - </a:t>
            </a:r>
            <a:r>
              <a:rPr i="0" lang="en-US"/>
              <a:t>Ranking range from 1 to 33 (predicts in which round the team will lose)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/>
              <a:t>LM - </a:t>
            </a:r>
            <a:r>
              <a:rPr i="0" lang="en-US"/>
              <a:t>Ranking range from 0.6 to 36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/>
              <a:t>RF</a:t>
            </a:r>
            <a:r>
              <a:rPr i="0" lang="en-US"/>
              <a:t> - Ranking range from 12 to 30</a:t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/>
              <a:t>Creating Brackets</a:t>
            </a:r>
            <a:r>
              <a:rPr i="0" lang="en-US"/>
              <a:t> - Start from bottom-up and ensure worst teams are ‘losers’</a:t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/>
              <a:t>Conflicts:</a:t>
            </a:r>
            <a:endParaRPr b="1" i="0"/>
          </a:p>
          <a:p>
            <a:pPr indent="-373383" lvl="0" marL="8305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LM - 7 in first round</a:t>
            </a:r>
            <a:endParaRPr i="0"/>
          </a:p>
          <a:p>
            <a:pPr indent="-373383" lvl="0" marL="8305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RF - 1 in first round</a:t>
            </a:r>
            <a:endParaRPr i="0"/>
          </a:p>
          <a:p>
            <a:pPr indent="-373383" lvl="0" marL="83058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/>
              <a:t>Model Prediction Difference:</a:t>
            </a:r>
            <a:endParaRPr b="1"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	Mean = 12.53</a:t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i="0" lang="en-US"/>
              <a:t>	SD = 10.47</a:t>
            </a:r>
            <a:endParaRPr i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7637497" y="1940450"/>
            <a:ext cx="321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Brackets: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RF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Highest Seeds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ESPN ‘Smart’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901" y="1868593"/>
            <a:ext cx="816796" cy="85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00" y="5511075"/>
            <a:ext cx="11103126" cy="11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