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Oxygen" panose="020B0604020202020204" charset="0"/>
      <p:regular r:id="rId17"/>
      <p:bold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0" y="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a6742f6a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a6742f6a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Speakers: </a:t>
            </a:r>
            <a:r>
              <a:rPr lang="en" b="1"/>
              <a:t>Madison (10 seconds) 0:10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--------------------------------------------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Madison Robertson, this is…..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we are Moonraker!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capstone project we are working with Microsoft to visualize cloud native application bundles.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a5a69e54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a5a69e54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Speakers: </a:t>
            </a:r>
            <a:r>
              <a:rPr lang="en" b="1"/>
              <a:t>Grant (80 seconds) 7:30 actual 1:33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***Clarify what is in and out of scope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Different methodologies for different layers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 Store: Any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 our domain, but we need to be able to handle as many as possible from our API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 Plugin is already being developed by our sponsors</a:t>
            </a:r>
            <a:endParaRPr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Back-end (API): Go</a:t>
            </a:r>
            <a:endParaRPr/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Open-source CNAB community already uses it</a:t>
            </a:r>
            <a:endParaRPr/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exploit services that are already being developed in Go</a:t>
            </a:r>
            <a:endParaRPr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Communications: JSON over HTTP</a:t>
            </a:r>
            <a:endParaRPr/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Tons of support</a:t>
            </a:r>
            <a:endParaRPr/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More human readable</a:t>
            </a:r>
            <a:endParaRPr/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Makes dashboard tech-agnostic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Front-end (Dashboard): Vue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Very shallow learning curve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Already has great open-source dashboard templates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a5a69e54a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a5a69e54a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Speakers: </a:t>
            </a:r>
            <a:r>
              <a:rPr lang="en" b="1"/>
              <a:t>Dan (20) 7:50 actual 0:55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Script: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get Alice her project by April 2020, we’ve broken down the project into these tasks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will use Kanban-Style for Task Management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Notion.so and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Google drive folder for collaboration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Github to store our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breakdown: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1.0 Create an API to collect data from cloud storage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Establish model for serving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Read from cloud storage with sponsor’s plugin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2.0 Develop a front-end dashboard for viewing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Use API to get data from storage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Present data in a user-friendly way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9ca163e3b3afb18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9ca163e3b3afb18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Speakers: </a:t>
            </a:r>
            <a:r>
              <a:rPr lang="en" b="1"/>
              <a:t>Chance (2:00 minutes) 9:50 actual 0:16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bundles: show empty api response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Install two - three bundles: show response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Mention pain points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Switch to the dashboard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Can easily view key data points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Update a bundle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Watch data update in real time.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Goal to include more key data points and obviously make it look better :)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a6742f6af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a6742f6af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Speakers: </a:t>
            </a:r>
            <a:r>
              <a:rPr lang="en" b="1"/>
              <a:t>Madison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Our dashboard will enable Alice, our example user, and her team to have a shared view of their bundles- giving them all the information they need in the moment they need the information.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Upon completing our project, Alice will have a quick way to document and find out information about her cloud-native application bundles- helping her complete her job efficiently and get her company’s code deployed in the best cloud environments.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a6742f6a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a6742f6af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Speakers: </a:t>
            </a:r>
            <a:r>
              <a:rPr lang="en" b="1"/>
              <a:t>Madison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--------------------------------------------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really apreciate you coming out and hearing about our project.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there any questions?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9ca163e3b3afb18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9ca163e3b3afb18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Speakers: </a:t>
            </a:r>
            <a:r>
              <a:rPr lang="en" b="1"/>
              <a:t>Madison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mission for these two semesters is to create a tool to help users view the data associated with their cloud-native application bundles by April 10, 2020.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understand our project, it's necessary to understand what cloud-native application bundles are, who our stakeholders are and why we need a solution.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a6742f6af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a6742f6af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Speakers: </a:t>
            </a:r>
            <a:r>
              <a:rPr lang="en" b="1"/>
              <a:t>Chance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--------------------------------------------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understand what we are trying to do, it is important to understand what Cloud Native Application Bundles are at a high level.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CNAB?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According to Github, </a:t>
            </a:r>
            <a:r>
              <a:rPr lang="en" sz="1200">
                <a:solidFill>
                  <a:srgbClr val="24292E"/>
                </a:solidFill>
                <a:highlight>
                  <a:srgbClr val="FFFFFF"/>
                </a:highlight>
              </a:rPr>
              <a:t>Cloud Native Application Bundles (CNAB) are a package format specification that describes a technology for bundling, installing, and managing distributed applications, that are by design, cloud agnostic.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 More simple: A Cloud Native Application Bundle (CNAB) is a pairing of a bundle definition (bundle.json) to define the app, and a customized (Docker Container) that contains the steps for installing, upgrading and uninstalling the app.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Makes distributions across teams easy</a:t>
            </a:r>
            <a:endParaRPr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Makes deployments of multi-part applications simple.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Example: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Multi-Cloud App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CloudFront in AWS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Kubernetes in Google Cloud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Database in Azure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not be discussing the process of creating bundles in this presentation. For more information, please refer to your handout or find us after the presentation.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Grant’s Thoughts: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CNAB?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 container image (e.g. docker) that includes configurations and scripts for installing/updating/etc an application and its associated services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4a98f352aaa682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4a98f352aaa682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Speakers: </a:t>
            </a:r>
            <a:r>
              <a:rPr lang="en" b="1"/>
              <a:t>Madison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--------------------------------------------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CNAB is a great tool being developed by and for many people.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intended use is for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project, we are trying to address the needs of: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Our sponsor, the Microsoft open source development team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DevOps and Infrastructure teams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Site reliability engineers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System administrators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Anyone using cloud native application bundles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a95568bd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a95568bd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Speakers: </a:t>
            </a:r>
            <a:r>
              <a:rPr lang="en" b="1"/>
              <a:t>Madison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--------------------------------------------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One of our main users could be Alice.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Alice is a site reliability engineer on a team using cloud-native application bundles.</a:t>
            </a:r>
            <a:endParaRPr>
              <a:highlight>
                <a:srgbClr val="FFFF00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Alice inherited a cluster of containers from a co-worker and needs to understand what has been installed on them.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She needs a quick way to see what’s been installed and how it will help her deploy her team’s code.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4a98f352aaa682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4a98f352aaa682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Speakers: </a:t>
            </a:r>
            <a:r>
              <a:rPr lang="en" b="1"/>
              <a:t>Chance () 0:00 actual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--------------------------------------------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we would have installing CNAB: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Did CNAB install everything correctly?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What is the latest install version?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do I keep track of my bundles?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Solution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Multiple CNAB CLI tools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Only shows bundles for that tool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the tools work?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Claims files are created and updated with every CNAB action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file is a minimum of 50 lines long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information that users like Alice need is like finding a needle in a haystack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claims files have a lot of information, some of which isn’t needed for a Site Reliability Engineer like Alice, and can be difficult to read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It takes time, energy and deep understanding of CNAB documentation to find data on installed applications.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a95568b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a95568b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Speakers: </a:t>
            </a:r>
            <a:r>
              <a:rPr lang="en" b="1"/>
              <a:t>Chance () 4:40 actual 5:22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Script: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Working with the CNAB open-source developers from Microsoft, we will create a visualization tool to help users view the status of the cloud-native application bundles by April 10, 2020.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is so that our user, Alice, can view the information she needs at a glance, without having to go into her logs and find the information manually.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9ca163e3b3afb18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9ca163e3b3afb18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Speakers: </a:t>
            </a:r>
            <a:r>
              <a:rPr lang="en" b="1"/>
              <a:t>Dan (30 seconds) 5:10 actual 4:36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our visualization, we must create an API and develop the dashboard. We will elaborate on these steps later.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Deliverables: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Create a fully documented API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Develop a front-end dashboard for viewing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We want our dashboard to show:</a:t>
            </a:r>
            <a:endParaRPr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Bundles installed</a:t>
            </a:r>
            <a:endParaRPr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Recent bundles</a:t>
            </a:r>
            <a:endParaRPr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Installers</a:t>
            </a:r>
            <a:endParaRPr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Bundle status</a:t>
            </a:r>
            <a:endParaRPr/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Mixins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...for our user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a5a69e5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a5a69e5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Speakers: </a:t>
            </a:r>
            <a:r>
              <a:rPr lang="en" b="1"/>
              <a:t>Gabe (1 minute) 6:10 actual 3:23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-----------------------------------------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All Milestones: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b="1"/>
              <a:t>Project definition (scope)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b="1"/>
              <a:t>Research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b="1"/>
              <a:t>Build prototype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b="1"/>
              <a:t>Build API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b="1"/>
              <a:t>Build dashboard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Completed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Define project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Research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Prototype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Future Goals</a:t>
            </a:r>
            <a:endParaRPr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API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Dashboard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Deliver final product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 Script: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Gabe: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Each box is a milestone, our goals are in gray and our completed milestones are in yellow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handle any changes or unpredictable events, we are focusing our efforts on completing a BETA version by February 15th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That will leave us two months to work with any dependencies and code anything we don’t foresee now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0F3A6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1663800" y="565450"/>
            <a:ext cx="2877600" cy="7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Moonraker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200" y="1534302"/>
            <a:ext cx="2877600" cy="2767403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 txBox="1">
            <a:spLocks noGrp="1"/>
          </p:cNvSpPr>
          <p:nvPr>
            <p:ph type="subTitle" idx="4294967295"/>
          </p:nvPr>
        </p:nvSpPr>
        <p:spPr>
          <a:xfrm>
            <a:off x="4602600" y="585550"/>
            <a:ext cx="2877600" cy="7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Visualizing Cloud Native Application Bundles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1367550" y="4432725"/>
            <a:ext cx="64089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Chance Murray, Dan Kindt, Gabe Coelho, Grant Purdue &amp; Madison Robertson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1" name="Google Shape;71;p13"/>
          <p:cNvSpPr/>
          <p:nvPr/>
        </p:nvSpPr>
        <p:spPr>
          <a:xfrm rot="-5400000">
            <a:off x="4249050" y="924850"/>
            <a:ext cx="645900" cy="6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highlight>
                <a:srgbClr val="4A86E8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A6E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 idx="4294967295"/>
          </p:nvPr>
        </p:nvSpPr>
        <p:spPr>
          <a:xfrm>
            <a:off x="460950" y="435575"/>
            <a:ext cx="2871600" cy="63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Technologies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800" y="391950"/>
            <a:ext cx="750174" cy="72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2650" y="1183725"/>
            <a:ext cx="5138696" cy="37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/>
        </p:nvSpPr>
        <p:spPr>
          <a:xfrm>
            <a:off x="-9450525" y="2324813"/>
            <a:ext cx="8595300" cy="198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title" idx="4294967295"/>
          </p:nvPr>
        </p:nvSpPr>
        <p:spPr>
          <a:xfrm>
            <a:off x="294606" y="368825"/>
            <a:ext cx="41559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Project Management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800" y="391950"/>
            <a:ext cx="750174" cy="72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120225" y="2608975"/>
            <a:ext cx="1478625" cy="14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763850" y="2577285"/>
            <a:ext cx="1478624" cy="147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6960789" y="2608975"/>
            <a:ext cx="1513284" cy="14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 rotWithShape="1">
          <a:blip r:embed="rId7">
            <a:alphaModFix/>
          </a:blip>
          <a:srcRect l="16317" t="14508" r="14830" b="13595"/>
          <a:stretch/>
        </p:blipFill>
        <p:spPr>
          <a:xfrm>
            <a:off x="-2601575" y="2608975"/>
            <a:ext cx="1416050" cy="147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77850" y="1377750"/>
            <a:ext cx="6388300" cy="3384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title" idx="4294967295"/>
          </p:nvPr>
        </p:nvSpPr>
        <p:spPr>
          <a:xfrm>
            <a:off x="471900" y="368825"/>
            <a:ext cx="6243900" cy="27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latin typeface="Oxygen"/>
                <a:ea typeface="Oxygen"/>
                <a:cs typeface="Oxygen"/>
                <a:sym typeface="Oxygen"/>
              </a:rPr>
              <a:t>Demo</a:t>
            </a:r>
            <a:endParaRPr sz="7000"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800" y="391950"/>
            <a:ext cx="750174" cy="72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 idx="4294967295"/>
          </p:nvPr>
        </p:nvSpPr>
        <p:spPr>
          <a:xfrm>
            <a:off x="592137" y="601550"/>
            <a:ext cx="1201800" cy="5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Alice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524" y="601538"/>
            <a:ext cx="3916950" cy="39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1000" y="1702650"/>
            <a:ext cx="994791" cy="95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0425" y="600874"/>
            <a:ext cx="3923150" cy="37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/>
          <p:nvPr/>
        </p:nvSpPr>
        <p:spPr>
          <a:xfrm>
            <a:off x="318250" y="262525"/>
            <a:ext cx="807000" cy="5055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E6A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6"/>
          <p:cNvSpPr/>
          <p:nvPr/>
        </p:nvSpPr>
        <p:spPr>
          <a:xfrm rot="10800000">
            <a:off x="8074125" y="4373800"/>
            <a:ext cx="807000" cy="5055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E6A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425100" y="438125"/>
            <a:ext cx="58533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xygen"/>
                <a:ea typeface="Oxygen"/>
                <a:cs typeface="Oxygen"/>
                <a:sym typeface="Oxygen"/>
              </a:rPr>
              <a:t>Project Objective Statement</a:t>
            </a:r>
            <a:endParaRPr sz="3200"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294967295"/>
          </p:nvPr>
        </p:nvSpPr>
        <p:spPr>
          <a:xfrm>
            <a:off x="425100" y="1533750"/>
            <a:ext cx="8293800" cy="20760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Create a tool to help users view the data associated with their cloud-native application bundles by </a:t>
            </a:r>
            <a:endParaRPr sz="27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April 10, 2020.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800" y="391950"/>
            <a:ext cx="750174" cy="72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800" y="391950"/>
            <a:ext cx="750174" cy="72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4622" y="884800"/>
            <a:ext cx="2634775" cy="2634799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5" name="Google Shape;85;p15"/>
          <p:cNvSpPr txBox="1">
            <a:spLocks noGrp="1"/>
          </p:cNvSpPr>
          <p:nvPr>
            <p:ph type="title" idx="4294967295"/>
          </p:nvPr>
        </p:nvSpPr>
        <p:spPr>
          <a:xfrm>
            <a:off x="1789500" y="3792025"/>
            <a:ext cx="1456500" cy="7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CNAB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ubTitle" idx="4294967295"/>
          </p:nvPr>
        </p:nvSpPr>
        <p:spPr>
          <a:xfrm>
            <a:off x="3382475" y="3812125"/>
            <a:ext cx="2877600" cy="7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Cloud Native Application Bundles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87" name="Google Shape;87;p15"/>
          <p:cNvSpPr/>
          <p:nvPr/>
        </p:nvSpPr>
        <p:spPr>
          <a:xfrm rot="-5400000">
            <a:off x="2953638" y="4151425"/>
            <a:ext cx="645900" cy="6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A86E8"/>
              </a:solidFill>
              <a:highlight>
                <a:srgbClr val="4A86E8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 idx="4294967295"/>
          </p:nvPr>
        </p:nvSpPr>
        <p:spPr>
          <a:xfrm>
            <a:off x="471900" y="368825"/>
            <a:ext cx="29088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Stakeholders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800" y="391950"/>
            <a:ext cx="750174" cy="72145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936000" y="1686450"/>
            <a:ext cx="7272000" cy="22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xygen"/>
              <a:buChar char="-"/>
            </a:pPr>
            <a:r>
              <a:rPr lang="en" sz="18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Our sponsor, Microsoft</a:t>
            </a:r>
            <a:endParaRPr sz="18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xygen"/>
              <a:buChar char="-"/>
            </a:pPr>
            <a:r>
              <a:rPr lang="en" sz="18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DevOps and infrastructure teams</a:t>
            </a:r>
            <a:endParaRPr sz="18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xygen"/>
              <a:buChar char="-"/>
            </a:pPr>
            <a:r>
              <a:rPr lang="en" sz="18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Site reliability engineers</a:t>
            </a:r>
            <a:endParaRPr sz="18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xygen"/>
              <a:buChar char="-"/>
            </a:pPr>
            <a:r>
              <a:rPr lang="en" sz="18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System administrators</a:t>
            </a:r>
            <a:endParaRPr sz="18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xygen"/>
              <a:buChar char="-"/>
            </a:pPr>
            <a:r>
              <a:rPr lang="en" sz="1800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CNAB users</a:t>
            </a:r>
            <a:endParaRPr sz="1800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 idx="4294967295"/>
          </p:nvPr>
        </p:nvSpPr>
        <p:spPr>
          <a:xfrm>
            <a:off x="471900" y="368825"/>
            <a:ext cx="11007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Alice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4294967295"/>
          </p:nvPr>
        </p:nvSpPr>
        <p:spPr>
          <a:xfrm>
            <a:off x="3089475" y="1974887"/>
            <a:ext cx="55446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xygen"/>
              <a:buChar char="-"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Site Reliability Engineer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xygen"/>
              <a:buChar char="-"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Uses Cloud Native Application Bundles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xygen"/>
              <a:buChar char="-"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Needs to view info on installed bundles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255107"/>
            <a:ext cx="2617575" cy="263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1800" y="391950"/>
            <a:ext cx="750174" cy="72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title" idx="4294967295"/>
          </p:nvPr>
        </p:nvSpPr>
        <p:spPr>
          <a:xfrm>
            <a:off x="471900" y="368825"/>
            <a:ext cx="3230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Current Solution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800" y="391950"/>
            <a:ext cx="750174" cy="72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700" y="1308400"/>
            <a:ext cx="3352291" cy="2511599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6591" y="152400"/>
            <a:ext cx="4082809" cy="482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425100" y="438125"/>
            <a:ext cx="5853300" cy="6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xygen"/>
                <a:ea typeface="Oxygen"/>
                <a:cs typeface="Oxygen"/>
                <a:sym typeface="Oxygen"/>
              </a:rPr>
              <a:t>Project Objective Statement</a:t>
            </a:r>
            <a:endParaRPr sz="3200"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800" y="391950"/>
            <a:ext cx="750174" cy="721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>
            <a:spLocks noGrp="1"/>
          </p:cNvSpPr>
          <p:nvPr>
            <p:ph type="body" idx="4294967295"/>
          </p:nvPr>
        </p:nvSpPr>
        <p:spPr>
          <a:xfrm>
            <a:off x="425100" y="1533750"/>
            <a:ext cx="8293800" cy="20760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Create a tool to help users view the data associated with their cloud-native application bundles by </a:t>
            </a:r>
            <a:endParaRPr sz="2700">
              <a:solidFill>
                <a:schemeClr val="lt1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Oxygen"/>
                <a:ea typeface="Oxygen"/>
                <a:cs typeface="Oxygen"/>
                <a:sym typeface="Oxygen"/>
              </a:rPr>
              <a:t>April 10, 2020.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 idx="4294967295"/>
          </p:nvPr>
        </p:nvSpPr>
        <p:spPr>
          <a:xfrm>
            <a:off x="460950" y="368825"/>
            <a:ext cx="25785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xygen"/>
                <a:ea typeface="Oxygen"/>
                <a:cs typeface="Oxygen"/>
                <a:sym typeface="Oxygen"/>
              </a:rPr>
              <a:t>Deliverables</a:t>
            </a:r>
            <a:endParaRPr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4294967295"/>
          </p:nvPr>
        </p:nvSpPr>
        <p:spPr>
          <a:xfrm>
            <a:off x="460950" y="1909650"/>
            <a:ext cx="8222100" cy="13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xygen"/>
              <a:buAutoNum type="arabicPeriod"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Fully documented API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xygen"/>
              <a:buAutoNum type="arabicPeriod"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Dashboard for viewing data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800" y="391950"/>
            <a:ext cx="750174" cy="72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3571375" y="1377554"/>
            <a:ext cx="2160900" cy="887700"/>
          </a:xfrm>
          <a:prstGeom prst="roundRect">
            <a:avLst>
              <a:gd name="adj" fmla="val 4485"/>
            </a:avLst>
          </a:prstGeom>
          <a:solidFill>
            <a:srgbClr val="E6A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4294967295"/>
          </p:nvPr>
        </p:nvSpPr>
        <p:spPr>
          <a:xfrm>
            <a:off x="370975" y="451325"/>
            <a:ext cx="4420500" cy="60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Milestones</a:t>
            </a:r>
            <a:endParaRPr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31" name="Google Shape;131;p21"/>
          <p:cNvSpPr/>
          <p:nvPr/>
        </p:nvSpPr>
        <p:spPr>
          <a:xfrm rot="-711231">
            <a:off x="6206225" y="2953076"/>
            <a:ext cx="1704346" cy="72665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815463" flipH="1">
            <a:off x="4585556" y="2953051"/>
            <a:ext cx="1704325" cy="72544"/>
          </a:xfrm>
          <a:prstGeom prst="roundRect">
            <a:avLst>
              <a:gd name="adj" fmla="val 5000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21"/>
          <p:cNvGrpSpPr/>
          <p:nvPr/>
        </p:nvGrpSpPr>
        <p:grpSpPr>
          <a:xfrm>
            <a:off x="5096555" y="3023768"/>
            <a:ext cx="2160914" cy="1552802"/>
            <a:chOff x="5796625" y="2541798"/>
            <a:chExt cx="1712700" cy="1230722"/>
          </a:xfrm>
        </p:grpSpPr>
        <p:sp>
          <p:nvSpPr>
            <p:cNvPr id="134" name="Google Shape;134;p21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1"/>
            <p:cNvSpPr txBox="1"/>
            <p:nvPr/>
          </p:nvSpPr>
          <p:spPr>
            <a:xfrm>
              <a:off x="5840905" y="2735589"/>
              <a:ext cx="1624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Oxygen"/>
                  <a:ea typeface="Oxygen"/>
                  <a:cs typeface="Oxygen"/>
                  <a:sym typeface="Oxygen"/>
                </a:rPr>
                <a:t>February 15, 2019</a:t>
              </a:r>
              <a:endParaRPr sz="12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1"/>
            <p:cNvSpPr txBox="1"/>
            <p:nvPr/>
          </p:nvSpPr>
          <p:spPr>
            <a:xfrm>
              <a:off x="5840867" y="3106220"/>
              <a:ext cx="1624200" cy="66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Oxygen"/>
                  <a:ea typeface="Oxygen"/>
                  <a:cs typeface="Oxygen"/>
                  <a:sym typeface="Oxygen"/>
                </a:rPr>
                <a:t>API &amp; Dashboard (BETA)</a:t>
              </a:r>
              <a:endParaRPr b="1"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21"/>
          <p:cNvSpPr/>
          <p:nvPr/>
        </p:nvSpPr>
        <p:spPr>
          <a:xfrm rot="-711231">
            <a:off x="2968948" y="2953076"/>
            <a:ext cx="1704346" cy="72665"/>
          </a:xfrm>
          <a:prstGeom prst="roundRect">
            <a:avLst>
              <a:gd name="adj" fmla="val 50000"/>
            </a:avLst>
          </a:prstGeom>
          <a:solidFill>
            <a:srgbClr val="E6A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3571375" y="2264126"/>
            <a:ext cx="2049253" cy="690983"/>
            <a:chOff x="4453546" y="1919036"/>
            <a:chExt cx="1624200" cy="547660"/>
          </a:xfrm>
        </p:grpSpPr>
        <p:sp>
          <p:nvSpPr>
            <p:cNvPr id="141" name="Google Shape;141;p21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E6A7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 txBox="1"/>
            <p:nvPr/>
          </p:nvSpPr>
          <p:spPr>
            <a:xfrm>
              <a:off x="4453546" y="1977310"/>
              <a:ext cx="1624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Oxygen"/>
                  <a:ea typeface="Oxygen"/>
                  <a:cs typeface="Oxygen"/>
                  <a:sym typeface="Oxygen"/>
                </a:rPr>
                <a:t>December 6, 2019</a:t>
              </a:r>
              <a:endParaRPr sz="12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E6A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21"/>
          <p:cNvSpPr/>
          <p:nvPr/>
        </p:nvSpPr>
        <p:spPr>
          <a:xfrm rot="711231" flipH="1">
            <a:off x="1339470" y="2953076"/>
            <a:ext cx="1704346" cy="72665"/>
          </a:xfrm>
          <a:prstGeom prst="roundRect">
            <a:avLst>
              <a:gd name="adj" fmla="val 50000"/>
            </a:avLst>
          </a:prstGeom>
          <a:solidFill>
            <a:srgbClr val="E6A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Google Shape;145;p21"/>
          <p:cNvGrpSpPr/>
          <p:nvPr/>
        </p:nvGrpSpPr>
        <p:grpSpPr>
          <a:xfrm>
            <a:off x="1930334" y="3023768"/>
            <a:ext cx="2160914" cy="1552793"/>
            <a:chOff x="3021975" y="2541798"/>
            <a:chExt cx="1712700" cy="1230715"/>
          </a:xfrm>
        </p:grpSpPr>
        <p:sp>
          <p:nvSpPr>
            <p:cNvPr id="146" name="Google Shape;146;p21"/>
            <p:cNvSpPr txBox="1"/>
            <p:nvPr/>
          </p:nvSpPr>
          <p:spPr>
            <a:xfrm>
              <a:off x="3066352" y="2737254"/>
              <a:ext cx="1624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Oxygen"/>
                  <a:ea typeface="Oxygen"/>
                  <a:cs typeface="Oxygen"/>
                  <a:sym typeface="Oxygen"/>
                </a:rPr>
                <a:t>November 1, 2019</a:t>
              </a:r>
              <a:endParaRPr sz="12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 rot="-1789476">
              <a:off x="3798091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E6A7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302197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E6A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383332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E6A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21"/>
          <p:cNvSpPr/>
          <p:nvPr/>
        </p:nvSpPr>
        <p:spPr>
          <a:xfrm rot="-711141">
            <a:off x="164262" y="2908184"/>
            <a:ext cx="1267830" cy="79433"/>
          </a:xfrm>
          <a:prstGeom prst="roundRect">
            <a:avLst>
              <a:gd name="adj" fmla="val 50000"/>
            </a:avLst>
          </a:prstGeom>
          <a:solidFill>
            <a:srgbClr val="E6A72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grpSp>
        <p:nvGrpSpPr>
          <p:cNvPr id="151" name="Google Shape;151;p21"/>
          <p:cNvGrpSpPr/>
          <p:nvPr/>
        </p:nvGrpSpPr>
        <p:grpSpPr>
          <a:xfrm rot="10800000">
            <a:off x="6724355" y="1392193"/>
            <a:ext cx="2160914" cy="1552793"/>
            <a:chOff x="5796625" y="2541798"/>
            <a:chExt cx="1712700" cy="1230715"/>
          </a:xfrm>
        </p:grpSpPr>
        <p:sp>
          <p:nvSpPr>
            <p:cNvPr id="152" name="Google Shape;152;p21"/>
            <p:cNvSpPr/>
            <p:nvPr/>
          </p:nvSpPr>
          <p:spPr>
            <a:xfrm rot="-1789476">
              <a:off x="6572742" y="2571072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85858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1"/>
            <p:cNvSpPr txBox="1"/>
            <p:nvPr/>
          </p:nvSpPr>
          <p:spPr>
            <a:xfrm rot="10800000">
              <a:off x="5840945" y="2735590"/>
              <a:ext cx="1624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Oxygen"/>
                  <a:ea typeface="Oxygen"/>
                  <a:cs typeface="Oxygen"/>
                  <a:sym typeface="Oxygen"/>
                </a:rPr>
                <a:t>April 10, 2019</a:t>
              </a:r>
              <a:endParaRPr sz="12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154" name="Google Shape;154;p21"/>
            <p:cNvSpPr/>
            <p:nvPr/>
          </p:nvSpPr>
          <p:spPr>
            <a:xfrm>
              <a:off x="5796625" y="3069013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1"/>
            <p:cNvSpPr txBox="1"/>
            <p:nvPr/>
          </p:nvSpPr>
          <p:spPr>
            <a:xfrm rot="10800000">
              <a:off x="5840875" y="3106213"/>
              <a:ext cx="1624200" cy="62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Oxygen"/>
                  <a:ea typeface="Oxygen"/>
                  <a:cs typeface="Oxygen"/>
                  <a:sym typeface="Oxygen"/>
                </a:rPr>
                <a:t>Deliver final </a:t>
              </a:r>
              <a:endParaRPr b="1">
                <a:latin typeface="Oxygen"/>
                <a:ea typeface="Oxygen"/>
                <a:cs typeface="Oxygen"/>
                <a:sym typeface="Oxygen"/>
              </a:endParaRPr>
            </a:p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Oxygen"/>
                  <a:ea typeface="Oxygen"/>
                  <a:cs typeface="Oxygen"/>
                  <a:sym typeface="Oxygen"/>
                </a:rPr>
                <a:t>API &amp; Dashboard</a:t>
              </a:r>
              <a:endParaRPr b="1"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6607975" y="3004364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21"/>
          <p:cNvGrpSpPr/>
          <p:nvPr/>
        </p:nvGrpSpPr>
        <p:grpSpPr>
          <a:xfrm>
            <a:off x="370975" y="1389954"/>
            <a:ext cx="2160914" cy="1573379"/>
            <a:chOff x="4453546" y="1219665"/>
            <a:chExt cx="1712700" cy="1247031"/>
          </a:xfrm>
        </p:grpSpPr>
        <p:sp>
          <p:nvSpPr>
            <p:cNvPr id="158" name="Google Shape;158;p21"/>
            <p:cNvSpPr/>
            <p:nvPr/>
          </p:nvSpPr>
          <p:spPr>
            <a:xfrm rot="-1789476">
              <a:off x="5185416" y="2276970"/>
              <a:ext cx="160451" cy="16045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E6A7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 txBox="1"/>
            <p:nvPr/>
          </p:nvSpPr>
          <p:spPr>
            <a:xfrm>
              <a:off x="4453546" y="1977310"/>
              <a:ext cx="1624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200" b="1">
                  <a:solidFill>
                    <a:srgbClr val="FFFFFF"/>
                  </a:solidFill>
                  <a:latin typeface="Oxygen"/>
                  <a:ea typeface="Oxygen"/>
                  <a:cs typeface="Oxygen"/>
                  <a:sym typeface="Oxygen"/>
                </a:rPr>
                <a:t>October 6, 2019</a:t>
              </a:r>
              <a:endParaRPr sz="1200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4453546" y="1219665"/>
              <a:ext cx="1712700" cy="703500"/>
            </a:xfrm>
            <a:prstGeom prst="roundRect">
              <a:avLst>
                <a:gd name="adj" fmla="val 4485"/>
              </a:avLst>
            </a:prstGeom>
            <a:solidFill>
              <a:srgbClr val="E6A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1"/>
            <p:cNvSpPr/>
            <p:nvPr/>
          </p:nvSpPr>
          <p:spPr>
            <a:xfrm rot="10800000">
              <a:off x="5220625" y="1919036"/>
              <a:ext cx="90000" cy="67500"/>
            </a:xfrm>
            <a:prstGeom prst="triangle">
              <a:avLst>
                <a:gd name="adj" fmla="val 50000"/>
              </a:avLst>
            </a:prstGeom>
            <a:solidFill>
              <a:srgbClr val="E6A7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1"/>
            <p:cNvSpPr txBox="1"/>
            <p:nvPr/>
          </p:nvSpPr>
          <p:spPr>
            <a:xfrm>
              <a:off x="4491158" y="1285576"/>
              <a:ext cx="1624200" cy="624600"/>
            </a:xfrm>
            <a:prstGeom prst="rect">
              <a:avLst/>
            </a:prstGeom>
            <a:solidFill>
              <a:srgbClr val="E6A723"/>
            </a:solidFill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b="1">
                  <a:solidFill>
                    <a:srgbClr val="FFFFFF"/>
                  </a:solidFill>
                  <a:latin typeface="Oxygen"/>
                  <a:ea typeface="Oxygen"/>
                  <a:cs typeface="Oxygen"/>
                  <a:sym typeface="Oxygen"/>
                </a:rPr>
                <a:t>Define project</a:t>
              </a:r>
              <a:endParaRPr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endParaRPr>
            </a:p>
          </p:txBody>
        </p:sp>
      </p:grp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800" y="391950"/>
            <a:ext cx="750174" cy="721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/>
        </p:nvSpPr>
        <p:spPr>
          <a:xfrm>
            <a:off x="3603480" y="1427352"/>
            <a:ext cx="2049300" cy="788100"/>
          </a:xfrm>
          <a:prstGeom prst="rect">
            <a:avLst/>
          </a:prstGeom>
          <a:solidFill>
            <a:srgbClr val="E6A723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Proof of Concept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1986143" y="3763352"/>
            <a:ext cx="2049300" cy="788100"/>
          </a:xfrm>
          <a:prstGeom prst="rect">
            <a:avLst/>
          </a:prstGeom>
          <a:solidFill>
            <a:srgbClr val="E6A723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FFFFFF"/>
                </a:solidFill>
                <a:latin typeface="Oxygen"/>
                <a:ea typeface="Oxygen"/>
                <a:cs typeface="Oxygen"/>
                <a:sym typeface="Oxygen"/>
              </a:rPr>
              <a:t>Research</a:t>
            </a:r>
            <a:endParaRPr b="1">
              <a:solidFill>
                <a:srgbClr val="FFFFFF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1352</Words>
  <Application>Microsoft Office PowerPoint</Application>
  <PresentationFormat>On-screen Show (16:9)</PresentationFormat>
  <Paragraphs>233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Oxygen</vt:lpstr>
      <vt:lpstr>Roboto</vt:lpstr>
      <vt:lpstr>Material</vt:lpstr>
      <vt:lpstr>Moonraker</vt:lpstr>
      <vt:lpstr>Project Objective Statement</vt:lpstr>
      <vt:lpstr>CNAB</vt:lpstr>
      <vt:lpstr>Stakeholders</vt:lpstr>
      <vt:lpstr>Alice</vt:lpstr>
      <vt:lpstr>Current Solution</vt:lpstr>
      <vt:lpstr>Project Objective Statement</vt:lpstr>
      <vt:lpstr>Deliverables</vt:lpstr>
      <vt:lpstr>Milestones</vt:lpstr>
      <vt:lpstr>Technologies</vt:lpstr>
      <vt:lpstr>Project Management</vt:lpstr>
      <vt:lpstr>Demo</vt:lpstr>
      <vt:lpstr>Alice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Moonraker</dc:title>
  <cp:lastModifiedBy>Madison Carr</cp:lastModifiedBy>
  <cp:revision>1</cp:revision>
  <dcterms:modified xsi:type="dcterms:W3CDTF">2019-12-11T18:46:19Z</dcterms:modified>
</cp:coreProperties>
</file>