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Oxygen"/>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xygen-bold.fntdata"/><Relationship Id="rId10" Type="http://schemas.openxmlformats.org/officeDocument/2006/relationships/slide" Target="slides/slide5.xml"/><Relationship Id="rId21" Type="http://schemas.openxmlformats.org/officeDocument/2006/relationships/font" Target="fonts/Oxygen-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a6742f6a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a6742f6a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Grant (slides 1&amp;2, 1.5 minutes)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my name is Grant and our capstone project is called Moonraker.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Chance, Dan, Gabe, Madison and I, In </a:t>
            </a:r>
            <a:r>
              <a:rPr lang="en"/>
              <a:t>coordination with our sponsors from Microsoft, have </a:t>
            </a:r>
            <a:r>
              <a:rPr lang="en"/>
              <a:t>been working on visualizing cloud native application bundles.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realize there may be many questions about our project, so we ask that you save those questions until after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31109101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31109101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Chance</a:t>
            </a:r>
            <a:r>
              <a:rPr lang="en"/>
              <a:t> 1st part, </a:t>
            </a:r>
            <a:r>
              <a:rPr b="1" lang="en"/>
              <a:t>Grant</a:t>
            </a:r>
            <a:r>
              <a:rPr lang="en"/>
              <a:t> video second part (5 minutes)</a:t>
            </a:r>
            <a:endParaRPr/>
          </a:p>
          <a:p>
            <a:pPr indent="0" lvl="0" marL="0" rtl="0" algn="l">
              <a:spcBef>
                <a:spcPts val="0"/>
              </a:spcBef>
              <a:spcAft>
                <a:spcPts val="0"/>
              </a:spcAft>
              <a:buNone/>
            </a:pPr>
            <a:r>
              <a:rPr lang="en"/>
              <a:t>--------------------------------------------</a:t>
            </a:r>
            <a:endParaRPr b="1"/>
          </a:p>
          <a:p>
            <a:pPr indent="0" lvl="0" marL="0" rtl="0" algn="l">
              <a:spcBef>
                <a:spcPts val="0"/>
              </a:spcBef>
              <a:spcAft>
                <a:spcPts val="0"/>
              </a:spcAft>
              <a:buNone/>
            </a:pPr>
            <a:r>
              <a:rPr lang="en"/>
              <a:t>Demo 1 - Install and Setup (Chance)</a:t>
            </a:r>
            <a:endParaRPr/>
          </a:p>
          <a:p>
            <a:pPr indent="0" lvl="0" marL="0" rtl="0" algn="l">
              <a:spcBef>
                <a:spcPts val="0"/>
              </a:spcBef>
              <a:spcAft>
                <a:spcPts val="0"/>
              </a:spcAft>
              <a:buNone/>
            </a:pPr>
            <a:r>
              <a:rPr lang="en"/>
              <a:t>Demo 2 - Running Moonraker (Grant)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br>
              <a:rPr lang="en"/>
            </a:br>
            <a:r>
              <a:rPr lang="en"/>
              <a:t>Cut out typing sounds, and breathing sounds lol</a:t>
            </a:r>
            <a:endParaRPr/>
          </a:p>
          <a:p>
            <a:pPr indent="0" lvl="0" marL="0" rtl="0" algn="l">
              <a:spcBef>
                <a:spcPts val="0"/>
              </a:spcBef>
              <a:spcAft>
                <a:spcPts val="0"/>
              </a:spcAft>
              <a:buNone/>
            </a:pPr>
            <a:r>
              <a:rPr lang="en"/>
              <a:t>make it a bit quieter</a:t>
            </a:r>
            <a:endParaRPr/>
          </a:p>
          <a:p>
            <a:pPr indent="0" lvl="0" marL="0" rtl="0" algn="l">
              <a:spcBef>
                <a:spcPts val="0"/>
              </a:spcBef>
              <a:spcAft>
                <a:spcPts val="0"/>
              </a:spcAft>
              <a:buNone/>
            </a:pPr>
            <a:r>
              <a:rPr lang="en"/>
              <a:t>maybe add some dope music?</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7a6742f6a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a6742f6a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Gabe</a:t>
            </a:r>
            <a:endParaRPr b="1"/>
          </a:p>
          <a:p>
            <a:pPr indent="0" lvl="0" marL="0" rtl="0" algn="l">
              <a:spcBef>
                <a:spcPts val="0"/>
              </a:spcBef>
              <a:spcAft>
                <a:spcPts val="0"/>
              </a:spcAft>
              <a:buNone/>
            </a:pPr>
            <a:r>
              <a:rPr lang="en"/>
              <a:t>--------------------------------------------</a:t>
            </a:r>
            <a:endParaRPr b="1"/>
          </a:p>
          <a:p>
            <a:pPr indent="0" lvl="0" marL="0" rtl="0" algn="l">
              <a:spcBef>
                <a:spcPts val="0"/>
              </a:spcBef>
              <a:spcAft>
                <a:spcPts val="0"/>
              </a:spcAft>
              <a:buNone/>
            </a:pPr>
            <a:r>
              <a:rPr lang="en"/>
              <a:t>We are incredibly happy with the result of our work, and think we have been able to solve the problem of visualizing CNABs.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for watching our presentation. We would be happy to take questions at this time.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00b7b28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00b7b28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Grant </a:t>
            </a:r>
            <a:endParaRPr/>
          </a:p>
          <a:p>
            <a:pPr indent="0" lvl="0" marL="0" rtl="0" algn="l">
              <a:spcBef>
                <a:spcPts val="0"/>
              </a:spcBef>
              <a:spcAft>
                <a:spcPts val="0"/>
              </a:spcAft>
              <a:buNone/>
            </a:pPr>
            <a:r>
              <a:rPr lang="en"/>
              <a:t>--------------------------------------------</a:t>
            </a:r>
            <a:endParaRPr b="1">
              <a:solidFill>
                <a:srgbClr val="FF0000"/>
              </a:solidFill>
            </a:endParaRPr>
          </a:p>
          <a:p>
            <a:pPr indent="0" lvl="0" marL="0" rtl="0" algn="l">
              <a:spcBef>
                <a:spcPts val="0"/>
              </a:spcBef>
              <a:spcAft>
                <a:spcPts val="0"/>
              </a:spcAft>
              <a:buNone/>
            </a:pPr>
            <a:r>
              <a:rPr lang="en"/>
              <a:t>To understand what we are trying to do, it is necessary to have at least a high-level understanding of what Cloud Native Application Bundles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what is a CNAB?</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 CNAB is a specification for a bundle of cloud applications and services that includes scripts to install, update, and uninstall the apps all from one place.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For example, one bundle can contain scripts to install a website on Azure, a Mongo Database on Atlas, and a Queue service on AWS all with one install command.</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When a CNAB is </a:t>
            </a:r>
            <a:r>
              <a:rPr lang="en"/>
              <a:t>built, according to the specification, </a:t>
            </a:r>
            <a:r>
              <a:rPr lang="en"/>
              <a:t>it will generate a file called a "claim", which contains information about the bundle.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3 major players when it comes to CNAB management: Porter, Duffle, and Docker App. Each of these tools by default store the claims in one place, usually a hidden folder in the user's home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capstone project attempts to aggregate the data from all of these tools into one customizable, open-</a:t>
            </a:r>
            <a:r>
              <a:rPr lang="en"/>
              <a:t>source</a:t>
            </a:r>
            <a:r>
              <a:rPr lang="en"/>
              <a:t> 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understand the challenge we are addressing with this project, Madison prepared a short video for everyone.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a6742f6a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a6742f6a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VIDEO</a:t>
            </a:r>
            <a:endParaRPr/>
          </a:p>
          <a:p>
            <a:pPr indent="0" lvl="0" marL="0" rtl="0" algn="l">
              <a:spcBef>
                <a:spcPts val="0"/>
              </a:spcBef>
              <a:spcAft>
                <a:spcPts val="0"/>
              </a:spcAft>
              <a:buNone/>
            </a:pPr>
            <a:r>
              <a:rPr lang="en"/>
              <a:t>(1.5 minutes)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ca163e3b3afb1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ca163e3b3afb1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a:t>
            </a:r>
            <a:r>
              <a:rPr b="1" lang="en"/>
              <a:t> Chance (slides 4-7, 4 minutes)</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In order to meet the need shown in the video, Our mission for these two semesters has been to create a tool to help users view the data associated with their cloud-native application bundles by April 10, 2020. </a:t>
            </a:r>
            <a:endParaRPr/>
          </a:p>
          <a:p>
            <a:pPr indent="0" lvl="0" marL="0" rtl="0" algn="l">
              <a:spcBef>
                <a:spcPts val="0"/>
              </a:spcBef>
              <a:spcAft>
                <a:spcPts val="0"/>
              </a:spcAft>
              <a:buNone/>
            </a:pPr>
            <a:r>
              <a:rPr lang="en"/>
              <a:t>(next slide)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ca163e3b3afb1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ca163e3b3afb1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Chance</a:t>
            </a:r>
            <a:endParaRPr b="1"/>
          </a:p>
          <a:p>
            <a:pPr indent="0" lvl="0" marL="0" rtl="0" algn="l">
              <a:spcBef>
                <a:spcPts val="0"/>
              </a:spcBef>
              <a:spcAft>
                <a:spcPts val="0"/>
              </a:spcAft>
              <a:buNone/>
            </a:pPr>
            <a:r>
              <a:rPr lang="en"/>
              <a:t>-----------------------------------------</a:t>
            </a:r>
            <a:endParaRPr/>
          </a:p>
          <a:p>
            <a:pPr indent="-298450" lvl="0" marL="457200" rtl="0" algn="l">
              <a:spcBef>
                <a:spcPts val="0"/>
              </a:spcBef>
              <a:spcAft>
                <a:spcPts val="0"/>
              </a:spcAft>
              <a:buSzPts val="1100"/>
              <a:buChar char="-"/>
            </a:pPr>
            <a:r>
              <a:rPr lang="en"/>
              <a:t>We decided to build two interconnected deliverables to meet our objective: The first is a fully-documented and CLI- driven API and the second is a Web Dashboard that provides easy visualization of key CNAB data-points identified to us by our sponsor. Because we are working with tooling and specifications that live as open source projects, we built an Organization in Github to store all of our code and allow future contributions from the CNAB community.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5a69e5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5a69e5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Chance</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There are three major components to our application: </a:t>
            </a:r>
            <a:endParaRPr/>
          </a:p>
          <a:p>
            <a:pPr indent="-298450" lvl="0" marL="457200" rtl="0" algn="l">
              <a:spcBef>
                <a:spcPts val="0"/>
              </a:spcBef>
              <a:spcAft>
                <a:spcPts val="0"/>
              </a:spcAft>
              <a:buSzPts val="1100"/>
              <a:buChar char="-"/>
            </a:pPr>
            <a:r>
              <a:rPr lang="en"/>
              <a:t>The DataSource, or the location of the CNAB claims, which can be local to the computer</a:t>
            </a:r>
            <a:endParaRPr/>
          </a:p>
          <a:p>
            <a:pPr indent="-298450" lvl="1" marL="914400" rtl="0" algn="l">
              <a:spcBef>
                <a:spcPts val="0"/>
              </a:spcBef>
              <a:spcAft>
                <a:spcPts val="0"/>
              </a:spcAft>
              <a:buSzPts val="1100"/>
              <a:buChar char="-"/>
            </a:pPr>
            <a:r>
              <a:rPr lang="en"/>
              <a:t>Porter has a plugin that allows users to store claims in a azure cloud storage blob</a:t>
            </a:r>
            <a:endParaRPr/>
          </a:p>
          <a:p>
            <a:pPr indent="-298450" lvl="0" marL="457200" rtl="0" algn="l">
              <a:spcBef>
                <a:spcPts val="0"/>
              </a:spcBef>
              <a:spcAft>
                <a:spcPts val="0"/>
              </a:spcAft>
              <a:buSzPts val="1100"/>
              <a:buChar char="-"/>
            </a:pPr>
            <a:r>
              <a:rPr lang="en"/>
              <a:t>The cli tool that serves the API was built in NodeJS and accumulates all of the claims and serves them via an HTTP endpoint as a large json Array</a:t>
            </a:r>
            <a:endParaRPr/>
          </a:p>
          <a:p>
            <a:pPr indent="-298450" lvl="1" marL="914400" rtl="0" algn="l">
              <a:spcBef>
                <a:spcPts val="0"/>
              </a:spcBef>
              <a:spcAft>
                <a:spcPts val="0"/>
              </a:spcAft>
              <a:buSzPts val="1100"/>
              <a:buChar char="-"/>
            </a:pPr>
            <a:r>
              <a:rPr lang="en"/>
              <a:t>The tool is configurable and can read local claims or can look to see if the azure plugin has been configured for Porter and use that configuration to access the claims stored in the cloud</a:t>
            </a:r>
            <a:endParaRPr/>
          </a:p>
          <a:p>
            <a:pPr indent="-298450" lvl="0" marL="457200" rtl="0" algn="l">
              <a:spcBef>
                <a:spcPts val="0"/>
              </a:spcBef>
              <a:spcAft>
                <a:spcPts val="0"/>
              </a:spcAft>
              <a:buSzPts val="1100"/>
              <a:buChar char="-"/>
            </a:pPr>
            <a:r>
              <a:rPr lang="en"/>
              <a:t>Our frontend dashboard is built in VueJS and is served as the index route of our API’s root endpoint. The dashboard polls and aggregates the data from the API every 5 seconds.</a:t>
            </a:r>
            <a:endParaRPr/>
          </a:p>
          <a:p>
            <a:pPr indent="-298450" lvl="1" marL="914400" rtl="0" algn="l">
              <a:spcBef>
                <a:spcPts val="0"/>
              </a:spcBef>
              <a:spcAft>
                <a:spcPts val="0"/>
              </a:spcAft>
              <a:buSzPts val="1100"/>
              <a:buChar char="-"/>
            </a:pPr>
            <a:r>
              <a:rPr lang="en"/>
              <a:t>We chose to keep all data aggregations on the frontend in order to allow the backend to focus on serving the claims and continuing to operate fully whether or not the claims specification changes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3110910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3110910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r>
              <a:rPr b="1" lang="en"/>
              <a:t>Gabe</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Some of the challenges we faced include the fact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CNAB is an open-source project, and it is possible its specification will change in the future. We wanted to provide, however, a visualization for specific data points that will not change, but leave room open for new data aggregations.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decided to change the API language FROM GoLang TO NodeJS since most of the team was already familiar with Node and it would </a:t>
            </a:r>
            <a:r>
              <a:rPr lang="en"/>
              <a:t>drastically r</a:t>
            </a:r>
            <a:r>
              <a:rPr lang="en"/>
              <a:t>educe development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the dashboard accounts for data that will be added into the Porter bundler this afternoon. The pull request including the new data point was merged a few minutes ago by the CNAB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a:t>
            </a:r>
            <a:r>
              <a:rPr lang="en"/>
              <a:t>e planned on utilizing the porter’s data store plugin separately, not tied only to Porter, but interfacing with it would require a complete architectural change. Because of that, as a team we decided to write our own version of the plugin to work with claims stored in the cloud.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a5a69e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a5a69e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t>
            </a:r>
            <a:r>
              <a:rPr b="1" lang="en"/>
              <a:t>Gabe (3 minutes)</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year, we had a goal to deliver the BETA version of our API and Dashboard by March 25, to get feedback from our sponsors.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feedback and some testing, we were able to deliver the final version of the project on April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year was full of challenges, especially the last two months working remotely, but our team was successful in delivering the project in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4a98f352aaa682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a98f352aaa682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Speakers: </a:t>
            </a:r>
            <a:r>
              <a:rPr b="1" lang="en"/>
              <a:t>Chance</a:t>
            </a:r>
            <a:r>
              <a:rPr lang="en"/>
              <a:t> </a:t>
            </a:r>
            <a:endParaRPr/>
          </a:p>
          <a:p>
            <a:pPr indent="0" lvl="0" marL="0" rtl="0" algn="l">
              <a:spcBef>
                <a:spcPts val="0"/>
              </a:spcBef>
              <a:spcAft>
                <a:spcPts val="0"/>
              </a:spcAft>
              <a:buNone/>
            </a:pPr>
            <a:r>
              <a:rPr lang="en"/>
              <a: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Ou project addresses the needs of:</a:t>
            </a:r>
            <a:endParaRPr/>
          </a:p>
          <a:p>
            <a:pPr indent="-298450" lvl="0" marL="457200" rtl="0" algn="l">
              <a:spcBef>
                <a:spcPts val="0"/>
              </a:spcBef>
              <a:spcAft>
                <a:spcPts val="0"/>
              </a:spcAft>
              <a:buSzPts val="1100"/>
              <a:buChar char="-"/>
            </a:pPr>
            <a:r>
              <a:rPr lang="en"/>
              <a:t>Our sponsor, the Microsoft open source development team</a:t>
            </a:r>
            <a:endParaRPr/>
          </a:p>
          <a:p>
            <a:pPr indent="-298450" lvl="0" marL="457200" rtl="0" algn="l">
              <a:spcBef>
                <a:spcPts val="0"/>
              </a:spcBef>
              <a:spcAft>
                <a:spcPts val="0"/>
              </a:spcAft>
              <a:buSzPts val="1100"/>
              <a:buChar char="-"/>
            </a:pPr>
            <a:r>
              <a:rPr lang="en"/>
              <a:t>DevOps and Infrastructure teams</a:t>
            </a:r>
            <a:endParaRPr/>
          </a:p>
          <a:p>
            <a:pPr indent="-298450" lvl="0" marL="457200" rtl="0" algn="l">
              <a:spcBef>
                <a:spcPts val="0"/>
              </a:spcBef>
              <a:spcAft>
                <a:spcPts val="0"/>
              </a:spcAft>
              <a:buSzPts val="1100"/>
              <a:buChar char="-"/>
            </a:pPr>
            <a:r>
              <a:rPr lang="en"/>
              <a:t>Site reliability engineers</a:t>
            </a:r>
            <a:endParaRPr/>
          </a:p>
          <a:p>
            <a:pPr indent="-298450" lvl="0" marL="457200" rtl="0" algn="l">
              <a:spcBef>
                <a:spcPts val="0"/>
              </a:spcBef>
              <a:spcAft>
                <a:spcPts val="0"/>
              </a:spcAft>
              <a:buSzPts val="1100"/>
              <a:buChar char="-"/>
            </a:pPr>
            <a:r>
              <a:rPr lang="en"/>
              <a:t>System administrators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ultimate goal was to have a project that can be useful to anyone using cloud native application bundles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(TRANSITION) We are now going to jump into our demos. I’ll walk through the installation and setup process, and Grant will discuss how to run Moonraker and use the Dashboard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demo 1 followed by demo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Keeping that in mind, we wanted our solution to be easy to use. Moonraker is available as a global npm package and can be installed with a single command</a:t>
            </a:r>
            <a:endParaRPr/>
          </a:p>
          <a:p>
            <a:pPr indent="0" lvl="0" marL="0" rtl="0" algn="l">
              <a:spcBef>
                <a:spcPts val="0"/>
              </a:spcBef>
              <a:spcAft>
                <a:spcPts val="0"/>
              </a:spcAft>
              <a:buNone/>
            </a:pPr>
            <a:r>
              <a:rPr lang="en"/>
              <a:t>Once installed, users have access to the “moonraker” cli command, which when ran on its own shows the available commands.</a:t>
            </a:r>
            <a:endParaRPr/>
          </a:p>
          <a:p>
            <a:pPr indent="0" lvl="0" marL="0" rtl="0" algn="l">
              <a:spcBef>
                <a:spcPts val="0"/>
              </a:spcBef>
              <a:spcAft>
                <a:spcPts val="0"/>
              </a:spcAft>
              <a:buNone/>
            </a:pPr>
            <a:r>
              <a:rPr lang="en"/>
              <a:t>Users can run “moonraker setup” to :</a:t>
            </a:r>
            <a:endParaRPr/>
          </a:p>
          <a:p>
            <a:pPr indent="-298450" lvl="0" marL="457200" rtl="0" algn="l">
              <a:spcBef>
                <a:spcPts val="0"/>
              </a:spcBef>
              <a:spcAft>
                <a:spcPts val="0"/>
              </a:spcAft>
              <a:buSzPts val="1100"/>
              <a:buChar char="-"/>
            </a:pPr>
            <a:r>
              <a:rPr lang="en"/>
              <a:t>Create the moonraker directory with the initial configuration files</a:t>
            </a:r>
            <a:endParaRPr/>
          </a:p>
          <a:p>
            <a:pPr indent="-298450" lvl="0" marL="457200" rtl="0" algn="l">
              <a:spcBef>
                <a:spcPts val="0"/>
              </a:spcBef>
              <a:spcAft>
                <a:spcPts val="0"/>
              </a:spcAft>
              <a:buSzPts val="1100"/>
              <a:buChar char="-"/>
            </a:pPr>
            <a:r>
              <a:rPr lang="en"/>
              <a:t>Download the dashboard repository</a:t>
            </a:r>
            <a:endParaRPr/>
          </a:p>
          <a:p>
            <a:pPr indent="-298450" lvl="0" marL="457200" rtl="0" algn="l">
              <a:spcBef>
                <a:spcPts val="0"/>
              </a:spcBef>
              <a:spcAft>
                <a:spcPts val="0"/>
              </a:spcAft>
              <a:buSzPts val="1100"/>
              <a:buChar char="-"/>
            </a:pPr>
            <a:r>
              <a:rPr lang="en"/>
              <a:t>And install the needed dependencies to build the dashboard so that it can be served by the API’s web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demo2)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F3A6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1671756" y="576639"/>
            <a:ext cx="2877600" cy="7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Moonraker</a:t>
            </a:r>
            <a:endParaRPr>
              <a:latin typeface="Oxygen"/>
              <a:ea typeface="Oxygen"/>
              <a:cs typeface="Oxygen"/>
              <a:sym typeface="Oxygen"/>
            </a:endParaRPr>
          </a:p>
        </p:txBody>
      </p:sp>
      <p:pic>
        <p:nvPicPr>
          <p:cNvPr id="68" name="Google Shape;68;p13"/>
          <p:cNvPicPr preferRelativeResize="0"/>
          <p:nvPr/>
        </p:nvPicPr>
        <p:blipFill>
          <a:blip r:embed="rId3">
            <a:alphaModFix/>
          </a:blip>
          <a:stretch>
            <a:fillRect/>
          </a:stretch>
        </p:blipFill>
        <p:spPr>
          <a:xfrm>
            <a:off x="3133200" y="1510977"/>
            <a:ext cx="2877600" cy="2767403"/>
          </a:xfrm>
          <a:prstGeom prst="rect">
            <a:avLst/>
          </a:prstGeom>
          <a:noFill/>
          <a:ln>
            <a:noFill/>
          </a:ln>
        </p:spPr>
      </p:pic>
      <p:sp>
        <p:nvSpPr>
          <p:cNvPr id="69" name="Google Shape;69;p13"/>
          <p:cNvSpPr txBox="1"/>
          <p:nvPr>
            <p:ph idx="4294967295" type="subTitle"/>
          </p:nvPr>
        </p:nvSpPr>
        <p:spPr>
          <a:xfrm>
            <a:off x="4686756" y="596739"/>
            <a:ext cx="2877600" cy="7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xygen"/>
                <a:ea typeface="Oxygen"/>
                <a:cs typeface="Oxygen"/>
                <a:sym typeface="Oxygen"/>
              </a:rPr>
              <a:t>Visualizing Cloud Native Application Bundles</a:t>
            </a:r>
            <a:endParaRPr>
              <a:solidFill>
                <a:srgbClr val="FFFFFF"/>
              </a:solidFill>
              <a:latin typeface="Oxygen"/>
              <a:ea typeface="Oxygen"/>
              <a:cs typeface="Oxygen"/>
              <a:sym typeface="Oxygen"/>
            </a:endParaRPr>
          </a:p>
        </p:txBody>
      </p:sp>
      <p:sp>
        <p:nvSpPr>
          <p:cNvPr id="70" name="Google Shape;70;p13"/>
          <p:cNvSpPr txBox="1"/>
          <p:nvPr/>
        </p:nvSpPr>
        <p:spPr>
          <a:xfrm>
            <a:off x="1367550" y="4432700"/>
            <a:ext cx="6408900" cy="37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Oxygen"/>
                <a:ea typeface="Oxygen"/>
                <a:cs typeface="Oxygen"/>
                <a:sym typeface="Oxygen"/>
              </a:rPr>
              <a:t>Chance Murray, Dan Kindt, Gabe </a:t>
            </a:r>
            <a:r>
              <a:rPr lang="en">
                <a:solidFill>
                  <a:srgbClr val="FFFFFF"/>
                </a:solidFill>
                <a:latin typeface="Oxygen"/>
                <a:ea typeface="Oxygen"/>
                <a:cs typeface="Oxygen"/>
                <a:sym typeface="Oxygen"/>
              </a:rPr>
              <a:t>Coelho</a:t>
            </a:r>
            <a:r>
              <a:rPr lang="en">
                <a:solidFill>
                  <a:srgbClr val="FFFFFF"/>
                </a:solidFill>
                <a:latin typeface="Oxygen"/>
                <a:ea typeface="Oxygen"/>
                <a:cs typeface="Oxygen"/>
                <a:sym typeface="Oxygen"/>
              </a:rPr>
              <a:t>, Madison Robertson &amp; </a:t>
            </a:r>
            <a:r>
              <a:rPr lang="en">
                <a:solidFill>
                  <a:schemeClr val="lt1"/>
                </a:solidFill>
                <a:latin typeface="Oxygen"/>
                <a:ea typeface="Oxygen"/>
                <a:cs typeface="Oxygen"/>
                <a:sym typeface="Oxygen"/>
              </a:rPr>
              <a:t>Grant Perdue</a:t>
            </a:r>
            <a:endParaRPr>
              <a:solidFill>
                <a:srgbClr val="FFFFFF"/>
              </a:solidFill>
              <a:latin typeface="Oxygen"/>
              <a:ea typeface="Oxygen"/>
              <a:cs typeface="Oxygen"/>
              <a:sym typeface="Oxygen"/>
            </a:endParaRPr>
          </a:p>
        </p:txBody>
      </p:sp>
      <p:sp>
        <p:nvSpPr>
          <p:cNvPr id="71" name="Google Shape;71;p13"/>
          <p:cNvSpPr/>
          <p:nvPr/>
        </p:nvSpPr>
        <p:spPr>
          <a:xfrm rot="-5400000">
            <a:off x="4257006" y="936039"/>
            <a:ext cx="645900" cy="6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72" name="Google Shape;72;p13"/>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Grant</a:t>
            </a:r>
            <a:endParaRPr b="1">
              <a:solidFill>
                <a:srgbClr val="FFFFFF"/>
              </a:solidFill>
              <a:latin typeface="Roboto"/>
              <a:ea typeface="Roboto"/>
              <a:cs typeface="Roboto"/>
              <a:sym typeface="Roboto"/>
            </a:endParaRPr>
          </a:p>
        </p:txBody>
      </p:sp>
      <p:pic>
        <p:nvPicPr>
          <p:cNvPr id="73" name="Google Shape;73;p13"/>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idx="4294967295" type="title"/>
          </p:nvPr>
        </p:nvSpPr>
        <p:spPr>
          <a:xfrm>
            <a:off x="471900" y="368825"/>
            <a:ext cx="53190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Moonraker Demo</a:t>
            </a:r>
            <a:endParaRPr>
              <a:latin typeface="Oxygen"/>
              <a:ea typeface="Oxygen"/>
              <a:cs typeface="Oxygen"/>
              <a:sym typeface="Oxygen"/>
            </a:endParaRPr>
          </a:p>
        </p:txBody>
      </p:sp>
      <p:pic>
        <p:nvPicPr>
          <p:cNvPr id="195" name="Google Shape;195;p22"/>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196" name="Google Shape;196;p22"/>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Grant</a:t>
            </a:r>
            <a:endParaRPr b="1">
              <a:solidFill>
                <a:srgbClr val="FFFFFF"/>
              </a:solidFill>
              <a:latin typeface="Roboto"/>
              <a:ea typeface="Roboto"/>
              <a:cs typeface="Roboto"/>
              <a:sym typeface="Roboto"/>
            </a:endParaRPr>
          </a:p>
        </p:txBody>
      </p:sp>
      <p:pic>
        <p:nvPicPr>
          <p:cNvPr id="197" name="Google Shape;197;p22"/>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p:nvPr/>
        </p:nvSpPr>
        <p:spPr>
          <a:xfrm>
            <a:off x="318250" y="262525"/>
            <a:ext cx="807000" cy="505500"/>
          </a:xfrm>
          <a:prstGeom prst="halfFrame">
            <a:avLst>
              <a:gd fmla="val 33333" name="adj1"/>
              <a:gd fmla="val 33333" name="adj2"/>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rot="10800000">
            <a:off x="8074125" y="4373800"/>
            <a:ext cx="807000" cy="505500"/>
          </a:xfrm>
          <a:prstGeom prst="halfFrame">
            <a:avLst>
              <a:gd fmla="val 33333" name="adj1"/>
              <a:gd fmla="val 33333" name="adj2"/>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3"/>
          <p:cNvPicPr preferRelativeResize="0"/>
          <p:nvPr/>
        </p:nvPicPr>
        <p:blipFill>
          <a:blip r:embed="rId3">
            <a:alphaModFix/>
          </a:blip>
          <a:stretch>
            <a:fillRect/>
          </a:stretch>
        </p:blipFill>
        <p:spPr>
          <a:xfrm>
            <a:off x="8004412" y="382815"/>
            <a:ext cx="750174" cy="721451"/>
          </a:xfrm>
          <a:prstGeom prst="rect">
            <a:avLst/>
          </a:prstGeom>
          <a:noFill/>
          <a:ln>
            <a:noFill/>
          </a:ln>
        </p:spPr>
      </p:pic>
      <p:pic>
        <p:nvPicPr>
          <p:cNvPr id="205" name="Google Shape;205;p23"/>
          <p:cNvPicPr preferRelativeResize="0"/>
          <p:nvPr/>
        </p:nvPicPr>
        <p:blipFill rotWithShape="1">
          <a:blip r:embed="rId4">
            <a:alphaModFix/>
          </a:blip>
          <a:srcRect b="75857" l="17847" r="17930" t="14432"/>
          <a:stretch/>
        </p:blipFill>
        <p:spPr>
          <a:xfrm>
            <a:off x="1826084" y="377275"/>
            <a:ext cx="5491834" cy="605027"/>
          </a:xfrm>
          <a:prstGeom prst="rect">
            <a:avLst/>
          </a:prstGeom>
          <a:noFill/>
          <a:ln>
            <a:noFill/>
          </a:ln>
        </p:spPr>
      </p:pic>
      <p:pic>
        <p:nvPicPr>
          <p:cNvPr id="206" name="Google Shape;206;p23"/>
          <p:cNvPicPr preferRelativeResize="0"/>
          <p:nvPr/>
        </p:nvPicPr>
        <p:blipFill>
          <a:blip r:embed="rId5">
            <a:alphaModFix/>
          </a:blip>
          <a:stretch>
            <a:fillRect/>
          </a:stretch>
        </p:blipFill>
        <p:spPr>
          <a:xfrm>
            <a:off x="1826074" y="982300"/>
            <a:ext cx="5491846" cy="3620120"/>
          </a:xfrm>
          <a:prstGeom prst="rect">
            <a:avLst/>
          </a:prstGeom>
          <a:noFill/>
          <a:ln>
            <a:noFill/>
          </a:ln>
        </p:spPr>
      </p:pic>
      <p:sp>
        <p:nvSpPr>
          <p:cNvPr id="207" name="Google Shape;207;p23"/>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Gabe</a:t>
            </a:r>
            <a:endParaRPr b="1">
              <a:solidFill>
                <a:srgbClr val="FFFFFF"/>
              </a:solidFill>
              <a:latin typeface="Roboto"/>
              <a:ea typeface="Roboto"/>
              <a:cs typeface="Roboto"/>
              <a:sym typeface="Roboto"/>
            </a:endParaRPr>
          </a:p>
        </p:txBody>
      </p:sp>
      <p:pic>
        <p:nvPicPr>
          <p:cNvPr id="208" name="Google Shape;208;p23"/>
          <p:cNvPicPr preferRelativeResize="0"/>
          <p:nvPr/>
        </p:nvPicPr>
        <p:blipFill>
          <a:blip r:embed="rId6">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8004412" y="382815"/>
            <a:ext cx="750174" cy="721451"/>
          </a:xfrm>
          <a:prstGeom prst="rect">
            <a:avLst/>
          </a:prstGeom>
          <a:noFill/>
          <a:ln>
            <a:noFill/>
          </a:ln>
        </p:spPr>
      </p:pic>
      <p:pic>
        <p:nvPicPr>
          <p:cNvPr id="79" name="Google Shape;79;p14"/>
          <p:cNvPicPr preferRelativeResize="0"/>
          <p:nvPr/>
        </p:nvPicPr>
        <p:blipFill>
          <a:blip r:embed="rId4">
            <a:alphaModFix/>
          </a:blip>
          <a:stretch>
            <a:fillRect/>
          </a:stretch>
        </p:blipFill>
        <p:spPr>
          <a:xfrm>
            <a:off x="1098100" y="728904"/>
            <a:ext cx="2877600" cy="2877622"/>
          </a:xfrm>
          <a:prstGeom prst="rect">
            <a:avLst/>
          </a:prstGeom>
          <a:noFill/>
          <a:ln cap="flat" cmpd="sng" w="19050">
            <a:solidFill>
              <a:srgbClr val="999999"/>
            </a:solidFill>
            <a:prstDash val="solid"/>
            <a:round/>
            <a:headEnd len="sm" w="sm" type="none"/>
            <a:tailEnd len="sm" w="sm" type="none"/>
          </a:ln>
        </p:spPr>
      </p:pic>
      <p:sp>
        <p:nvSpPr>
          <p:cNvPr id="80" name="Google Shape;80;p14"/>
          <p:cNvSpPr txBox="1"/>
          <p:nvPr>
            <p:ph idx="4294967295" type="title"/>
          </p:nvPr>
        </p:nvSpPr>
        <p:spPr>
          <a:xfrm>
            <a:off x="1021900" y="3866300"/>
            <a:ext cx="1456500" cy="7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CNAB</a:t>
            </a:r>
            <a:endParaRPr>
              <a:latin typeface="Oxygen"/>
              <a:ea typeface="Oxygen"/>
              <a:cs typeface="Oxygen"/>
              <a:sym typeface="Oxygen"/>
            </a:endParaRPr>
          </a:p>
        </p:txBody>
      </p:sp>
      <p:sp>
        <p:nvSpPr>
          <p:cNvPr id="81" name="Google Shape;81;p14"/>
          <p:cNvSpPr txBox="1"/>
          <p:nvPr>
            <p:ph idx="4294967295" type="subTitle"/>
          </p:nvPr>
        </p:nvSpPr>
        <p:spPr>
          <a:xfrm>
            <a:off x="2478400" y="3886400"/>
            <a:ext cx="2877600" cy="7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xygen"/>
                <a:ea typeface="Oxygen"/>
                <a:cs typeface="Oxygen"/>
                <a:sym typeface="Oxygen"/>
              </a:rPr>
              <a:t>Cloud Native Application Bundles</a:t>
            </a:r>
            <a:endParaRPr>
              <a:solidFill>
                <a:srgbClr val="FFFFFF"/>
              </a:solidFill>
              <a:latin typeface="Oxygen"/>
              <a:ea typeface="Oxygen"/>
              <a:cs typeface="Oxygen"/>
              <a:sym typeface="Oxygen"/>
            </a:endParaRPr>
          </a:p>
        </p:txBody>
      </p:sp>
      <p:sp>
        <p:nvSpPr>
          <p:cNvPr id="82" name="Google Shape;82;p14"/>
          <p:cNvSpPr/>
          <p:nvPr/>
        </p:nvSpPr>
        <p:spPr>
          <a:xfrm rot="-5400000">
            <a:off x="2033413" y="4225700"/>
            <a:ext cx="645900" cy="6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83" name="Google Shape;83;p14"/>
          <p:cNvPicPr preferRelativeResize="0"/>
          <p:nvPr/>
        </p:nvPicPr>
        <p:blipFill>
          <a:blip r:embed="rId5">
            <a:alphaModFix/>
          </a:blip>
          <a:stretch>
            <a:fillRect/>
          </a:stretch>
        </p:blipFill>
        <p:spPr>
          <a:xfrm>
            <a:off x="4789525" y="636150"/>
            <a:ext cx="843350" cy="848425"/>
          </a:xfrm>
          <a:prstGeom prst="rect">
            <a:avLst/>
          </a:prstGeom>
          <a:noFill/>
          <a:ln>
            <a:noFill/>
          </a:ln>
        </p:spPr>
      </p:pic>
      <p:pic>
        <p:nvPicPr>
          <p:cNvPr id="84" name="Google Shape;84;p14"/>
          <p:cNvPicPr preferRelativeResize="0"/>
          <p:nvPr/>
        </p:nvPicPr>
        <p:blipFill>
          <a:blip r:embed="rId6">
            <a:alphaModFix/>
          </a:blip>
          <a:stretch>
            <a:fillRect/>
          </a:stretch>
        </p:blipFill>
        <p:spPr>
          <a:xfrm>
            <a:off x="4789525" y="1806587"/>
            <a:ext cx="843351" cy="843374"/>
          </a:xfrm>
          <a:prstGeom prst="rect">
            <a:avLst/>
          </a:prstGeom>
          <a:noFill/>
          <a:ln>
            <a:noFill/>
          </a:ln>
        </p:spPr>
      </p:pic>
      <p:pic>
        <p:nvPicPr>
          <p:cNvPr id="85" name="Google Shape;85;p14"/>
          <p:cNvPicPr preferRelativeResize="0"/>
          <p:nvPr/>
        </p:nvPicPr>
        <p:blipFill>
          <a:blip r:embed="rId7">
            <a:alphaModFix/>
          </a:blip>
          <a:stretch>
            <a:fillRect/>
          </a:stretch>
        </p:blipFill>
        <p:spPr>
          <a:xfrm>
            <a:off x="4789525" y="2855924"/>
            <a:ext cx="843350" cy="843350"/>
          </a:xfrm>
          <a:prstGeom prst="rect">
            <a:avLst/>
          </a:prstGeom>
          <a:noFill/>
          <a:ln>
            <a:noFill/>
          </a:ln>
        </p:spPr>
      </p:pic>
      <p:sp>
        <p:nvSpPr>
          <p:cNvPr id="86" name="Google Shape;86;p14"/>
          <p:cNvSpPr txBox="1"/>
          <p:nvPr>
            <p:ph idx="4294967295" type="subTitle"/>
          </p:nvPr>
        </p:nvSpPr>
        <p:spPr>
          <a:xfrm>
            <a:off x="5846525" y="867600"/>
            <a:ext cx="942600" cy="3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FFFFFF"/>
                </a:solidFill>
                <a:latin typeface="Oxygen"/>
                <a:ea typeface="Oxygen"/>
                <a:cs typeface="Oxygen"/>
                <a:sym typeface="Oxygen"/>
              </a:rPr>
              <a:t>Porter</a:t>
            </a:r>
            <a:endParaRPr sz="2000">
              <a:solidFill>
                <a:srgbClr val="FFFFFF"/>
              </a:solidFill>
              <a:latin typeface="Oxygen"/>
              <a:ea typeface="Oxygen"/>
              <a:cs typeface="Oxygen"/>
              <a:sym typeface="Oxygen"/>
            </a:endParaRPr>
          </a:p>
        </p:txBody>
      </p:sp>
      <p:sp>
        <p:nvSpPr>
          <p:cNvPr id="87" name="Google Shape;87;p14"/>
          <p:cNvSpPr txBox="1"/>
          <p:nvPr>
            <p:ph idx="4294967295" type="subTitle"/>
          </p:nvPr>
        </p:nvSpPr>
        <p:spPr>
          <a:xfrm>
            <a:off x="5846525" y="2035500"/>
            <a:ext cx="942600" cy="3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FFFFFF"/>
                </a:solidFill>
                <a:latin typeface="Oxygen"/>
                <a:ea typeface="Oxygen"/>
                <a:cs typeface="Oxygen"/>
                <a:sym typeface="Oxygen"/>
              </a:rPr>
              <a:t>Duffle</a:t>
            </a:r>
            <a:endParaRPr sz="2000">
              <a:solidFill>
                <a:srgbClr val="FFFFFF"/>
              </a:solidFill>
              <a:latin typeface="Oxygen"/>
              <a:ea typeface="Oxygen"/>
              <a:cs typeface="Oxygen"/>
              <a:sym typeface="Oxygen"/>
            </a:endParaRPr>
          </a:p>
        </p:txBody>
      </p:sp>
      <p:sp>
        <p:nvSpPr>
          <p:cNvPr id="88" name="Google Shape;88;p14"/>
          <p:cNvSpPr txBox="1"/>
          <p:nvPr>
            <p:ph idx="4294967295" type="subTitle"/>
          </p:nvPr>
        </p:nvSpPr>
        <p:spPr>
          <a:xfrm>
            <a:off x="5846525" y="3084850"/>
            <a:ext cx="1578900" cy="38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FFFFFF"/>
                </a:solidFill>
                <a:latin typeface="Oxygen"/>
                <a:ea typeface="Oxygen"/>
                <a:cs typeface="Oxygen"/>
                <a:sym typeface="Oxygen"/>
              </a:rPr>
              <a:t>DockerApp</a:t>
            </a:r>
            <a:endParaRPr sz="2000">
              <a:solidFill>
                <a:srgbClr val="FFFFFF"/>
              </a:solidFill>
              <a:latin typeface="Oxygen"/>
              <a:ea typeface="Oxygen"/>
              <a:cs typeface="Oxygen"/>
              <a:sym typeface="Oxygen"/>
            </a:endParaRPr>
          </a:p>
        </p:txBody>
      </p:sp>
      <p:sp>
        <p:nvSpPr>
          <p:cNvPr id="89" name="Google Shape;89;p14"/>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Grant</a:t>
            </a:r>
            <a:endParaRPr b="1">
              <a:solidFill>
                <a:srgbClr val="FFFFFF"/>
              </a:solidFill>
              <a:latin typeface="Roboto"/>
              <a:ea typeface="Roboto"/>
              <a:cs typeface="Roboto"/>
              <a:sym typeface="Roboto"/>
            </a:endParaRPr>
          </a:p>
        </p:txBody>
      </p:sp>
      <p:pic>
        <p:nvPicPr>
          <p:cNvPr id="90" name="Google Shape;90;p14"/>
          <p:cNvPicPr preferRelativeResize="0"/>
          <p:nvPr/>
        </p:nvPicPr>
        <p:blipFill>
          <a:blip r:embed="rId8">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5"/>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96" name="Google Shape;96;p15"/>
          <p:cNvSpPr txBox="1"/>
          <p:nvPr>
            <p:ph idx="4294967295" type="title"/>
          </p:nvPr>
        </p:nvSpPr>
        <p:spPr>
          <a:xfrm>
            <a:off x="471900" y="368825"/>
            <a:ext cx="41925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Introduction Video</a:t>
            </a:r>
            <a:endParaRPr>
              <a:latin typeface="Oxygen"/>
              <a:ea typeface="Oxygen"/>
              <a:cs typeface="Oxygen"/>
              <a:sym typeface="Oxygen"/>
            </a:endParaRPr>
          </a:p>
        </p:txBody>
      </p:sp>
      <p:sp>
        <p:nvSpPr>
          <p:cNvPr id="97" name="Google Shape;97;p15"/>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Madison</a:t>
            </a:r>
            <a:endParaRPr b="1">
              <a:solidFill>
                <a:srgbClr val="FFFFFF"/>
              </a:solidFill>
              <a:latin typeface="Roboto"/>
              <a:ea typeface="Roboto"/>
              <a:cs typeface="Roboto"/>
              <a:sym typeface="Roboto"/>
            </a:endParaRPr>
          </a:p>
        </p:txBody>
      </p:sp>
      <p:pic>
        <p:nvPicPr>
          <p:cNvPr id="98" name="Google Shape;98;p15"/>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25100" y="438125"/>
            <a:ext cx="5853300" cy="62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Oxygen"/>
                <a:ea typeface="Oxygen"/>
                <a:cs typeface="Oxygen"/>
                <a:sym typeface="Oxygen"/>
              </a:rPr>
              <a:t>Project Objective Statement</a:t>
            </a:r>
            <a:endParaRPr sz="3200">
              <a:latin typeface="Oxygen"/>
              <a:ea typeface="Oxygen"/>
              <a:cs typeface="Oxygen"/>
              <a:sym typeface="Oxygen"/>
            </a:endParaRPr>
          </a:p>
        </p:txBody>
      </p:sp>
      <p:sp>
        <p:nvSpPr>
          <p:cNvPr id="104" name="Google Shape;104;p16"/>
          <p:cNvSpPr txBox="1"/>
          <p:nvPr>
            <p:ph idx="4294967295" type="body"/>
          </p:nvPr>
        </p:nvSpPr>
        <p:spPr>
          <a:xfrm>
            <a:off x="425100" y="1533750"/>
            <a:ext cx="8293800" cy="2076000"/>
          </a:xfrm>
          <a:prstGeom prst="rect">
            <a:avLst/>
          </a:prstGeom>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2700">
                <a:solidFill>
                  <a:schemeClr val="lt1"/>
                </a:solidFill>
                <a:latin typeface="Oxygen"/>
                <a:ea typeface="Oxygen"/>
                <a:cs typeface="Oxygen"/>
                <a:sym typeface="Oxygen"/>
              </a:rPr>
              <a:t>Create a tool to help users view the data associated with their cloud-native application bundles by </a:t>
            </a:r>
            <a:endParaRPr sz="2700">
              <a:solidFill>
                <a:schemeClr val="lt1"/>
              </a:solidFill>
              <a:latin typeface="Oxygen"/>
              <a:ea typeface="Oxygen"/>
              <a:cs typeface="Oxygen"/>
              <a:sym typeface="Oxygen"/>
            </a:endParaRPr>
          </a:p>
          <a:p>
            <a:pPr indent="0" lvl="0" marL="0" rtl="0" algn="ctr">
              <a:lnSpc>
                <a:spcPct val="100000"/>
              </a:lnSpc>
              <a:spcBef>
                <a:spcPts val="0"/>
              </a:spcBef>
              <a:spcAft>
                <a:spcPts val="0"/>
              </a:spcAft>
              <a:buNone/>
            </a:pPr>
            <a:r>
              <a:rPr lang="en" sz="2700">
                <a:solidFill>
                  <a:schemeClr val="lt1"/>
                </a:solidFill>
                <a:latin typeface="Oxygen"/>
                <a:ea typeface="Oxygen"/>
                <a:cs typeface="Oxygen"/>
                <a:sym typeface="Oxygen"/>
              </a:rPr>
              <a:t>April 10, 2020.</a:t>
            </a:r>
            <a:endParaRPr>
              <a:latin typeface="Oxygen"/>
              <a:ea typeface="Oxygen"/>
              <a:cs typeface="Oxygen"/>
              <a:sym typeface="Oxygen"/>
            </a:endParaRPr>
          </a:p>
        </p:txBody>
      </p:sp>
      <p:pic>
        <p:nvPicPr>
          <p:cNvPr id="105" name="Google Shape;105;p16"/>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106" name="Google Shape;106;p16"/>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Chance</a:t>
            </a:r>
            <a:endParaRPr b="1">
              <a:solidFill>
                <a:srgbClr val="FFFFFF"/>
              </a:solidFill>
              <a:latin typeface="Roboto"/>
              <a:ea typeface="Roboto"/>
              <a:cs typeface="Roboto"/>
              <a:sym typeface="Roboto"/>
            </a:endParaRPr>
          </a:p>
        </p:txBody>
      </p:sp>
      <p:pic>
        <p:nvPicPr>
          <p:cNvPr id="107" name="Google Shape;107;p16"/>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541091" y="964750"/>
            <a:ext cx="6169734" cy="3995474"/>
          </a:xfrm>
          <a:prstGeom prst="rect">
            <a:avLst/>
          </a:prstGeom>
          <a:noFill/>
          <a:ln>
            <a:noFill/>
          </a:ln>
        </p:spPr>
      </p:pic>
      <p:pic>
        <p:nvPicPr>
          <p:cNvPr id="113" name="Google Shape;113;p17"/>
          <p:cNvPicPr preferRelativeResize="0"/>
          <p:nvPr/>
        </p:nvPicPr>
        <p:blipFill>
          <a:blip r:embed="rId4">
            <a:alphaModFix/>
          </a:blip>
          <a:stretch>
            <a:fillRect/>
          </a:stretch>
        </p:blipFill>
        <p:spPr>
          <a:xfrm>
            <a:off x="6105925" y="1043400"/>
            <a:ext cx="417350" cy="417350"/>
          </a:xfrm>
          <a:prstGeom prst="rect">
            <a:avLst/>
          </a:prstGeom>
          <a:noFill/>
          <a:ln>
            <a:noFill/>
          </a:ln>
        </p:spPr>
      </p:pic>
      <p:sp>
        <p:nvSpPr>
          <p:cNvPr id="114" name="Google Shape;114;p17"/>
          <p:cNvSpPr txBox="1"/>
          <p:nvPr>
            <p:ph idx="4294967295" type="title"/>
          </p:nvPr>
        </p:nvSpPr>
        <p:spPr>
          <a:xfrm>
            <a:off x="415950" y="183250"/>
            <a:ext cx="2495700" cy="78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Deliverables</a:t>
            </a:r>
            <a:endParaRPr>
              <a:latin typeface="Oxygen"/>
              <a:ea typeface="Oxygen"/>
              <a:cs typeface="Oxygen"/>
              <a:sym typeface="Oxygen"/>
            </a:endParaRPr>
          </a:p>
        </p:txBody>
      </p:sp>
      <p:pic>
        <p:nvPicPr>
          <p:cNvPr id="115" name="Google Shape;115;p17"/>
          <p:cNvPicPr preferRelativeResize="0"/>
          <p:nvPr/>
        </p:nvPicPr>
        <p:blipFill>
          <a:blip r:embed="rId5">
            <a:alphaModFix/>
          </a:blip>
          <a:stretch>
            <a:fillRect/>
          </a:stretch>
        </p:blipFill>
        <p:spPr>
          <a:xfrm>
            <a:off x="8004412" y="382815"/>
            <a:ext cx="750174" cy="721451"/>
          </a:xfrm>
          <a:prstGeom prst="rect">
            <a:avLst/>
          </a:prstGeom>
          <a:noFill/>
          <a:ln>
            <a:noFill/>
          </a:ln>
        </p:spPr>
      </p:pic>
      <p:sp>
        <p:nvSpPr>
          <p:cNvPr id="116" name="Google Shape;116;p17"/>
          <p:cNvSpPr txBox="1"/>
          <p:nvPr>
            <p:ph idx="4294967295" type="title"/>
          </p:nvPr>
        </p:nvSpPr>
        <p:spPr>
          <a:xfrm>
            <a:off x="6648300" y="1755075"/>
            <a:ext cx="2495700" cy="13707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Font typeface="Oxygen"/>
              <a:buAutoNum type="arabicPeriod"/>
            </a:pPr>
            <a:r>
              <a:rPr lang="en" sz="1800">
                <a:latin typeface="Oxygen"/>
                <a:ea typeface="Oxygen"/>
                <a:cs typeface="Oxygen"/>
                <a:sym typeface="Oxygen"/>
              </a:rPr>
              <a:t>Fully documented API</a:t>
            </a:r>
            <a:endParaRPr sz="1800">
              <a:latin typeface="Oxygen"/>
              <a:ea typeface="Oxygen"/>
              <a:cs typeface="Oxygen"/>
              <a:sym typeface="Oxygen"/>
            </a:endParaRPr>
          </a:p>
          <a:p>
            <a:pPr indent="0" lvl="0" marL="457200" rtl="0" algn="l">
              <a:spcBef>
                <a:spcPts val="0"/>
              </a:spcBef>
              <a:spcAft>
                <a:spcPts val="0"/>
              </a:spcAft>
              <a:buNone/>
            </a:pPr>
            <a:r>
              <a:t/>
            </a:r>
            <a:endParaRPr sz="1800">
              <a:latin typeface="Oxygen"/>
              <a:ea typeface="Oxygen"/>
              <a:cs typeface="Oxygen"/>
              <a:sym typeface="Oxygen"/>
            </a:endParaRPr>
          </a:p>
          <a:p>
            <a:pPr indent="-342900" lvl="0" marL="457200" rtl="0" algn="l">
              <a:spcBef>
                <a:spcPts val="0"/>
              </a:spcBef>
              <a:spcAft>
                <a:spcPts val="0"/>
              </a:spcAft>
              <a:buSzPts val="1800"/>
              <a:buFont typeface="Oxygen"/>
              <a:buAutoNum type="arabicPeriod"/>
            </a:pPr>
            <a:r>
              <a:rPr lang="en" sz="1800">
                <a:latin typeface="Oxygen"/>
                <a:ea typeface="Oxygen"/>
                <a:cs typeface="Oxygen"/>
                <a:sym typeface="Oxygen"/>
              </a:rPr>
              <a:t>Dashboard for viewing data</a:t>
            </a:r>
            <a:endParaRPr sz="1800">
              <a:latin typeface="Oxygen"/>
              <a:ea typeface="Oxygen"/>
              <a:cs typeface="Oxygen"/>
              <a:sym typeface="Oxygen"/>
            </a:endParaRPr>
          </a:p>
        </p:txBody>
      </p:sp>
      <p:sp>
        <p:nvSpPr>
          <p:cNvPr id="117" name="Google Shape;117;p17"/>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Chance</a:t>
            </a:r>
            <a:endParaRPr b="1">
              <a:solidFill>
                <a:srgbClr val="FFFFFF"/>
              </a:solidFill>
              <a:latin typeface="Roboto"/>
              <a:ea typeface="Roboto"/>
              <a:cs typeface="Roboto"/>
              <a:sym typeface="Roboto"/>
            </a:endParaRPr>
          </a:p>
        </p:txBody>
      </p:sp>
      <p:pic>
        <p:nvPicPr>
          <p:cNvPr id="118" name="Google Shape;118;p17"/>
          <p:cNvPicPr preferRelativeResize="0"/>
          <p:nvPr/>
        </p:nvPicPr>
        <p:blipFill>
          <a:blip r:embed="rId6">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F3A6E"/>
        </a:solidFill>
      </p:bgPr>
    </p:bg>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520825" y="964750"/>
            <a:ext cx="5570554" cy="3768925"/>
          </a:xfrm>
          <a:prstGeom prst="rect">
            <a:avLst/>
          </a:prstGeom>
          <a:noFill/>
          <a:ln>
            <a:noFill/>
          </a:ln>
        </p:spPr>
      </p:pic>
      <p:pic>
        <p:nvPicPr>
          <p:cNvPr id="124" name="Google Shape;124;p18"/>
          <p:cNvPicPr preferRelativeResize="0"/>
          <p:nvPr/>
        </p:nvPicPr>
        <p:blipFill>
          <a:blip r:embed="rId4">
            <a:alphaModFix/>
          </a:blip>
          <a:stretch>
            <a:fillRect/>
          </a:stretch>
        </p:blipFill>
        <p:spPr>
          <a:xfrm>
            <a:off x="8004412" y="382815"/>
            <a:ext cx="750174" cy="721451"/>
          </a:xfrm>
          <a:prstGeom prst="rect">
            <a:avLst/>
          </a:prstGeom>
          <a:noFill/>
          <a:ln>
            <a:noFill/>
          </a:ln>
        </p:spPr>
      </p:pic>
      <p:sp>
        <p:nvSpPr>
          <p:cNvPr id="125" name="Google Shape;125;p18"/>
          <p:cNvSpPr txBox="1"/>
          <p:nvPr>
            <p:ph idx="4294967295" type="title"/>
          </p:nvPr>
        </p:nvSpPr>
        <p:spPr>
          <a:xfrm>
            <a:off x="415950" y="183250"/>
            <a:ext cx="2495700" cy="78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Architecture</a:t>
            </a:r>
            <a:endParaRPr>
              <a:latin typeface="Oxygen"/>
              <a:ea typeface="Oxygen"/>
              <a:cs typeface="Oxygen"/>
              <a:sym typeface="Oxygen"/>
            </a:endParaRPr>
          </a:p>
        </p:txBody>
      </p:sp>
      <p:sp>
        <p:nvSpPr>
          <p:cNvPr id="126" name="Google Shape;126;p18"/>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Chance</a:t>
            </a:r>
            <a:endParaRPr b="1">
              <a:solidFill>
                <a:srgbClr val="FFFFFF"/>
              </a:solidFill>
              <a:latin typeface="Roboto"/>
              <a:ea typeface="Roboto"/>
              <a:cs typeface="Roboto"/>
              <a:sym typeface="Roboto"/>
            </a:endParaRPr>
          </a:p>
        </p:txBody>
      </p:sp>
      <p:pic>
        <p:nvPicPr>
          <p:cNvPr id="127" name="Google Shape;127;p18"/>
          <p:cNvPicPr preferRelativeResize="0"/>
          <p:nvPr/>
        </p:nvPicPr>
        <p:blipFill>
          <a:blip r:embed="rId5">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idx="4294967295" type="title"/>
          </p:nvPr>
        </p:nvSpPr>
        <p:spPr>
          <a:xfrm>
            <a:off x="370975" y="451325"/>
            <a:ext cx="62223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xygen"/>
                <a:ea typeface="Oxygen"/>
                <a:cs typeface="Oxygen"/>
                <a:sym typeface="Oxygen"/>
              </a:rPr>
              <a:t>Project Challenges and Solutions</a:t>
            </a:r>
            <a:endParaRPr>
              <a:solidFill>
                <a:srgbClr val="FFFFFF"/>
              </a:solidFill>
              <a:latin typeface="Oxygen"/>
              <a:ea typeface="Oxygen"/>
              <a:cs typeface="Oxygen"/>
              <a:sym typeface="Oxygen"/>
            </a:endParaRPr>
          </a:p>
        </p:txBody>
      </p:sp>
      <p:pic>
        <p:nvPicPr>
          <p:cNvPr id="133" name="Google Shape;133;p19"/>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134" name="Google Shape;134;p19"/>
          <p:cNvSpPr txBox="1"/>
          <p:nvPr/>
        </p:nvSpPr>
        <p:spPr>
          <a:xfrm>
            <a:off x="491650" y="1280350"/>
            <a:ext cx="62223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35" name="Google Shape;135;p19"/>
          <p:cNvSpPr txBox="1"/>
          <p:nvPr/>
        </p:nvSpPr>
        <p:spPr>
          <a:xfrm>
            <a:off x="746900" y="1396500"/>
            <a:ext cx="8128200" cy="2247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CNAB is a fast changing open-source project</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Backend implementation changed from Go to NodeJS</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Porter is adding another data point to its claims</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Porter’s </a:t>
            </a:r>
            <a:r>
              <a:rPr lang="en" sz="1800">
                <a:solidFill>
                  <a:srgbClr val="FFFFFF"/>
                </a:solidFill>
                <a:latin typeface="Oxygen"/>
                <a:ea typeface="Oxygen"/>
                <a:cs typeface="Oxygen"/>
                <a:sym typeface="Oxygen"/>
              </a:rPr>
              <a:t>Data Store Plugin</a:t>
            </a:r>
            <a:endParaRPr sz="1800">
              <a:solidFill>
                <a:srgbClr val="FFFFFF"/>
              </a:solidFill>
              <a:latin typeface="Oxygen"/>
              <a:ea typeface="Oxygen"/>
              <a:cs typeface="Oxygen"/>
              <a:sym typeface="Oxygen"/>
            </a:endParaRPr>
          </a:p>
          <a:p>
            <a:pPr indent="0" lvl="0" marL="457200" rtl="0" algn="l">
              <a:lnSpc>
                <a:spcPct val="150000"/>
              </a:lnSpc>
              <a:spcBef>
                <a:spcPts val="0"/>
              </a:spcBef>
              <a:spcAft>
                <a:spcPts val="0"/>
              </a:spcAft>
              <a:buNone/>
            </a:pPr>
            <a:r>
              <a:t/>
            </a:r>
            <a:endParaRPr sz="1800">
              <a:solidFill>
                <a:srgbClr val="FFFFFF"/>
              </a:solidFill>
              <a:latin typeface="Oxygen"/>
              <a:ea typeface="Oxygen"/>
              <a:cs typeface="Oxygen"/>
              <a:sym typeface="Oxygen"/>
            </a:endParaRPr>
          </a:p>
        </p:txBody>
      </p:sp>
      <p:sp>
        <p:nvSpPr>
          <p:cNvPr id="136" name="Google Shape;136;p19"/>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Gabe</a:t>
            </a:r>
            <a:endParaRPr b="1">
              <a:solidFill>
                <a:srgbClr val="FFFFFF"/>
              </a:solidFill>
              <a:latin typeface="Roboto"/>
              <a:ea typeface="Roboto"/>
              <a:cs typeface="Roboto"/>
              <a:sym typeface="Roboto"/>
            </a:endParaRPr>
          </a:p>
        </p:txBody>
      </p:sp>
      <p:pic>
        <p:nvPicPr>
          <p:cNvPr id="137" name="Google Shape;137;p19"/>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p:nvPr/>
        </p:nvSpPr>
        <p:spPr>
          <a:xfrm>
            <a:off x="3571375" y="1377554"/>
            <a:ext cx="2160900" cy="887700"/>
          </a:xfrm>
          <a:prstGeom prst="roundRect">
            <a:avLst>
              <a:gd fmla="val 4485"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3" name="Google Shape;143;p20"/>
          <p:cNvSpPr txBox="1"/>
          <p:nvPr>
            <p:ph idx="4294967295" type="title"/>
          </p:nvPr>
        </p:nvSpPr>
        <p:spPr>
          <a:xfrm>
            <a:off x="370975" y="451325"/>
            <a:ext cx="44205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xygen"/>
                <a:ea typeface="Oxygen"/>
                <a:cs typeface="Oxygen"/>
                <a:sym typeface="Oxygen"/>
              </a:rPr>
              <a:t>Milestones</a:t>
            </a:r>
            <a:endParaRPr>
              <a:solidFill>
                <a:srgbClr val="FFFFFF"/>
              </a:solidFill>
              <a:latin typeface="Oxygen"/>
              <a:ea typeface="Oxygen"/>
              <a:cs typeface="Oxygen"/>
              <a:sym typeface="Oxygen"/>
            </a:endParaRPr>
          </a:p>
        </p:txBody>
      </p:sp>
      <p:sp>
        <p:nvSpPr>
          <p:cNvPr id="144" name="Google Shape;144;p20"/>
          <p:cNvSpPr/>
          <p:nvPr/>
        </p:nvSpPr>
        <p:spPr>
          <a:xfrm rot="-711231">
            <a:off x="6206225" y="2953076"/>
            <a:ext cx="1704346" cy="72665"/>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flipH="1" rot="815463">
            <a:off x="4585556" y="2953051"/>
            <a:ext cx="1704325" cy="72544"/>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highlight>
                <a:schemeClr val="accent6"/>
              </a:highlight>
            </a:endParaRPr>
          </a:p>
        </p:txBody>
      </p:sp>
      <p:grpSp>
        <p:nvGrpSpPr>
          <p:cNvPr id="146" name="Google Shape;146;p20"/>
          <p:cNvGrpSpPr/>
          <p:nvPr/>
        </p:nvGrpSpPr>
        <p:grpSpPr>
          <a:xfrm>
            <a:off x="5096555" y="3023768"/>
            <a:ext cx="2160914" cy="1552802"/>
            <a:chOff x="5796625" y="2541798"/>
            <a:chExt cx="1712700" cy="1230722"/>
          </a:xfrm>
        </p:grpSpPr>
        <p:sp>
          <p:nvSpPr>
            <p:cNvPr id="147" name="Google Shape;147;p20"/>
            <p:cNvSpPr/>
            <p:nvPr/>
          </p:nvSpPr>
          <p:spPr>
            <a:xfrm rot="-1789476">
              <a:off x="6572742" y="2571072"/>
              <a:ext cx="160451" cy="160451"/>
            </a:xfrm>
            <a:prstGeom prst="ellipse">
              <a:avLst/>
            </a:prstGeom>
            <a:solidFill>
              <a:srgbClr val="FFFFFF"/>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5840905" y="2735589"/>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Oxygen"/>
                  <a:ea typeface="Oxygen"/>
                  <a:cs typeface="Oxygen"/>
                  <a:sym typeface="Oxygen"/>
                </a:rPr>
                <a:t>March 25, 2020</a:t>
              </a:r>
              <a:endParaRPr b="1" sz="1200">
                <a:solidFill>
                  <a:srgbClr val="FFFFFF"/>
                </a:solidFill>
                <a:latin typeface="Oxygen"/>
                <a:ea typeface="Oxygen"/>
                <a:cs typeface="Oxygen"/>
                <a:sym typeface="Oxygen"/>
              </a:endParaRPr>
            </a:p>
          </p:txBody>
        </p:sp>
        <p:sp>
          <p:nvSpPr>
            <p:cNvPr id="149" name="Google Shape;149;p20"/>
            <p:cNvSpPr/>
            <p:nvPr/>
          </p:nvSpPr>
          <p:spPr>
            <a:xfrm>
              <a:off x="5796625" y="3069013"/>
              <a:ext cx="1712700" cy="703500"/>
            </a:xfrm>
            <a:prstGeom prst="roundRect">
              <a:avLst>
                <a:gd fmla="val 448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20"/>
            <p:cNvSpPr txBox="1"/>
            <p:nvPr/>
          </p:nvSpPr>
          <p:spPr>
            <a:xfrm>
              <a:off x="5840867" y="3106220"/>
              <a:ext cx="1624200" cy="666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Oxygen"/>
                  <a:ea typeface="Oxygen"/>
                  <a:cs typeface="Oxygen"/>
                  <a:sym typeface="Oxygen"/>
                </a:rPr>
                <a:t>API &amp; Dashboard (BETA)</a:t>
              </a:r>
              <a:endParaRPr b="1">
                <a:solidFill>
                  <a:srgbClr val="FFFFFF"/>
                </a:solidFill>
                <a:latin typeface="Oxygen"/>
                <a:ea typeface="Oxygen"/>
                <a:cs typeface="Oxygen"/>
                <a:sym typeface="Oxygen"/>
              </a:endParaRPr>
            </a:p>
          </p:txBody>
        </p:sp>
        <p:sp>
          <p:nvSpPr>
            <p:cNvPr id="151" name="Google Shape;151;p20"/>
            <p:cNvSpPr/>
            <p:nvPr/>
          </p:nvSpPr>
          <p:spPr>
            <a:xfrm>
              <a:off x="6607975" y="3004364"/>
              <a:ext cx="90000" cy="675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0"/>
          <p:cNvSpPr/>
          <p:nvPr/>
        </p:nvSpPr>
        <p:spPr>
          <a:xfrm rot="-711231">
            <a:off x="2968948" y="2953076"/>
            <a:ext cx="1704346" cy="72665"/>
          </a:xfrm>
          <a:prstGeom prst="roundRect">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0"/>
          <p:cNvGrpSpPr/>
          <p:nvPr/>
        </p:nvGrpSpPr>
        <p:grpSpPr>
          <a:xfrm>
            <a:off x="3571375" y="2264126"/>
            <a:ext cx="2049253" cy="690983"/>
            <a:chOff x="4453546" y="1919036"/>
            <a:chExt cx="1624200" cy="547660"/>
          </a:xfrm>
        </p:grpSpPr>
        <p:sp>
          <p:nvSpPr>
            <p:cNvPr id="154" name="Google Shape;154;p20"/>
            <p:cNvSpPr/>
            <p:nvPr/>
          </p:nvSpPr>
          <p:spPr>
            <a:xfrm rot="-1789476">
              <a:off x="5185416" y="2276970"/>
              <a:ext cx="160451" cy="160451"/>
            </a:xfrm>
            <a:prstGeom prst="ellipse">
              <a:avLst/>
            </a:prstGeom>
            <a:solidFill>
              <a:srgbClr val="FFFFFF"/>
            </a:solidFill>
            <a:ln cap="flat" cmpd="sng" w="38100">
              <a:solidFill>
                <a:srgbClr val="E6A7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0"/>
            <p:cNvSpPr txBox="1"/>
            <p:nvPr/>
          </p:nvSpPr>
          <p:spPr>
            <a:xfrm>
              <a:off x="4453546" y="1977310"/>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Oxygen"/>
                  <a:ea typeface="Oxygen"/>
                  <a:cs typeface="Oxygen"/>
                  <a:sym typeface="Oxygen"/>
                </a:rPr>
                <a:t>December 6, 2019</a:t>
              </a:r>
              <a:endParaRPr b="1" sz="1200">
                <a:solidFill>
                  <a:srgbClr val="FFFFFF"/>
                </a:solidFill>
                <a:latin typeface="Oxygen"/>
                <a:ea typeface="Oxygen"/>
                <a:cs typeface="Oxygen"/>
                <a:sym typeface="Oxygen"/>
              </a:endParaRPr>
            </a:p>
          </p:txBody>
        </p:sp>
        <p:sp>
          <p:nvSpPr>
            <p:cNvPr id="156" name="Google Shape;156;p20"/>
            <p:cNvSpPr/>
            <p:nvPr/>
          </p:nvSpPr>
          <p:spPr>
            <a:xfrm rot="10800000">
              <a:off x="5220625" y="1919036"/>
              <a:ext cx="90000" cy="67500"/>
            </a:xfrm>
            <a:prstGeom prst="triangle">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0"/>
          <p:cNvSpPr/>
          <p:nvPr/>
        </p:nvSpPr>
        <p:spPr>
          <a:xfrm flipH="1" rot="711231">
            <a:off x="1339470" y="2953076"/>
            <a:ext cx="1704346" cy="72665"/>
          </a:xfrm>
          <a:prstGeom prst="roundRect">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0"/>
          <p:cNvGrpSpPr/>
          <p:nvPr/>
        </p:nvGrpSpPr>
        <p:grpSpPr>
          <a:xfrm>
            <a:off x="1930334" y="3023768"/>
            <a:ext cx="2160914" cy="1552793"/>
            <a:chOff x="3021975" y="2541798"/>
            <a:chExt cx="1712700" cy="1230715"/>
          </a:xfrm>
        </p:grpSpPr>
        <p:sp>
          <p:nvSpPr>
            <p:cNvPr id="159" name="Google Shape;159;p20"/>
            <p:cNvSpPr txBox="1"/>
            <p:nvPr/>
          </p:nvSpPr>
          <p:spPr>
            <a:xfrm>
              <a:off x="3066352" y="2737254"/>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Oxygen"/>
                  <a:ea typeface="Oxygen"/>
                  <a:cs typeface="Oxygen"/>
                  <a:sym typeface="Oxygen"/>
                </a:rPr>
                <a:t>November 1, 2019</a:t>
              </a:r>
              <a:endParaRPr b="1" sz="1200">
                <a:solidFill>
                  <a:srgbClr val="FFFFFF"/>
                </a:solidFill>
                <a:latin typeface="Oxygen"/>
                <a:ea typeface="Oxygen"/>
                <a:cs typeface="Oxygen"/>
                <a:sym typeface="Oxygen"/>
              </a:endParaRPr>
            </a:p>
          </p:txBody>
        </p:sp>
        <p:sp>
          <p:nvSpPr>
            <p:cNvPr id="160" name="Google Shape;160;p20"/>
            <p:cNvSpPr/>
            <p:nvPr/>
          </p:nvSpPr>
          <p:spPr>
            <a:xfrm rot="-1789476">
              <a:off x="3798091" y="2571072"/>
              <a:ext cx="160451" cy="160451"/>
            </a:xfrm>
            <a:prstGeom prst="ellipse">
              <a:avLst/>
            </a:prstGeom>
            <a:solidFill>
              <a:srgbClr val="FFFFFF"/>
            </a:solidFill>
            <a:ln cap="flat" cmpd="sng" w="38100">
              <a:solidFill>
                <a:srgbClr val="E6A7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3021975" y="3069013"/>
              <a:ext cx="1712700" cy="703500"/>
            </a:xfrm>
            <a:prstGeom prst="roundRect">
              <a:avLst>
                <a:gd fmla="val 4485"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2" name="Google Shape;162;p20"/>
            <p:cNvSpPr/>
            <p:nvPr/>
          </p:nvSpPr>
          <p:spPr>
            <a:xfrm>
              <a:off x="3833325" y="3004364"/>
              <a:ext cx="90000" cy="67500"/>
            </a:xfrm>
            <a:prstGeom prst="triangle">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0"/>
          <p:cNvSpPr/>
          <p:nvPr/>
        </p:nvSpPr>
        <p:spPr>
          <a:xfrm rot="-711141">
            <a:off x="164262" y="2908184"/>
            <a:ext cx="1267830" cy="79433"/>
          </a:xfrm>
          <a:prstGeom prst="roundRect">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64" name="Google Shape;164;p20"/>
          <p:cNvGrpSpPr/>
          <p:nvPr/>
        </p:nvGrpSpPr>
        <p:grpSpPr>
          <a:xfrm rot="10800000">
            <a:off x="6724355" y="1392193"/>
            <a:ext cx="2160914" cy="1552793"/>
            <a:chOff x="5796625" y="2541798"/>
            <a:chExt cx="1712700" cy="1230715"/>
          </a:xfrm>
        </p:grpSpPr>
        <p:sp>
          <p:nvSpPr>
            <p:cNvPr id="165" name="Google Shape;165;p20"/>
            <p:cNvSpPr/>
            <p:nvPr/>
          </p:nvSpPr>
          <p:spPr>
            <a:xfrm rot="-1789476">
              <a:off x="6572742" y="2571072"/>
              <a:ext cx="160451" cy="160451"/>
            </a:xfrm>
            <a:prstGeom prst="ellipse">
              <a:avLst/>
            </a:prstGeom>
            <a:solidFill>
              <a:srgbClr val="FFFFFF"/>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nvSpPr>
          <p:spPr>
            <a:xfrm rot="10800000">
              <a:off x="5840945" y="2735590"/>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Oxygen"/>
                  <a:ea typeface="Oxygen"/>
                  <a:cs typeface="Oxygen"/>
                  <a:sym typeface="Oxygen"/>
                </a:rPr>
                <a:t>April 4, 2020</a:t>
              </a:r>
              <a:endParaRPr b="1" sz="1200">
                <a:solidFill>
                  <a:srgbClr val="FFFFFF"/>
                </a:solidFill>
                <a:latin typeface="Oxygen"/>
                <a:ea typeface="Oxygen"/>
                <a:cs typeface="Oxygen"/>
                <a:sym typeface="Oxygen"/>
              </a:endParaRPr>
            </a:p>
          </p:txBody>
        </p:sp>
        <p:sp>
          <p:nvSpPr>
            <p:cNvPr id="167" name="Google Shape;167;p20"/>
            <p:cNvSpPr/>
            <p:nvPr/>
          </p:nvSpPr>
          <p:spPr>
            <a:xfrm>
              <a:off x="5796625" y="3069013"/>
              <a:ext cx="1712700" cy="703500"/>
            </a:xfrm>
            <a:prstGeom prst="roundRect">
              <a:avLst>
                <a:gd fmla="val 448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 name="Google Shape;168;p20"/>
            <p:cNvSpPr txBox="1"/>
            <p:nvPr/>
          </p:nvSpPr>
          <p:spPr>
            <a:xfrm rot="10800000">
              <a:off x="5840875" y="3106213"/>
              <a:ext cx="1624200" cy="624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FFFFFF"/>
                  </a:solidFill>
                  <a:latin typeface="Oxygen"/>
                  <a:ea typeface="Oxygen"/>
                  <a:cs typeface="Oxygen"/>
                  <a:sym typeface="Oxygen"/>
                </a:rPr>
                <a:t>Deliver final </a:t>
              </a:r>
              <a:endParaRPr b="1">
                <a:solidFill>
                  <a:srgbClr val="FFFFFF"/>
                </a:solidFill>
                <a:latin typeface="Oxygen"/>
                <a:ea typeface="Oxygen"/>
                <a:cs typeface="Oxygen"/>
                <a:sym typeface="Oxygen"/>
              </a:endParaRPr>
            </a:p>
            <a:p>
              <a:pPr indent="0" lvl="0" marL="0" rtl="0" algn="ctr">
                <a:lnSpc>
                  <a:spcPct val="100000"/>
                </a:lnSpc>
                <a:spcBef>
                  <a:spcPts val="0"/>
                </a:spcBef>
                <a:spcAft>
                  <a:spcPts val="0"/>
                </a:spcAft>
                <a:buNone/>
              </a:pPr>
              <a:r>
                <a:rPr b="1" lang="en">
                  <a:solidFill>
                    <a:srgbClr val="FFFFFF"/>
                  </a:solidFill>
                  <a:latin typeface="Oxygen"/>
                  <a:ea typeface="Oxygen"/>
                  <a:cs typeface="Oxygen"/>
                  <a:sym typeface="Oxygen"/>
                </a:rPr>
                <a:t>API &amp; Dashboard</a:t>
              </a:r>
              <a:endParaRPr b="1">
                <a:solidFill>
                  <a:srgbClr val="FFFFFF"/>
                </a:solidFill>
                <a:latin typeface="Oxygen"/>
                <a:ea typeface="Oxygen"/>
                <a:cs typeface="Oxygen"/>
                <a:sym typeface="Oxygen"/>
              </a:endParaRPr>
            </a:p>
          </p:txBody>
        </p:sp>
        <p:sp>
          <p:nvSpPr>
            <p:cNvPr id="169" name="Google Shape;169;p20"/>
            <p:cNvSpPr/>
            <p:nvPr/>
          </p:nvSpPr>
          <p:spPr>
            <a:xfrm>
              <a:off x="6607975" y="3004364"/>
              <a:ext cx="90000" cy="675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 name="Google Shape;170;p20"/>
          <p:cNvGrpSpPr/>
          <p:nvPr/>
        </p:nvGrpSpPr>
        <p:grpSpPr>
          <a:xfrm>
            <a:off x="370975" y="1389954"/>
            <a:ext cx="2160914" cy="1573379"/>
            <a:chOff x="4453546" y="1219665"/>
            <a:chExt cx="1712700" cy="1247031"/>
          </a:xfrm>
        </p:grpSpPr>
        <p:sp>
          <p:nvSpPr>
            <p:cNvPr id="171" name="Google Shape;171;p20"/>
            <p:cNvSpPr/>
            <p:nvPr/>
          </p:nvSpPr>
          <p:spPr>
            <a:xfrm rot="-1789476">
              <a:off x="5185416" y="2276970"/>
              <a:ext cx="160451" cy="160451"/>
            </a:xfrm>
            <a:prstGeom prst="ellipse">
              <a:avLst/>
            </a:prstGeom>
            <a:solidFill>
              <a:srgbClr val="FFFFFF"/>
            </a:solidFill>
            <a:ln cap="flat" cmpd="sng" w="38100">
              <a:solidFill>
                <a:srgbClr val="E6A72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4453546" y="1977310"/>
              <a:ext cx="1624200" cy="27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solidFill>
                    <a:srgbClr val="FFFFFF"/>
                  </a:solidFill>
                  <a:latin typeface="Oxygen"/>
                  <a:ea typeface="Oxygen"/>
                  <a:cs typeface="Oxygen"/>
                  <a:sym typeface="Oxygen"/>
                </a:rPr>
                <a:t>October </a:t>
              </a:r>
              <a:r>
                <a:rPr b="1" lang="en" sz="1200">
                  <a:solidFill>
                    <a:srgbClr val="FFFFFF"/>
                  </a:solidFill>
                  <a:latin typeface="Oxygen"/>
                  <a:ea typeface="Oxygen"/>
                  <a:cs typeface="Oxygen"/>
                  <a:sym typeface="Oxygen"/>
                </a:rPr>
                <a:t>6, 2019</a:t>
              </a:r>
              <a:endParaRPr b="1" sz="1200">
                <a:solidFill>
                  <a:srgbClr val="FFFFFF"/>
                </a:solidFill>
                <a:latin typeface="Oxygen"/>
                <a:ea typeface="Oxygen"/>
                <a:cs typeface="Oxygen"/>
                <a:sym typeface="Oxygen"/>
              </a:endParaRPr>
            </a:p>
          </p:txBody>
        </p:sp>
        <p:sp>
          <p:nvSpPr>
            <p:cNvPr id="173" name="Google Shape;173;p20"/>
            <p:cNvSpPr/>
            <p:nvPr/>
          </p:nvSpPr>
          <p:spPr>
            <a:xfrm>
              <a:off x="4453546" y="1219665"/>
              <a:ext cx="1712700" cy="703500"/>
            </a:xfrm>
            <a:prstGeom prst="roundRect">
              <a:avLst>
                <a:gd fmla="val 4485"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4" name="Google Shape;174;p20"/>
            <p:cNvSpPr/>
            <p:nvPr/>
          </p:nvSpPr>
          <p:spPr>
            <a:xfrm rot="10800000">
              <a:off x="5220625" y="1919036"/>
              <a:ext cx="90000" cy="67500"/>
            </a:xfrm>
            <a:prstGeom prst="triangle">
              <a:avLst>
                <a:gd fmla="val 50000" name="adj"/>
              </a:avLst>
            </a:prstGeom>
            <a:solidFill>
              <a:srgbClr val="E6A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txBox="1"/>
            <p:nvPr/>
          </p:nvSpPr>
          <p:spPr>
            <a:xfrm>
              <a:off x="4491158" y="1285576"/>
              <a:ext cx="1624200" cy="624600"/>
            </a:xfrm>
            <a:prstGeom prst="rect">
              <a:avLst/>
            </a:prstGeom>
            <a:solidFill>
              <a:srgbClr val="E6A723"/>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FFFFFF"/>
                  </a:solidFill>
                  <a:latin typeface="Oxygen"/>
                  <a:ea typeface="Oxygen"/>
                  <a:cs typeface="Oxygen"/>
                  <a:sym typeface="Oxygen"/>
                </a:rPr>
                <a:t>Define project</a:t>
              </a:r>
              <a:endParaRPr b="1">
                <a:solidFill>
                  <a:srgbClr val="FFFFFF"/>
                </a:solidFill>
                <a:latin typeface="Oxygen"/>
                <a:ea typeface="Oxygen"/>
                <a:cs typeface="Oxygen"/>
                <a:sym typeface="Oxygen"/>
              </a:endParaRPr>
            </a:p>
          </p:txBody>
        </p:sp>
      </p:grpSp>
      <p:sp>
        <p:nvSpPr>
          <p:cNvPr id="176" name="Google Shape;176;p20"/>
          <p:cNvSpPr txBox="1"/>
          <p:nvPr/>
        </p:nvSpPr>
        <p:spPr>
          <a:xfrm>
            <a:off x="3603480" y="1427352"/>
            <a:ext cx="2049300" cy="788100"/>
          </a:xfrm>
          <a:prstGeom prst="rect">
            <a:avLst/>
          </a:prstGeom>
          <a:solidFill>
            <a:srgbClr val="E6A723"/>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FFFFFF"/>
                </a:solidFill>
                <a:latin typeface="Oxygen"/>
                <a:ea typeface="Oxygen"/>
                <a:cs typeface="Oxygen"/>
                <a:sym typeface="Oxygen"/>
              </a:rPr>
              <a:t>Proof of Concept</a:t>
            </a:r>
            <a:endParaRPr b="1">
              <a:solidFill>
                <a:srgbClr val="FFFFFF"/>
              </a:solidFill>
              <a:latin typeface="Oxygen"/>
              <a:ea typeface="Oxygen"/>
              <a:cs typeface="Oxygen"/>
              <a:sym typeface="Oxygen"/>
            </a:endParaRPr>
          </a:p>
        </p:txBody>
      </p:sp>
      <p:sp>
        <p:nvSpPr>
          <p:cNvPr id="177" name="Google Shape;177;p20"/>
          <p:cNvSpPr txBox="1"/>
          <p:nvPr/>
        </p:nvSpPr>
        <p:spPr>
          <a:xfrm>
            <a:off x="1986143" y="3763352"/>
            <a:ext cx="2049300" cy="788100"/>
          </a:xfrm>
          <a:prstGeom prst="rect">
            <a:avLst/>
          </a:prstGeom>
          <a:solidFill>
            <a:srgbClr val="E6A723"/>
          </a:solid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1600"/>
              </a:spcAft>
              <a:buNone/>
            </a:pPr>
            <a:r>
              <a:rPr b="1" lang="en">
                <a:solidFill>
                  <a:srgbClr val="FFFFFF"/>
                </a:solidFill>
                <a:latin typeface="Oxygen"/>
                <a:ea typeface="Oxygen"/>
                <a:cs typeface="Oxygen"/>
                <a:sym typeface="Oxygen"/>
              </a:rPr>
              <a:t>Research</a:t>
            </a:r>
            <a:endParaRPr b="1">
              <a:solidFill>
                <a:srgbClr val="FFFFFF"/>
              </a:solidFill>
              <a:latin typeface="Oxygen"/>
              <a:ea typeface="Oxygen"/>
              <a:cs typeface="Oxygen"/>
              <a:sym typeface="Oxygen"/>
            </a:endParaRPr>
          </a:p>
        </p:txBody>
      </p:sp>
      <p:pic>
        <p:nvPicPr>
          <p:cNvPr id="178" name="Google Shape;178;p20"/>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179" name="Google Shape;179;p20"/>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Gabe</a:t>
            </a:r>
            <a:endParaRPr b="1">
              <a:solidFill>
                <a:srgbClr val="FFFFFF"/>
              </a:solidFill>
              <a:latin typeface="Roboto"/>
              <a:ea typeface="Roboto"/>
              <a:cs typeface="Roboto"/>
              <a:sym typeface="Roboto"/>
            </a:endParaRPr>
          </a:p>
        </p:txBody>
      </p:sp>
      <p:pic>
        <p:nvPicPr>
          <p:cNvPr id="180" name="Google Shape;180;p20"/>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idx="4294967295" type="title"/>
          </p:nvPr>
        </p:nvSpPr>
        <p:spPr>
          <a:xfrm>
            <a:off x="471900" y="368825"/>
            <a:ext cx="2908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xygen"/>
                <a:ea typeface="Oxygen"/>
                <a:cs typeface="Oxygen"/>
                <a:sym typeface="Oxygen"/>
              </a:rPr>
              <a:t>Stakeholders</a:t>
            </a:r>
            <a:endParaRPr>
              <a:latin typeface="Oxygen"/>
              <a:ea typeface="Oxygen"/>
              <a:cs typeface="Oxygen"/>
              <a:sym typeface="Oxygen"/>
            </a:endParaRPr>
          </a:p>
        </p:txBody>
      </p:sp>
      <p:sp>
        <p:nvSpPr>
          <p:cNvPr id="186" name="Google Shape;186;p21"/>
          <p:cNvSpPr txBox="1"/>
          <p:nvPr/>
        </p:nvSpPr>
        <p:spPr>
          <a:xfrm>
            <a:off x="936000" y="1686450"/>
            <a:ext cx="7272000" cy="2247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Our sponsor, Microsoft</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DevOps and infrastructure teams</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Site reliability engineers</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lang="en" sz="1800">
                <a:solidFill>
                  <a:srgbClr val="FFFFFF"/>
                </a:solidFill>
                <a:latin typeface="Oxygen"/>
                <a:ea typeface="Oxygen"/>
                <a:cs typeface="Oxygen"/>
                <a:sym typeface="Oxygen"/>
              </a:rPr>
              <a:t>System administrators</a:t>
            </a:r>
            <a:endParaRPr sz="1800">
              <a:solidFill>
                <a:srgbClr val="FFFFFF"/>
              </a:solidFill>
              <a:latin typeface="Oxygen"/>
              <a:ea typeface="Oxygen"/>
              <a:cs typeface="Oxygen"/>
              <a:sym typeface="Oxygen"/>
            </a:endParaRPr>
          </a:p>
          <a:p>
            <a:pPr indent="-342900" lvl="0" marL="457200" rtl="0" algn="l">
              <a:lnSpc>
                <a:spcPct val="150000"/>
              </a:lnSpc>
              <a:spcBef>
                <a:spcPts val="0"/>
              </a:spcBef>
              <a:spcAft>
                <a:spcPts val="0"/>
              </a:spcAft>
              <a:buClr>
                <a:srgbClr val="FFFFFF"/>
              </a:buClr>
              <a:buSzPts val="1800"/>
              <a:buFont typeface="Oxygen"/>
              <a:buChar char="-"/>
            </a:pPr>
            <a:r>
              <a:rPr b="1" lang="en" sz="1800">
                <a:solidFill>
                  <a:srgbClr val="FFFFFF"/>
                </a:solidFill>
                <a:latin typeface="Oxygen"/>
                <a:ea typeface="Oxygen"/>
                <a:cs typeface="Oxygen"/>
                <a:sym typeface="Oxygen"/>
              </a:rPr>
              <a:t>CNAB users</a:t>
            </a:r>
            <a:endParaRPr b="1" sz="1800">
              <a:solidFill>
                <a:srgbClr val="FFFFFF"/>
              </a:solidFill>
              <a:latin typeface="Oxygen"/>
              <a:ea typeface="Oxygen"/>
              <a:cs typeface="Oxygen"/>
              <a:sym typeface="Oxygen"/>
            </a:endParaRPr>
          </a:p>
        </p:txBody>
      </p:sp>
      <p:pic>
        <p:nvPicPr>
          <p:cNvPr id="187" name="Google Shape;187;p21"/>
          <p:cNvPicPr preferRelativeResize="0"/>
          <p:nvPr/>
        </p:nvPicPr>
        <p:blipFill>
          <a:blip r:embed="rId3">
            <a:alphaModFix/>
          </a:blip>
          <a:stretch>
            <a:fillRect/>
          </a:stretch>
        </p:blipFill>
        <p:spPr>
          <a:xfrm>
            <a:off x="8004412" y="382815"/>
            <a:ext cx="750174" cy="721451"/>
          </a:xfrm>
          <a:prstGeom prst="rect">
            <a:avLst/>
          </a:prstGeom>
          <a:noFill/>
          <a:ln>
            <a:noFill/>
          </a:ln>
        </p:spPr>
      </p:pic>
      <p:sp>
        <p:nvSpPr>
          <p:cNvPr id="188" name="Google Shape;188;p21"/>
          <p:cNvSpPr txBox="1"/>
          <p:nvPr/>
        </p:nvSpPr>
        <p:spPr>
          <a:xfrm>
            <a:off x="8025300" y="4854350"/>
            <a:ext cx="11187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Chance</a:t>
            </a:r>
            <a:endParaRPr b="1">
              <a:solidFill>
                <a:srgbClr val="FFFFFF"/>
              </a:solidFill>
              <a:latin typeface="Roboto"/>
              <a:ea typeface="Roboto"/>
              <a:cs typeface="Roboto"/>
              <a:sym typeface="Roboto"/>
            </a:endParaRPr>
          </a:p>
        </p:txBody>
      </p:sp>
      <p:pic>
        <p:nvPicPr>
          <p:cNvPr id="189" name="Google Shape;189;p21"/>
          <p:cNvPicPr preferRelativeResize="0"/>
          <p:nvPr/>
        </p:nvPicPr>
        <p:blipFill>
          <a:blip r:embed="rId4">
            <a:alphaModFix/>
          </a:blip>
          <a:stretch>
            <a:fillRect/>
          </a:stretch>
        </p:blipFill>
        <p:spPr>
          <a:xfrm>
            <a:off x="7817700" y="4891500"/>
            <a:ext cx="177975" cy="15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