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27"/>
  </p:notesMasterIdLst>
  <p:handoutMasterIdLst>
    <p:handoutMasterId r:id="rId28"/>
  </p:handoutMasterIdLst>
  <p:sldIdLst>
    <p:sldId id="292" r:id="rId2"/>
    <p:sldId id="371" r:id="rId3"/>
    <p:sldId id="361" r:id="rId4"/>
    <p:sldId id="295" r:id="rId5"/>
    <p:sldId id="364" r:id="rId6"/>
    <p:sldId id="328" r:id="rId7"/>
    <p:sldId id="365" r:id="rId8"/>
    <p:sldId id="356" r:id="rId9"/>
    <p:sldId id="333" r:id="rId10"/>
    <p:sldId id="366" r:id="rId11"/>
    <p:sldId id="322" r:id="rId12"/>
    <p:sldId id="334" r:id="rId13"/>
    <p:sldId id="357" r:id="rId14"/>
    <p:sldId id="331" r:id="rId15"/>
    <p:sldId id="367" r:id="rId16"/>
    <p:sldId id="368" r:id="rId17"/>
    <p:sldId id="332" r:id="rId18"/>
    <p:sldId id="323" r:id="rId19"/>
    <p:sldId id="351" r:id="rId20"/>
    <p:sldId id="369" r:id="rId21"/>
    <p:sldId id="370" r:id="rId22"/>
    <p:sldId id="352" r:id="rId23"/>
    <p:sldId id="341" r:id="rId24"/>
    <p:sldId id="350" r:id="rId25"/>
    <p:sldId id="35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088"/>
    </p:cViewPr>
  </p:sorterViewPr>
  <p:notesViewPr>
    <p:cSldViewPr snapToGrid="0">
      <p:cViewPr varScale="1">
        <p:scale>
          <a:sx n="70" d="100"/>
          <a:sy n="70" d="100"/>
        </p:scale>
        <p:origin x="21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ED16-D042-4DB4-8116-55B474D4FD87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03B4-C7D6-4BB8-A2DD-467F04C5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9672-BAE0-457A-A46C-C3B7C916CCA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B056-5877-408F-B27D-3F7A4A48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0DB65-116A-4A8B-9B39-9AAA0ABE7FD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21B-821E-4E13-9AF4-DB44BA769E26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530E-227F-48F5-A3A5-6033228767DE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9A4A-E23A-44C1-BA3C-AAFF286E5C43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5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2404-F8ED-40DF-9288-A2BA5327B8DC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4CE-D746-4B04-A5AD-9E398B0077B6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9FB-2BDC-4287-A415-5F9FE2281E42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9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123C-76E8-4C6D-BC6C-B1BE0050B30A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BCF-D599-4F8D-9ABD-0CD07604C443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972897"/>
            <a:ext cx="10687792" cy="42755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3600"/>
            </a:lvl1pPr>
            <a:lvl2pPr>
              <a:lnSpc>
                <a:spcPct val="100000"/>
              </a:lnSpc>
              <a:spcBef>
                <a:spcPts val="1200"/>
              </a:spcBef>
              <a:defRPr sz="3200"/>
            </a:lvl2pPr>
            <a:lvl3pPr>
              <a:lnSpc>
                <a:spcPct val="100000"/>
              </a:lnSpc>
              <a:spcBef>
                <a:spcPts val="1200"/>
              </a:spcBef>
              <a:defRPr sz="2800"/>
            </a:lvl3pPr>
            <a:lvl4pPr>
              <a:lnSpc>
                <a:spcPct val="100000"/>
              </a:lnSpc>
              <a:spcBef>
                <a:spcPts val="1200"/>
              </a:spcBef>
              <a:defRPr sz="2400"/>
            </a:lvl4pPr>
            <a:lvl5pPr>
              <a:lnSpc>
                <a:spcPct val="100000"/>
              </a:lnSpc>
              <a:spcBef>
                <a:spcPts val="120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241" y="6249670"/>
            <a:ext cx="2743200" cy="365125"/>
          </a:xfrm>
        </p:spPr>
        <p:txBody>
          <a:bodyPr/>
          <a:lstStyle/>
          <a:p>
            <a:fld id="{46DCAD7E-9F2D-4070-92E4-C9318DD1AB61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1896" y="6249035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441" y="624903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9DE6-70EF-4351-A13B-6D0437B60CDA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341"/>
            <a:ext cx="9905998" cy="1478570"/>
          </a:xfrm>
        </p:spPr>
        <p:txBody>
          <a:bodyPr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279" y="1838851"/>
            <a:ext cx="4998522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9078" y="1838851"/>
            <a:ext cx="4875211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3721" y="626427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FA118ADA-ECF0-450D-B6B7-6CC93D8F4CDF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0950" y="6264274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21" y="626427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D41A-ACC7-49A6-A063-66732AA8C338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3721" y="6279513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458BEF78-DAFE-4E96-BAA3-C2A6FB5C41ED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8357" y="56387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3721" y="627951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65C594E5-E82B-41FE-8856-85F0560AAFA1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8E2-1063-4BA9-9A19-CD409E36B480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E7D4-5FDE-459F-8750-E1D170FCF351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CE98-3DA7-46A8-9CCD-7D90BA934C42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interactivepython.org/runestone/static/pythonds/SortSearch/TheInsertionSor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teractivepython.org/runestone/static/pythonds/SortSearch/TheSelectionSor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activepython.org/runestone/static/pythonds/SortSearch/TheMergeSor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activepython.org/runestone/static/pythonds/SortSearch/toctre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h.hws.edu/eck/js/sorting/xSortLab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activepython.org/runestone/static/pythonds/SortSearch/TheQuickSor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activepython.org/runestone/static/pythonds/SortSearch/TheBubbleSor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0818" y="2029801"/>
            <a:ext cx="8791575" cy="2473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CS 1301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cap="none" dirty="0" smtClean="0"/>
              <a:t>Computation Complexity or</a:t>
            </a:r>
            <a:br>
              <a:rPr lang="en-US" cap="none" dirty="0" smtClean="0"/>
            </a:br>
            <a:r>
              <a:rPr lang="en-US" cap="none" dirty="0" smtClean="0"/>
              <a:t>Big 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706F2-EF14-4B30-8015-55742C38F0E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-476311"/>
            <a:ext cx="9905998" cy="2161919"/>
          </a:xfrm>
        </p:spPr>
        <p:txBody>
          <a:bodyPr/>
          <a:lstStyle/>
          <a:p>
            <a:r>
              <a:rPr lang="en-US" altLang="en-US" dirty="0"/>
              <a:t>Insertion </a:t>
            </a:r>
            <a:r>
              <a:rPr lang="en-US" altLang="en-US" dirty="0" smtClean="0"/>
              <a:t>Sort Code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53842"/>
            <a:ext cx="10363200" cy="562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000" dirty="0" err="1"/>
              <a:t>def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insertionSort</a:t>
            </a:r>
            <a:r>
              <a:rPr lang="en-US" altLang="en-US" sz="3000" dirty="0"/>
              <a:t>(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):</a:t>
            </a:r>
          </a:p>
          <a:p>
            <a:pPr marL="0" indent="0">
              <a:buNone/>
            </a:pPr>
            <a:r>
              <a:rPr lang="en-US" altLang="en-US" sz="3000" dirty="0"/>
              <a:t>   for index in range(1,len(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))</a:t>
            </a:r>
            <a:r>
              <a:rPr lang="en-US" altLang="en-US" sz="3000" dirty="0" smtClean="0"/>
              <a:t>:</a:t>
            </a:r>
            <a:endParaRPr lang="en-US" altLang="en-US" sz="3000" dirty="0"/>
          </a:p>
          <a:p>
            <a:pPr marL="0" indent="0">
              <a:buNone/>
            </a:pPr>
            <a:r>
              <a:rPr lang="en-US" altLang="en-US" sz="3000" dirty="0"/>
              <a:t>     </a:t>
            </a:r>
            <a:r>
              <a:rPr lang="en-US" altLang="en-US" sz="3000" dirty="0" err="1"/>
              <a:t>currentvalue</a:t>
            </a:r>
            <a:r>
              <a:rPr lang="en-US" altLang="en-US" sz="3000" dirty="0"/>
              <a:t> = 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[index]</a:t>
            </a:r>
          </a:p>
          <a:p>
            <a:pPr marL="0" indent="0">
              <a:buNone/>
            </a:pPr>
            <a:r>
              <a:rPr lang="en-US" altLang="en-US" sz="3000" dirty="0"/>
              <a:t>     position = </a:t>
            </a:r>
            <a:r>
              <a:rPr lang="en-US" altLang="en-US" sz="3000" dirty="0" smtClean="0"/>
              <a:t>index</a:t>
            </a:r>
            <a:endParaRPr lang="en-US" altLang="en-US" sz="3000" dirty="0"/>
          </a:p>
          <a:p>
            <a:pPr marL="0" indent="0">
              <a:buNone/>
            </a:pPr>
            <a:r>
              <a:rPr lang="en-US" altLang="en-US" sz="3000" dirty="0"/>
              <a:t>     while position&gt;0 and 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[position-1]&gt;</a:t>
            </a:r>
            <a:r>
              <a:rPr lang="en-US" altLang="en-US" sz="3000" dirty="0" err="1"/>
              <a:t>currentvalue</a:t>
            </a:r>
            <a:r>
              <a:rPr lang="en-US" altLang="en-US" sz="3000" dirty="0"/>
              <a:t>:</a:t>
            </a:r>
          </a:p>
          <a:p>
            <a:pPr marL="0" indent="0">
              <a:buNone/>
            </a:pPr>
            <a:r>
              <a:rPr lang="en-US" altLang="en-US" sz="3000" dirty="0"/>
              <a:t>         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[position]=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[position-1]</a:t>
            </a:r>
          </a:p>
          <a:p>
            <a:pPr marL="0" indent="0">
              <a:buNone/>
            </a:pPr>
            <a:r>
              <a:rPr lang="en-US" altLang="en-US" sz="3000" dirty="0"/>
              <a:t>         position = position-</a:t>
            </a:r>
            <a:r>
              <a:rPr lang="en-US" altLang="en-US" sz="3000" dirty="0" smtClean="0"/>
              <a:t>1</a:t>
            </a:r>
            <a:endParaRPr lang="en-US" altLang="en-US" sz="3000" dirty="0"/>
          </a:p>
          <a:p>
            <a:pPr marL="0" indent="0">
              <a:buNone/>
            </a:pPr>
            <a:r>
              <a:rPr lang="en-US" altLang="en-US" sz="3000" dirty="0"/>
              <a:t>     </a:t>
            </a:r>
            <a:r>
              <a:rPr lang="en-US" altLang="en-US" sz="3000" dirty="0" err="1"/>
              <a:t>alist</a:t>
            </a:r>
            <a:r>
              <a:rPr lang="en-US" altLang="en-US" sz="3000" dirty="0"/>
              <a:t>[position]=</a:t>
            </a:r>
            <a:r>
              <a:rPr lang="en-US" altLang="en-US" sz="3000" dirty="0" err="1" smtClean="0"/>
              <a:t>currentvalue</a:t>
            </a:r>
            <a:endParaRPr lang="en-US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1593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13088-31C2-4A0C-A96A-AEDB2F4ADD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insertion sort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We run once through the outer loop, inserting each of n elements; this is a factor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/>
              <a:t>On average, there are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n/2</a:t>
            </a:r>
            <a:r>
              <a:rPr lang="en-US" altLang="en-US"/>
              <a:t> elements already sorted</a:t>
            </a:r>
          </a:p>
          <a:p>
            <a:pPr lvl="1"/>
            <a:r>
              <a:rPr lang="en-US" altLang="en-US"/>
              <a:t>The inner loop looks at (and moves) half of these</a:t>
            </a:r>
          </a:p>
          <a:p>
            <a:pPr lvl="1"/>
            <a:r>
              <a:rPr lang="en-US" altLang="en-US"/>
              <a:t>This gives a second factor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n/4</a:t>
            </a:r>
          </a:p>
          <a:p>
            <a:r>
              <a:rPr lang="en-US" altLang="en-US"/>
              <a:t>Hence, the time required for an insertion sort of an array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altLang="en-US"/>
              <a:t>elements is proportional to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baseline="3000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/4</a:t>
            </a:r>
          </a:p>
          <a:p>
            <a:r>
              <a:rPr lang="en-US" altLang="en-US"/>
              <a:t>Discarding constants, we find that insertion sort is</a:t>
            </a:r>
            <a:r>
              <a:rPr lang="en-US" altLang="en-US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baseline="3000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0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B4DF7-5392-46CA-BE89-85E278D215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237518"/>
            <a:ext cx="9905998" cy="1209057"/>
          </a:xfrm>
        </p:spPr>
        <p:txBody>
          <a:bodyPr/>
          <a:lstStyle/>
          <a:p>
            <a:r>
              <a:rPr lang="en-US" altLang="en-US" dirty="0" smtClean="0"/>
              <a:t>Insertion Sort Practice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12418" y="2400956"/>
            <a:ext cx="70649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you have the following list of numbers to sort: </a:t>
            </a:r>
          </a:p>
          <a:p>
            <a:r>
              <a:rPr lang="en-US" sz="2800" dirty="0"/>
              <a:t>[15, 5, 4, 18, 12, 19, 14, 10, 8, 20</a:t>
            </a:r>
            <a:r>
              <a:rPr lang="en-US" sz="2800" dirty="0" smtClean="0"/>
              <a:t>] </a:t>
            </a:r>
            <a:r>
              <a:rPr lang="en-US" sz="2800" dirty="0"/>
              <a:t>which list represents the partially sorted list after three complete passes of insertion sort?</a:t>
            </a:r>
          </a:p>
          <a:p>
            <a:r>
              <a:rPr lang="en-US" sz="2800" dirty="0"/>
              <a:t>(A) [4, 5, 12, 15, 14, 10, 8, 18, 19, 20]</a:t>
            </a:r>
          </a:p>
          <a:p>
            <a:r>
              <a:rPr lang="en-US" sz="2800" dirty="0"/>
              <a:t>(B) [15, 5, 4, 10, 12, 8, 14, 18, 19, 20]</a:t>
            </a:r>
          </a:p>
          <a:p>
            <a:r>
              <a:rPr lang="en-US" sz="2800" dirty="0"/>
              <a:t>(C) [4, 5, 15, 18, 12, 19, 14, 10, 8, 20]</a:t>
            </a:r>
          </a:p>
          <a:p>
            <a:r>
              <a:rPr lang="en-US" sz="2800" dirty="0"/>
              <a:t>(D) [15, 5, 4, 18, 12, 19, 14, 8, 10, 20]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9812" y="14828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interactivepython.org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runestone</a:t>
            </a:r>
            <a:r>
              <a:rPr lang="en-US" dirty="0">
                <a:hlinkClick r:id="rId2"/>
              </a:rPr>
              <a:t>/static/</a:t>
            </a:r>
            <a:r>
              <a:rPr lang="en-US" dirty="0" err="1">
                <a:hlinkClick r:id="rId2"/>
              </a:rPr>
              <a:t>pythonds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SortSearch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TheInsertionSort.html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Insertion sort 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the steps that would occur if insertion sort was used to sort this list</a:t>
            </a:r>
            <a:r>
              <a:rPr lang="is-IS" dirty="0" smtClean="0"/>
              <a:t>…show the list after each complete pass through the list. Circle the items at each pass that can be considered already sorted.</a:t>
            </a:r>
          </a:p>
          <a:p>
            <a:pPr marL="0" indent="0">
              <a:buNone/>
            </a:pPr>
            <a:r>
              <a:rPr lang="is-IS" dirty="0" smtClean="0"/>
              <a:t>[8, 9, 10, 3, 11, 15, 2, 99]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7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4710-7290-4FE5-8186-BE5F6142C56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74738"/>
            <a:ext cx="9905998" cy="1478570"/>
          </a:xfrm>
        </p:spPr>
        <p:txBody>
          <a:bodyPr/>
          <a:lstStyle/>
          <a:p>
            <a:r>
              <a:rPr lang="en-US" altLang="en-US" dirty="0" smtClean="0"/>
              <a:t>Selection </a:t>
            </a:r>
            <a:r>
              <a:rPr lang="en-US" altLang="en-US" dirty="0"/>
              <a:t>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21" y="1461303"/>
            <a:ext cx="10687792" cy="427550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Given an array of length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/>
              <a:t>,</a:t>
            </a:r>
          </a:p>
          <a:p>
            <a:pPr lvl="1"/>
            <a:r>
              <a:rPr lang="en-US" altLang="en-US" dirty="0"/>
              <a:t>Search elements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0</a:t>
            </a:r>
            <a:r>
              <a:rPr lang="en-US" altLang="en-US" dirty="0"/>
              <a:t> through</a:t>
            </a:r>
            <a:r>
              <a:rPr lang="en-US" altLang="en-US" dirty="0">
                <a:solidFill>
                  <a:schemeClr val="accent2"/>
                </a:solidFill>
              </a:rPr>
              <a:t> n-1</a:t>
            </a:r>
            <a:r>
              <a:rPr lang="en-US" altLang="en-US" dirty="0"/>
              <a:t> and select the </a:t>
            </a:r>
            <a:r>
              <a:rPr lang="en-US" altLang="en-US" dirty="0" smtClean="0"/>
              <a:t>largest</a:t>
            </a:r>
            <a:endParaRPr lang="en-US" altLang="en-US" dirty="0"/>
          </a:p>
          <a:p>
            <a:pPr lvl="2"/>
            <a:r>
              <a:rPr lang="en-US" altLang="en-US" dirty="0"/>
              <a:t>Swap it with the element in location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n-1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en-US" dirty="0"/>
              <a:t>Search elements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through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-2</a:t>
            </a:r>
            <a:r>
              <a:rPr lang="en-US" altLang="en-US" dirty="0" smtClean="0"/>
              <a:t> </a:t>
            </a:r>
            <a:r>
              <a:rPr lang="en-US" altLang="en-US" dirty="0"/>
              <a:t>and select the smallest</a:t>
            </a:r>
          </a:p>
          <a:p>
            <a:pPr lvl="2"/>
            <a:r>
              <a:rPr lang="en-US" altLang="en-US" dirty="0"/>
              <a:t>Swap it with the element in location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n-2</a:t>
            </a:r>
            <a:endParaRPr lang="en-US" altLang="en-US" dirty="0">
              <a:solidFill>
                <a:schemeClr val="accent2"/>
              </a:solidFill>
              <a:latin typeface="Trebuchet MS" pitchFamily="34" charset="0"/>
            </a:endParaRPr>
          </a:p>
          <a:p>
            <a:pPr lvl="1"/>
            <a:r>
              <a:rPr lang="en-US" altLang="en-US" dirty="0"/>
              <a:t>Search elements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0 </a:t>
            </a:r>
            <a:r>
              <a:rPr lang="en-US" altLang="en-US" dirty="0" smtClean="0"/>
              <a:t>through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-3 </a:t>
            </a:r>
            <a:r>
              <a:rPr lang="en-US" altLang="en-US" dirty="0" smtClean="0"/>
              <a:t>and </a:t>
            </a:r>
            <a:r>
              <a:rPr lang="en-US" altLang="en-US" dirty="0"/>
              <a:t>select the smallest</a:t>
            </a:r>
          </a:p>
          <a:p>
            <a:pPr lvl="2"/>
            <a:r>
              <a:rPr lang="en-US" altLang="en-US" dirty="0"/>
              <a:t>Swap it with the element in location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n-3</a:t>
            </a:r>
            <a:endParaRPr lang="en-US" altLang="en-US" dirty="0">
              <a:solidFill>
                <a:schemeClr val="accent2"/>
              </a:solidFill>
              <a:latin typeface="Trebuchet MS" pitchFamily="34" charset="0"/>
            </a:endParaRPr>
          </a:p>
          <a:p>
            <a:pPr lvl="1"/>
            <a:r>
              <a:rPr lang="en-US" altLang="en-US" dirty="0"/>
              <a:t>Search elements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0 </a:t>
            </a:r>
            <a:r>
              <a:rPr lang="en-US" altLang="en-US" dirty="0" smtClean="0"/>
              <a:t>through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-4 </a:t>
            </a:r>
            <a:r>
              <a:rPr lang="en-US" altLang="en-US" dirty="0" smtClean="0"/>
              <a:t>and </a:t>
            </a:r>
            <a:r>
              <a:rPr lang="en-US" altLang="en-US" dirty="0"/>
              <a:t>select the smallest</a:t>
            </a:r>
          </a:p>
          <a:p>
            <a:pPr lvl="2"/>
            <a:r>
              <a:rPr lang="en-US" altLang="en-US" dirty="0"/>
              <a:t>Swap it with the element in location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 - 4</a:t>
            </a:r>
            <a:r>
              <a:rPr lang="en-US" altLang="en-US" dirty="0" smtClean="0"/>
              <a:t>Continue </a:t>
            </a:r>
            <a:r>
              <a:rPr lang="en-US" altLang="en-US" dirty="0"/>
              <a:t>in this fashion until there’s nothing left to search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395408" y="5999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interactivepython.org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runestone</a:t>
            </a:r>
            <a:r>
              <a:rPr lang="en-US" dirty="0">
                <a:hlinkClick r:id="rId2"/>
              </a:rPr>
              <a:t>/static/</a:t>
            </a:r>
            <a:r>
              <a:rPr lang="en-US" dirty="0" err="1">
                <a:hlinkClick r:id="rId2"/>
              </a:rPr>
              <a:t>pythonds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SortSearch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TheSelectionSort.html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4710-7290-4FE5-8186-BE5F6142C56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499" y="-357479"/>
            <a:ext cx="9905998" cy="1478570"/>
          </a:xfrm>
        </p:spPr>
        <p:txBody>
          <a:bodyPr/>
          <a:lstStyle/>
          <a:p>
            <a:r>
              <a:rPr lang="en-US" altLang="en-US" dirty="0" smtClean="0"/>
              <a:t>Selection Sort Code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5146" y="1024672"/>
            <a:ext cx="10687792" cy="4275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000" dirty="0" err="1" smtClean="0"/>
              <a:t>def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selectionSort</a:t>
            </a:r>
            <a:r>
              <a:rPr lang="en-US" altLang="en-US" sz="3000" dirty="0" smtClean="0"/>
              <a:t>(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):</a:t>
            </a:r>
          </a:p>
          <a:p>
            <a:pPr marL="0" indent="0">
              <a:buNone/>
            </a:pPr>
            <a:r>
              <a:rPr lang="en-US" altLang="en-US" sz="3000" dirty="0" smtClean="0"/>
              <a:t>   for </a:t>
            </a:r>
            <a:r>
              <a:rPr lang="en-US" altLang="en-US" sz="3000" dirty="0" err="1" smtClean="0"/>
              <a:t>fillslot</a:t>
            </a:r>
            <a:r>
              <a:rPr lang="en-US" altLang="en-US" sz="3000" dirty="0" smtClean="0"/>
              <a:t> in range(</a:t>
            </a:r>
            <a:r>
              <a:rPr lang="en-US" altLang="en-US" sz="3000" dirty="0" err="1" smtClean="0"/>
              <a:t>len</a:t>
            </a:r>
            <a:r>
              <a:rPr lang="en-US" altLang="en-US" sz="3000" dirty="0" smtClean="0"/>
              <a:t>(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)-1,0,-1):</a:t>
            </a:r>
          </a:p>
          <a:p>
            <a:pPr marL="0" indent="0">
              <a:buNone/>
            </a:pPr>
            <a:r>
              <a:rPr lang="en-US" altLang="en-US" sz="3000" dirty="0" smtClean="0"/>
              <a:t>       </a:t>
            </a:r>
            <a:r>
              <a:rPr lang="en-US" altLang="en-US" sz="3000" dirty="0" err="1" smtClean="0"/>
              <a:t>positionOfMax</a:t>
            </a:r>
            <a:r>
              <a:rPr lang="en-US" altLang="en-US" sz="3000" dirty="0" smtClean="0"/>
              <a:t>=0</a:t>
            </a:r>
          </a:p>
          <a:p>
            <a:pPr marL="0" indent="0">
              <a:buNone/>
            </a:pPr>
            <a:r>
              <a:rPr lang="en-US" altLang="en-US" sz="3000" dirty="0" smtClean="0"/>
              <a:t>       for location in range(1,fillslot+1):</a:t>
            </a:r>
          </a:p>
          <a:p>
            <a:pPr marL="0" indent="0">
              <a:buNone/>
            </a:pPr>
            <a:r>
              <a:rPr lang="en-US" altLang="en-US" sz="3000" dirty="0" smtClean="0"/>
              <a:t>           if 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[location]&gt;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[</a:t>
            </a:r>
            <a:r>
              <a:rPr lang="en-US" altLang="en-US" sz="3000" dirty="0" err="1" smtClean="0"/>
              <a:t>positionOfMax</a:t>
            </a:r>
            <a:r>
              <a:rPr lang="en-US" altLang="en-US" sz="3000" dirty="0" smtClean="0"/>
              <a:t>]:</a:t>
            </a:r>
          </a:p>
          <a:p>
            <a:pPr marL="0" indent="0">
              <a:buNone/>
            </a:pPr>
            <a:r>
              <a:rPr lang="en-US" altLang="en-US" sz="3000" dirty="0" smtClean="0"/>
              <a:t>               </a:t>
            </a:r>
            <a:r>
              <a:rPr lang="en-US" altLang="en-US" sz="3000" dirty="0" err="1" smtClean="0"/>
              <a:t>positionOfMax</a:t>
            </a:r>
            <a:r>
              <a:rPr lang="en-US" altLang="en-US" sz="3000" dirty="0" smtClean="0"/>
              <a:t> = location</a:t>
            </a:r>
          </a:p>
          <a:p>
            <a:pPr marL="0" indent="0">
              <a:buNone/>
            </a:pPr>
            <a:r>
              <a:rPr lang="en-US" altLang="en-US" sz="3000" dirty="0" smtClean="0"/>
              <a:t>       temp = 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[</a:t>
            </a:r>
            <a:r>
              <a:rPr lang="en-US" altLang="en-US" sz="3000" dirty="0" err="1" smtClean="0"/>
              <a:t>fillslot</a:t>
            </a:r>
            <a:r>
              <a:rPr lang="en-US" altLang="en-US" sz="3000" dirty="0" smtClean="0"/>
              <a:t>]</a:t>
            </a:r>
          </a:p>
          <a:p>
            <a:pPr marL="0" indent="0">
              <a:buNone/>
            </a:pPr>
            <a:r>
              <a:rPr lang="en-US" altLang="en-US" sz="3000" dirty="0" smtClean="0"/>
              <a:t>       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[</a:t>
            </a:r>
            <a:r>
              <a:rPr lang="en-US" altLang="en-US" sz="3000" dirty="0" err="1" smtClean="0"/>
              <a:t>fillslot</a:t>
            </a:r>
            <a:r>
              <a:rPr lang="en-US" altLang="en-US" sz="3000" dirty="0" smtClean="0"/>
              <a:t>] = 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[</a:t>
            </a:r>
            <a:r>
              <a:rPr lang="en-US" altLang="en-US" sz="3000" dirty="0" err="1" smtClean="0"/>
              <a:t>positionOfMax</a:t>
            </a:r>
            <a:r>
              <a:rPr lang="en-US" altLang="en-US" sz="3000" dirty="0" smtClean="0"/>
              <a:t>]</a:t>
            </a:r>
          </a:p>
          <a:p>
            <a:pPr marL="0" indent="0">
              <a:buNone/>
            </a:pPr>
            <a:r>
              <a:rPr lang="en-US" altLang="en-US" sz="3000" dirty="0" smtClean="0"/>
              <a:t>       </a:t>
            </a:r>
            <a:r>
              <a:rPr lang="en-US" altLang="en-US" sz="3000" dirty="0" err="1" smtClean="0"/>
              <a:t>alist</a:t>
            </a:r>
            <a:r>
              <a:rPr lang="en-US" altLang="en-US" sz="3000" dirty="0" smtClean="0"/>
              <a:t>[</a:t>
            </a:r>
            <a:r>
              <a:rPr lang="en-US" altLang="en-US" sz="3000" dirty="0" err="1" smtClean="0"/>
              <a:t>positionOfMax</a:t>
            </a:r>
            <a:r>
              <a:rPr lang="en-US" altLang="en-US" sz="3000" dirty="0" smtClean="0"/>
              <a:t>] = temp</a:t>
            </a:r>
          </a:p>
          <a:p>
            <a:pPr marL="0" indent="0">
              <a:buNone/>
            </a:pPr>
            <a:endParaRPr lang="en-US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977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4710-7290-4FE5-8186-BE5F6142C56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499" y="-357479"/>
            <a:ext cx="9905998" cy="1478570"/>
          </a:xfrm>
        </p:spPr>
        <p:txBody>
          <a:bodyPr/>
          <a:lstStyle/>
          <a:p>
            <a:r>
              <a:rPr lang="en-US" altLang="en-US" dirty="0" smtClean="0"/>
              <a:t>Sample Selection Sort Question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010687" y="1146675"/>
            <a:ext cx="8103381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Suppose </a:t>
            </a:r>
            <a:r>
              <a:rPr lang="en-US" sz="3200" dirty="0"/>
              <a:t>you have the following list of numbers to sort: [11, 7, 12, 14, 19, 1, 6, 18, 8, 20] which list represents the partially sorted list after three complete passes of selection sort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(A) [7, 11, 12, 1, 6, 14, 8, 18, 19, 20]</a:t>
            </a:r>
          </a:p>
          <a:p>
            <a:r>
              <a:rPr lang="en-US" sz="3200" dirty="0"/>
              <a:t>(B) [7, 11, 12, 14, 19, 1, 6, 18, 8, 20]</a:t>
            </a:r>
          </a:p>
          <a:p>
            <a:r>
              <a:rPr lang="en-US" sz="3200" dirty="0"/>
              <a:t>(C) [11, 7, 12, 14, 1, 6, 8, 18, 19, 20]</a:t>
            </a:r>
          </a:p>
          <a:p>
            <a:r>
              <a:rPr lang="en-US" sz="3200" dirty="0"/>
              <a:t>(D) [11, 7, 12, 14, 8, 1, 6, 18, 19, 20]</a:t>
            </a:r>
          </a:p>
        </p:txBody>
      </p:sp>
    </p:spTree>
    <p:extLst>
      <p:ext uri="{BB962C8B-B14F-4D97-AF65-F5344CB8AC3E}">
        <p14:creationId xmlns:p14="http://schemas.microsoft.com/office/powerpoint/2010/main" val="37429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C29A8-1C29-41DE-84AD-CF8A368C92C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 and analysis of Selection Sort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0800" y="1600200"/>
            <a:ext cx="7823200" cy="487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Analysis:</a:t>
            </a:r>
          </a:p>
          <a:p>
            <a:pPr lvl="1"/>
            <a:r>
              <a:rPr lang="en-US" altLang="en-US" dirty="0" smtClean="0"/>
              <a:t>The outer loop executes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 dirty="0" smtClean="0"/>
              <a:t> times</a:t>
            </a:r>
          </a:p>
          <a:p>
            <a:pPr lvl="1"/>
            <a:r>
              <a:rPr lang="en-US" altLang="en-US" dirty="0" smtClean="0"/>
              <a:t>The inner loop executes about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n/2</a:t>
            </a:r>
            <a:r>
              <a:rPr lang="en-US" altLang="en-US" dirty="0" smtClean="0"/>
              <a:t> times on average (from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 smtClean="0"/>
              <a:t> to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dirty="0" smtClean="0"/>
              <a:t> times)</a:t>
            </a:r>
          </a:p>
          <a:p>
            <a:pPr lvl="1"/>
            <a:r>
              <a:rPr lang="en-US" altLang="en-US" dirty="0" smtClean="0"/>
              <a:t>Work done in the inner loop is constant (swap two array elements)</a:t>
            </a:r>
          </a:p>
          <a:p>
            <a:pPr lvl="1"/>
            <a:r>
              <a:rPr lang="en-US" altLang="en-US" dirty="0" smtClean="0"/>
              <a:t>Time required is roughly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(n-1)*(n/2)</a:t>
            </a:r>
          </a:p>
          <a:p>
            <a:pPr lvl="1"/>
            <a:r>
              <a:rPr lang="en-US" altLang="en-US" dirty="0" smtClean="0"/>
              <a:t>You should recognize this as</a:t>
            </a:r>
            <a:r>
              <a:rPr lang="en-US" alt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baseline="30000" dirty="0" smtClean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)</a:t>
            </a:r>
            <a:endParaRPr lang="en-US" alt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217085" y="1900239"/>
            <a:ext cx="2034116" cy="306387"/>
            <a:chOff x="575" y="1197"/>
            <a:chExt cx="961" cy="193"/>
          </a:xfrm>
        </p:grpSpPr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7</a:t>
              </a:r>
              <a:endParaRPr lang="en-US" altLang="en-US">
                <a:solidFill>
                  <a:schemeClr val="tx2"/>
                </a:solidFill>
                <a:latin typeface="Times" charset="0"/>
              </a:endParaRPr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8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  <a:endParaRPr lang="en-US" altLang="en-US">
                <a:latin typeface="Times" charset="0"/>
              </a:endParaRPr>
            </a:p>
          </p:txBody>
        </p:sp>
      </p:grp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14224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18288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 flipV="1">
            <a:off x="22352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26416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 flipV="1">
            <a:off x="30480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219200" y="2209800"/>
            <a:ext cx="2034117" cy="838200"/>
            <a:chOff x="576" y="1392"/>
            <a:chExt cx="961" cy="528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11280" name="AutoShape 1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  <a:endParaRPr lang="en-US" altLang="en-US">
                  <a:solidFill>
                    <a:schemeClr val="accent1"/>
                  </a:solidFill>
                  <a:latin typeface="Times" charset="0"/>
                </a:endParaRPr>
              </a:p>
            </p:txBody>
          </p:sp>
          <p:sp>
            <p:nvSpPr>
              <p:cNvPr id="11281" name="AutoShape 1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11282" name="AutoShape 1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8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11283" name="AutoShape 1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</p:grp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Line 33"/>
          <p:cNvSpPr>
            <a:spLocks noChangeShapeType="1"/>
          </p:cNvSpPr>
          <p:nvPr/>
        </p:nvSpPr>
        <p:spPr bwMode="auto">
          <a:xfrm flipH="1" flipV="1">
            <a:off x="18309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 flipV="1">
            <a:off x="22373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26437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 flipV="1">
            <a:off x="30501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1219200" y="3048000"/>
            <a:ext cx="2034117" cy="838200"/>
            <a:chOff x="576" y="1920"/>
            <a:chExt cx="961" cy="528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11291" name="AutoShape 2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1292" name="AutoShape 2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11293" name="AutoShape 2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11294" name="AutoShape 3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11295" name="AutoShape 3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latin typeface="Times" charset="0"/>
                </a:endParaRPr>
              </a:p>
            </p:txBody>
          </p:sp>
        </p:grp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22352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26416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V="1">
            <a:off x="30480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1219200" y="3886200"/>
            <a:ext cx="2034117" cy="838200"/>
            <a:chOff x="576" y="2448"/>
            <a:chExt cx="961" cy="528"/>
          </a:xfrm>
        </p:grpSpPr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11310" name="AutoShape 4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1311" name="AutoShape 4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11312" name="AutoShape 4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11313" name="AutoShape 4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11314" name="AutoShape 5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latin typeface="Times" charset="0"/>
                </a:endParaRPr>
              </a:p>
            </p:txBody>
          </p:sp>
        </p:grp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5" name="Group 71"/>
          <p:cNvGrpSpPr>
            <a:grpSpLocks/>
          </p:cNvGrpSpPr>
          <p:nvPr/>
        </p:nvGrpSpPr>
        <p:grpSpPr bwMode="auto">
          <a:xfrm>
            <a:off x="1219200" y="4724400"/>
            <a:ext cx="2034117" cy="838200"/>
            <a:chOff x="576" y="2976"/>
            <a:chExt cx="961" cy="528"/>
          </a:xfrm>
        </p:grpSpPr>
        <p:grpSp>
          <p:nvGrpSpPr>
            <p:cNvPr id="11325" name="Group 61"/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11326" name="AutoShape 6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1327" name="AutoShape 6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11328" name="AutoShape 6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11329" name="AutoShape 6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11330" name="AutoShape 6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</p:grp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3" name="Line 69"/>
          <p:cNvSpPr>
            <a:spLocks noChangeShapeType="1"/>
          </p:cNvSpPr>
          <p:nvPr/>
        </p:nvSpPr>
        <p:spPr bwMode="auto">
          <a:xfrm flipV="1">
            <a:off x="26416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V="1">
            <a:off x="30480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4" autoUpdateAnimBg="0"/>
      <p:bldP spid="11274" grpId="0" animBg="1"/>
      <p:bldP spid="11275" grpId="0" animBg="1"/>
      <p:bldP spid="11276" grpId="0" animBg="1"/>
      <p:bldP spid="11277" grpId="0" animBg="1"/>
      <p:bldP spid="11278" grpId="0" animBg="1"/>
      <p:bldP spid="11297" grpId="0" animBg="1"/>
      <p:bldP spid="11298" grpId="0" animBg="1"/>
      <p:bldP spid="11299" grpId="0" animBg="1"/>
      <p:bldP spid="11300" grpId="0" animBg="1"/>
      <p:bldP spid="11304" grpId="0" animBg="1"/>
      <p:bldP spid="11305" grpId="0" animBg="1"/>
      <p:bldP spid="11306" grpId="0" animBg="1"/>
      <p:bldP spid="11333" grpId="0" animBg="1"/>
      <p:bldP spid="113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67781-37AD-4BA8-960A-175FF338AFD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-194053"/>
            <a:ext cx="9905998" cy="1499499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896" y="952623"/>
            <a:ext cx="10687792" cy="529577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Bubble Sort, Selection Sort, and Insertion Sort are all 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sz="2400" baseline="30000" dirty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)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/>
              <a:t>As we will see later, we can do much better than this with somewhat more complicated sorting algorithms</a:t>
            </a:r>
          </a:p>
          <a:p>
            <a:r>
              <a:rPr lang="en-US" altLang="en-US" sz="2400" dirty="0"/>
              <a:t>Within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sz="2400" baseline="30000" dirty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)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dirty="0"/>
              <a:t>Bubble Sort is very slow, and should probably never be used for anything</a:t>
            </a:r>
          </a:p>
          <a:p>
            <a:pPr lvl="1"/>
            <a:r>
              <a:rPr lang="en-US" altLang="en-US" sz="2400" dirty="0"/>
              <a:t>Selection Sort is intermediate in speed</a:t>
            </a:r>
          </a:p>
          <a:p>
            <a:pPr lvl="1"/>
            <a:r>
              <a:rPr lang="en-US" altLang="en-US" sz="2400" dirty="0"/>
              <a:t>Insertion Sort is usually the fastest of the three--in fact, for small arrays (say, 10 or 15 elements), insertion sort is faster than more complicated sorting algorithms</a:t>
            </a:r>
          </a:p>
          <a:p>
            <a:r>
              <a:rPr lang="en-US" altLang="en-US" sz="2400" dirty="0"/>
              <a:t>Selection Sort and Insertion Sort are “good enough” for small arrays</a:t>
            </a:r>
          </a:p>
          <a:p>
            <a:r>
              <a:rPr lang="en-US" altLang="en-US" sz="2400" dirty="0"/>
              <a:t>Use of a Bubble Sort tends to elicit derision from your colleagues</a:t>
            </a:r>
          </a:p>
        </p:txBody>
      </p:sp>
    </p:spTree>
    <p:extLst>
      <p:ext uri="{BB962C8B-B14F-4D97-AF65-F5344CB8AC3E}">
        <p14:creationId xmlns:p14="http://schemas.microsoft.com/office/powerpoint/2010/main" val="2597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Sorts by splitting then merging back together. This is a recursive sort.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http://interactivepython.org/runestone/static/pythonds/SortSearch/</a:t>
            </a:r>
            <a:r>
              <a:rPr lang="en-US" dirty="0" smtClean="0">
                <a:hlinkClick r:id="rId2"/>
              </a:rPr>
              <a:t>TheMergeSort.html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096" y="906097"/>
            <a:ext cx="10687792" cy="42755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link provides helpful material to understand these concepts.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interactivepython.org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runestone</a:t>
            </a:r>
            <a:r>
              <a:rPr lang="en-US" dirty="0">
                <a:hlinkClick r:id="rId2"/>
              </a:rPr>
              <a:t>/static/</a:t>
            </a:r>
            <a:r>
              <a:rPr lang="en-US" dirty="0" err="1">
                <a:hlinkClick r:id="rId2"/>
              </a:rPr>
              <a:t>pythonds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SortSearch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toctree.html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Multiple Choice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456" y="1421089"/>
            <a:ext cx="9957444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Given </a:t>
            </a:r>
            <a:r>
              <a:rPr lang="en-US" sz="2800" dirty="0"/>
              <a:t>the following list of </a:t>
            </a:r>
            <a:r>
              <a:rPr lang="en-US" sz="2800" dirty="0" smtClean="0"/>
              <a:t>numbers: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[21, 1, 26, 45, 29, 28, 2, 9, 16, 49, 39, 27, 43, 34, 46, 40]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which </a:t>
            </a:r>
            <a:r>
              <a:rPr lang="en-US" sz="2800" dirty="0"/>
              <a:t>answer illustrates the list to be sorted after 3 recursive calls to </a:t>
            </a:r>
            <a:r>
              <a:rPr lang="en-US" sz="2800" dirty="0" err="1"/>
              <a:t>mergesort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/>
              <a:t>(A) [16, 49, 39, 27, 43, 34, 46, 40]</a:t>
            </a:r>
          </a:p>
          <a:p>
            <a:r>
              <a:rPr lang="en-US" sz="2800" dirty="0"/>
              <a:t>(B) [21,1]</a:t>
            </a:r>
          </a:p>
          <a:p>
            <a:r>
              <a:rPr lang="en-US" sz="2800" dirty="0"/>
              <a:t>(C) [21, 1, 26, 45]</a:t>
            </a:r>
          </a:p>
          <a:p>
            <a:r>
              <a:rPr lang="en-US" sz="2800" dirty="0"/>
              <a:t>(D) [21]</a:t>
            </a:r>
          </a:p>
        </p:txBody>
      </p:sp>
    </p:spTree>
    <p:extLst>
      <p:ext uri="{BB962C8B-B14F-4D97-AF65-F5344CB8AC3E}">
        <p14:creationId xmlns:p14="http://schemas.microsoft.com/office/powerpoint/2010/main" val="298533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9355" y="832405"/>
            <a:ext cx="9701305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2. Given </a:t>
            </a:r>
            <a:r>
              <a:rPr lang="en-US" sz="2800" dirty="0"/>
              <a:t>the following list of numbers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[21, 1, 26, 45, 29, 28, 2, 9, 16, 49, 39, 27, 43, 34, 46, 40</a:t>
            </a:r>
            <a:r>
              <a:rPr lang="en-US" sz="2800" dirty="0" smtClean="0"/>
              <a:t>]</a:t>
            </a:r>
          </a:p>
          <a:p>
            <a:endParaRPr lang="en-US" sz="2800" dirty="0" smtClean="0"/>
          </a:p>
          <a:p>
            <a:r>
              <a:rPr lang="en-US" sz="2800" dirty="0" smtClean="0"/>
              <a:t>which </a:t>
            </a:r>
            <a:r>
              <a:rPr lang="en-US" sz="2800" dirty="0"/>
              <a:t>answer illustrates the first two lists to be merged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/>
              <a:t>(A) [21, 1] and [26, 45]</a:t>
            </a:r>
          </a:p>
          <a:p>
            <a:r>
              <a:rPr lang="en-US" sz="2800" dirty="0"/>
              <a:t>(B) </a:t>
            </a:r>
            <a:r>
              <a:rPr lang="en-US" sz="2800" dirty="0" smtClean="0"/>
              <a:t>[</a:t>
            </a:r>
            <a:r>
              <a:rPr lang="en-US" sz="2800" dirty="0"/>
              <a:t>1, 2, 9, 21, 26, 28, 29, 45] and [16, 27, 34, 39, 40, 43, 46, 49]</a:t>
            </a:r>
          </a:p>
          <a:p>
            <a:r>
              <a:rPr lang="en-US" sz="2800" dirty="0"/>
              <a:t>(C) [21] and [1]</a:t>
            </a:r>
          </a:p>
          <a:p>
            <a:r>
              <a:rPr lang="en-US" sz="2800" dirty="0"/>
              <a:t>(D) [9] and [16]</a:t>
            </a:r>
          </a:p>
        </p:txBody>
      </p:sp>
    </p:spTree>
    <p:extLst>
      <p:ext uri="{BB962C8B-B14F-4D97-AF65-F5344CB8AC3E}">
        <p14:creationId xmlns:p14="http://schemas.microsoft.com/office/powerpoint/2010/main" val="178183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Mergesort</a:t>
            </a:r>
            <a:r>
              <a:rPr lang="en-US" dirty="0" smtClean="0"/>
              <a:t> 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Diagram the steps that would occur if merge sort was used to sort this list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/>
              <a:t>[8, 9, 10, 3, 11, 15, 2, 99]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1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67781-37AD-4BA8-960A-175FF338AFD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207038"/>
            <a:ext cx="9905998" cy="101537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21333"/>
              </p:ext>
            </p:extLst>
          </p:nvPr>
        </p:nvGraphicFramePr>
        <p:xfrm>
          <a:off x="621751" y="1316883"/>
          <a:ext cx="115702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451"/>
                <a:gridCol w="2539931"/>
                <a:gridCol w="2844194"/>
                <a:gridCol w="3500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Bubble 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Insertion 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Selection</a:t>
                      </a:r>
                      <a:r>
                        <a:rPr lang="en-US" sz="2400" baseline="0" dirty="0" smtClean="0"/>
                        <a:t> 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Merge </a:t>
                      </a:r>
                      <a:r>
                        <a:rPr lang="en-US" sz="2400" baseline="0" dirty="0" smtClean="0"/>
                        <a:t>Sort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 operations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70" y="1192832"/>
            <a:ext cx="9905998" cy="2059122"/>
          </a:xfrm>
        </p:spPr>
        <p:txBody>
          <a:bodyPr/>
          <a:lstStyle/>
          <a:p>
            <a:r>
              <a:rPr lang="en-US" dirty="0" smtClean="0"/>
              <a:t>Sort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96" y="2961273"/>
            <a:ext cx="10687792" cy="4275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math.hws.edu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eck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js</a:t>
            </a:r>
            <a:r>
              <a:rPr lang="en-US" dirty="0">
                <a:hlinkClick r:id="rId2"/>
              </a:rPr>
              <a:t>/sorting/</a:t>
            </a:r>
            <a:r>
              <a:rPr lang="en-US" dirty="0" err="1">
                <a:hlinkClick r:id="rId2"/>
              </a:rPr>
              <a:t>xSortLab.html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recursive sort – works by choosing a pivot and swapping the items on each side of the pivot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http://interactivepython.org/runestone/static/pythonds/SortSearch/</a:t>
            </a:r>
            <a:r>
              <a:rPr lang="en-US" dirty="0" smtClean="0">
                <a:hlinkClick r:id="rId2"/>
              </a:rPr>
              <a:t>TheQuickSort.html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built-in python sort method uses quicksort.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</a:t>
            </a:r>
            <a:r>
              <a:rPr lang="en-US" dirty="0" smtClean="0"/>
              <a:t>Sort – you are not responsible for understanding how quicksort 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048"/>
            <a:ext cx="9905998" cy="1478570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282701"/>
            <a:ext cx="10687792" cy="4965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Compare two adjacent elements, if the first greater than the second, then swap them and continue.</a:t>
            </a:r>
          </a:p>
          <a:p>
            <a:endParaRPr lang="en-US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effectLst/>
              </a:rPr>
              <a:t>O(n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>
                <a:effectLst/>
              </a:rPr>
              <a:t>) </a:t>
            </a:r>
            <a:r>
              <a:rPr lang="en-US" dirty="0" smtClean="0">
                <a:effectLst/>
              </a:rPr>
              <a:t>operations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swaps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interactivepython.org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runestone</a:t>
            </a:r>
            <a:r>
              <a:rPr lang="en-US" dirty="0">
                <a:hlinkClick r:id="rId2"/>
              </a:rPr>
              <a:t>/static/</a:t>
            </a:r>
            <a:r>
              <a:rPr lang="en-US" dirty="0" err="1">
                <a:hlinkClick r:id="rId2"/>
              </a:rPr>
              <a:t>pythonds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SortSearch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TheBubbleSort.html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017" y="-359043"/>
            <a:ext cx="9905998" cy="1478570"/>
          </a:xfrm>
        </p:spPr>
        <p:txBody>
          <a:bodyPr/>
          <a:lstStyle/>
          <a:p>
            <a:r>
              <a:rPr lang="en-US" dirty="0" smtClean="0"/>
              <a:t>Bubble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728" y="976710"/>
            <a:ext cx="10687792" cy="5703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(</a:t>
            </a:r>
            <a:r>
              <a:rPr lang="en-US" dirty="0" err="1"/>
              <a:t>alist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passnum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alist</a:t>
            </a:r>
            <a:r>
              <a:rPr lang="en-US" dirty="0"/>
              <a:t>)-1,0,-1):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passnum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alist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]&gt;</a:t>
            </a:r>
            <a:r>
              <a:rPr lang="en-US" dirty="0" err="1"/>
              <a:t>alist</a:t>
            </a:r>
            <a:r>
              <a:rPr lang="en-US" dirty="0"/>
              <a:t>[i+1]:</a:t>
            </a:r>
          </a:p>
          <a:p>
            <a:pPr marL="0" indent="0">
              <a:buNone/>
            </a:pPr>
            <a:r>
              <a:rPr lang="en-US" dirty="0"/>
              <a:t>                temp = </a:t>
            </a:r>
            <a:r>
              <a:rPr lang="en-US" dirty="0" err="1"/>
              <a:t>alist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alist</a:t>
            </a:r>
            <a:r>
              <a:rPr lang="en-US" dirty="0"/>
              <a:t>[i+1]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alist</a:t>
            </a:r>
            <a:r>
              <a:rPr lang="en-US" dirty="0"/>
              <a:t>[i+1] = </a:t>
            </a:r>
            <a:r>
              <a:rPr lang="en-US" dirty="0" smtClean="0"/>
              <a:t>temp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07ED6-D791-4BCB-BF21-9F50B5EE0C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Bubble Sort</a:t>
            </a: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217085" y="1900239"/>
            <a:ext cx="2034116" cy="306387"/>
            <a:chOff x="575" y="1197"/>
            <a:chExt cx="961" cy="193"/>
          </a:xfrm>
        </p:grpSpPr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7</a:t>
              </a:r>
              <a:endParaRPr lang="en-US" altLang="en-US">
                <a:solidFill>
                  <a:schemeClr val="accent2"/>
                </a:solidFill>
                <a:latin typeface="Times" charset="0"/>
              </a:endParaRPr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solidFill>
                    <a:schemeClr val="tx2"/>
                  </a:solidFill>
                </a:rPr>
                <a:t>2</a:t>
              </a:r>
              <a:endParaRPr lang="en-US" altLang="en-US" dirty="0">
                <a:solidFill>
                  <a:schemeClr val="tx2"/>
                </a:solidFill>
                <a:latin typeface="Times" charset="0"/>
              </a:endParaRP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8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  <a:endParaRPr lang="en-US" altLang="en-US">
                <a:latin typeface="Times" charset="0"/>
              </a:endParaRPr>
            </a:p>
          </p:txBody>
        </p:sp>
      </p:grpSp>
      <p:grpSp>
        <p:nvGrpSpPr>
          <p:cNvPr id="5191" name="Group 71"/>
          <p:cNvGrpSpPr>
            <a:grpSpLocks/>
          </p:cNvGrpSpPr>
          <p:nvPr/>
        </p:nvGrpSpPr>
        <p:grpSpPr bwMode="auto">
          <a:xfrm>
            <a:off x="1219200" y="2209800"/>
            <a:ext cx="2034117" cy="609600"/>
            <a:chOff x="576" y="1392"/>
            <a:chExt cx="961" cy="384"/>
          </a:xfrm>
        </p:grpSpPr>
        <p:grpSp>
          <p:nvGrpSpPr>
            <p:cNvPr id="5136" name="Group 16"/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5137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38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5139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5</a:t>
                </a:r>
                <a:endParaRPr lang="en-US" altLang="en-US" dirty="0">
                  <a:latin typeface="Times" charset="0"/>
                </a:endParaRPr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92" name="Group 72"/>
          <p:cNvGrpSpPr>
            <a:grpSpLocks/>
          </p:cNvGrpSpPr>
          <p:nvPr/>
        </p:nvGrpSpPr>
        <p:grpSpPr bwMode="auto">
          <a:xfrm>
            <a:off x="1219200" y="2819400"/>
            <a:ext cx="2034117" cy="609600"/>
            <a:chOff x="576" y="1776"/>
            <a:chExt cx="961" cy="384"/>
          </a:xfrm>
        </p:grpSpPr>
        <p:grpSp>
          <p:nvGrpSpPr>
            <p:cNvPr id="5148" name="Group 28"/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5149" name="AutoShape 29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50" name="AutoShape 30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</a:p>
            </p:txBody>
          </p:sp>
          <p:sp>
            <p:nvSpPr>
              <p:cNvPr id="5151" name="AutoShape 31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5152" name="AutoShape 32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153" name="AutoShape 33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</p:grpSp>
        <p:grpSp>
          <p:nvGrpSpPr>
            <p:cNvPr id="5184" name="Group 64"/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5181" name="Line 61"/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93" name="Group 73"/>
          <p:cNvGrpSpPr>
            <a:grpSpLocks/>
          </p:cNvGrpSpPr>
          <p:nvPr/>
        </p:nvGrpSpPr>
        <p:grpSpPr bwMode="auto">
          <a:xfrm>
            <a:off x="1219200" y="3429000"/>
            <a:ext cx="2034117" cy="609600"/>
            <a:chOff x="576" y="2160"/>
            <a:chExt cx="961" cy="384"/>
          </a:xfrm>
        </p:grpSpPr>
        <p:grpSp>
          <p:nvGrpSpPr>
            <p:cNvPr id="5154" name="Group 34"/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5155" name="AutoShape 35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56" name="AutoShape 36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157" name="AutoShape 37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58" name="AutoShape 38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5159" name="AutoShape 39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4</a:t>
                </a:r>
              </a:p>
            </p:txBody>
          </p:sp>
        </p:grpSp>
        <p:grpSp>
          <p:nvGrpSpPr>
            <p:cNvPr id="5185" name="Group 65"/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5186" name="Line 6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94" name="Group 74"/>
          <p:cNvGrpSpPr>
            <a:grpSpLocks/>
          </p:cNvGrpSpPr>
          <p:nvPr/>
        </p:nvGrpSpPr>
        <p:grpSpPr bwMode="auto">
          <a:xfrm>
            <a:off x="1219200" y="4038600"/>
            <a:ext cx="2034117" cy="609600"/>
            <a:chOff x="576" y="2544"/>
            <a:chExt cx="961" cy="384"/>
          </a:xfrm>
        </p:grpSpPr>
        <p:grpSp>
          <p:nvGrpSpPr>
            <p:cNvPr id="5160" name="Group 40"/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62" name="AutoShape 4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163" name="AutoShape 4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64" name="AutoShape 4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5165" name="AutoShape 4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grpSp>
          <p:nvGrpSpPr>
            <p:cNvPr id="5188" name="Group 68"/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42" name="Group 122"/>
          <p:cNvGrpSpPr>
            <a:grpSpLocks/>
          </p:cNvGrpSpPr>
          <p:nvPr/>
        </p:nvGrpSpPr>
        <p:grpSpPr bwMode="auto">
          <a:xfrm>
            <a:off x="3858685" y="1903414"/>
            <a:ext cx="2034116" cy="306387"/>
            <a:chOff x="575" y="1197"/>
            <a:chExt cx="961" cy="193"/>
          </a:xfrm>
        </p:grpSpPr>
        <p:sp>
          <p:nvSpPr>
            <p:cNvPr id="5243" name="AutoShape 123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245" name="AutoShape 125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246" name="AutoShape 126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5247" name="AutoShape 127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5314" name="Group 194"/>
          <p:cNvGrpSpPr>
            <a:grpSpLocks/>
          </p:cNvGrpSpPr>
          <p:nvPr/>
        </p:nvGrpSpPr>
        <p:grpSpPr bwMode="auto">
          <a:xfrm>
            <a:off x="3860800" y="2819400"/>
            <a:ext cx="2034117" cy="609600"/>
            <a:chOff x="1824" y="1776"/>
            <a:chExt cx="961" cy="384"/>
          </a:xfrm>
        </p:grpSpPr>
        <p:grpSp>
          <p:nvGrpSpPr>
            <p:cNvPr id="5257" name="Group 137"/>
            <p:cNvGrpSpPr>
              <a:grpSpLocks/>
            </p:cNvGrpSpPr>
            <p:nvPr/>
          </p:nvGrpSpPr>
          <p:grpSpPr bwMode="auto">
            <a:xfrm>
              <a:off x="1824" y="1967"/>
              <a:ext cx="961" cy="193"/>
              <a:chOff x="575" y="1197"/>
              <a:chExt cx="961" cy="193"/>
            </a:xfrm>
          </p:grpSpPr>
          <p:sp>
            <p:nvSpPr>
              <p:cNvPr id="5258" name="AutoShape 138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59" name="AutoShape 139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260" name="AutoShape 140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5261" name="AutoShape 141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5262" name="AutoShape 142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73" name="Line 153"/>
            <p:cNvSpPr>
              <a:spLocks noChangeShapeType="1"/>
            </p:cNvSpPr>
            <p:nvPr/>
          </p:nvSpPr>
          <p:spPr bwMode="auto">
            <a:xfrm>
              <a:off x="2109" y="1777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" name="Line 154"/>
            <p:cNvSpPr>
              <a:spLocks noChangeShapeType="1"/>
            </p:cNvSpPr>
            <p:nvPr/>
          </p:nvSpPr>
          <p:spPr bwMode="auto">
            <a:xfrm flipH="1">
              <a:off x="2064" y="177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" name="Group 195"/>
          <p:cNvGrpSpPr>
            <a:grpSpLocks/>
          </p:cNvGrpSpPr>
          <p:nvPr/>
        </p:nvGrpSpPr>
        <p:grpSpPr bwMode="auto">
          <a:xfrm>
            <a:off x="3860800" y="3429000"/>
            <a:ext cx="2034117" cy="609600"/>
            <a:chOff x="1824" y="2160"/>
            <a:chExt cx="961" cy="384"/>
          </a:xfrm>
        </p:grpSpPr>
        <p:grpSp>
          <p:nvGrpSpPr>
            <p:cNvPr id="5263" name="Group 143"/>
            <p:cNvGrpSpPr>
              <a:grpSpLocks/>
            </p:cNvGrpSpPr>
            <p:nvPr/>
          </p:nvGrpSpPr>
          <p:grpSpPr bwMode="auto">
            <a:xfrm>
              <a:off x="1824" y="2351"/>
              <a:ext cx="961" cy="193"/>
              <a:chOff x="575" y="1197"/>
              <a:chExt cx="961" cy="193"/>
            </a:xfrm>
          </p:grpSpPr>
          <p:sp>
            <p:nvSpPr>
              <p:cNvPr id="5264" name="AutoShape 144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65" name="AutoShape 145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266" name="AutoShape 146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67" name="AutoShape 147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268" name="AutoShape 148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75" name="Line 155"/>
            <p:cNvSpPr>
              <a:spLocks noChangeShapeType="1"/>
            </p:cNvSpPr>
            <p:nvPr/>
          </p:nvSpPr>
          <p:spPr bwMode="auto">
            <a:xfrm>
              <a:off x="2301" y="2161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6" name="Line 156"/>
            <p:cNvSpPr>
              <a:spLocks noChangeShapeType="1"/>
            </p:cNvSpPr>
            <p:nvPr/>
          </p:nvSpPr>
          <p:spPr bwMode="auto">
            <a:xfrm flipH="1">
              <a:off x="2256" y="2160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3" name="Group 193"/>
          <p:cNvGrpSpPr>
            <a:grpSpLocks/>
          </p:cNvGrpSpPr>
          <p:nvPr/>
        </p:nvGrpSpPr>
        <p:grpSpPr bwMode="auto">
          <a:xfrm>
            <a:off x="3860800" y="2209800"/>
            <a:ext cx="2034117" cy="609600"/>
            <a:chOff x="1824" y="1392"/>
            <a:chExt cx="961" cy="384"/>
          </a:xfrm>
        </p:grpSpPr>
        <p:grpSp>
          <p:nvGrpSpPr>
            <p:cNvPr id="5251" name="Group 131"/>
            <p:cNvGrpSpPr>
              <a:grpSpLocks/>
            </p:cNvGrpSpPr>
            <p:nvPr/>
          </p:nvGrpSpPr>
          <p:grpSpPr bwMode="auto">
            <a:xfrm>
              <a:off x="1824" y="1583"/>
              <a:ext cx="961" cy="193"/>
              <a:chOff x="575" y="1197"/>
              <a:chExt cx="961" cy="193"/>
            </a:xfrm>
          </p:grpSpPr>
          <p:sp>
            <p:nvSpPr>
              <p:cNvPr id="5252" name="AutoShape 13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53" name="AutoShape 13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5254" name="AutoShape 13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255" name="AutoShape 13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5256" name="AutoShape 13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77" name="Line 157"/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8" name="Line 158"/>
            <p:cNvSpPr>
              <a:spLocks noChangeShapeType="1"/>
            </p:cNvSpPr>
            <p:nvPr/>
          </p:nvSpPr>
          <p:spPr bwMode="auto">
            <a:xfrm>
              <a:off x="2112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6" name="Group 196"/>
          <p:cNvGrpSpPr>
            <a:grpSpLocks/>
          </p:cNvGrpSpPr>
          <p:nvPr/>
        </p:nvGrpSpPr>
        <p:grpSpPr bwMode="auto">
          <a:xfrm>
            <a:off x="6601885" y="1905000"/>
            <a:ext cx="2034116" cy="306388"/>
            <a:chOff x="3119" y="1200"/>
            <a:chExt cx="961" cy="193"/>
          </a:xfrm>
        </p:grpSpPr>
        <p:sp>
          <p:nvSpPr>
            <p:cNvPr id="5280" name="AutoShape 160"/>
            <p:cNvSpPr>
              <a:spLocks noChangeArrowheads="1"/>
            </p:cNvSpPr>
            <p:nvPr/>
          </p:nvSpPr>
          <p:spPr bwMode="auto">
            <a:xfrm>
              <a:off x="311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281" name="AutoShape 161"/>
            <p:cNvSpPr>
              <a:spLocks noChangeArrowheads="1"/>
            </p:cNvSpPr>
            <p:nvPr/>
          </p:nvSpPr>
          <p:spPr bwMode="auto">
            <a:xfrm>
              <a:off x="3311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282" name="AutoShape 162"/>
            <p:cNvSpPr>
              <a:spLocks noChangeArrowheads="1"/>
            </p:cNvSpPr>
            <p:nvPr/>
          </p:nvSpPr>
          <p:spPr bwMode="auto">
            <a:xfrm>
              <a:off x="3503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283" name="AutoShape 163"/>
            <p:cNvSpPr>
              <a:spLocks noChangeArrowheads="1"/>
            </p:cNvSpPr>
            <p:nvPr/>
          </p:nvSpPr>
          <p:spPr bwMode="auto">
            <a:xfrm>
              <a:off x="3695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5284" name="AutoShape 164"/>
            <p:cNvSpPr>
              <a:spLocks noChangeArrowheads="1"/>
            </p:cNvSpPr>
            <p:nvPr/>
          </p:nvSpPr>
          <p:spPr bwMode="auto">
            <a:xfrm>
              <a:off x="3887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5318" name="Group 198"/>
          <p:cNvGrpSpPr>
            <a:grpSpLocks/>
          </p:cNvGrpSpPr>
          <p:nvPr/>
        </p:nvGrpSpPr>
        <p:grpSpPr bwMode="auto">
          <a:xfrm>
            <a:off x="6604000" y="2817814"/>
            <a:ext cx="2034117" cy="611187"/>
            <a:chOff x="3120" y="1775"/>
            <a:chExt cx="961" cy="385"/>
          </a:xfrm>
        </p:grpSpPr>
        <p:sp>
          <p:nvSpPr>
            <p:cNvPr id="5271" name="Line 151"/>
            <p:cNvSpPr>
              <a:spLocks noChangeShapeType="1"/>
            </p:cNvSpPr>
            <p:nvPr/>
          </p:nvSpPr>
          <p:spPr bwMode="auto">
            <a:xfrm>
              <a:off x="3408" y="1776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2" name="Line 152"/>
            <p:cNvSpPr>
              <a:spLocks noChangeShapeType="1"/>
            </p:cNvSpPr>
            <p:nvPr/>
          </p:nvSpPr>
          <p:spPr bwMode="auto">
            <a:xfrm flipH="1">
              <a:off x="3363" y="1775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91" name="Group 171"/>
            <p:cNvGrpSpPr>
              <a:grpSpLocks/>
            </p:cNvGrpSpPr>
            <p:nvPr/>
          </p:nvGrpSpPr>
          <p:grpSpPr bwMode="auto">
            <a:xfrm>
              <a:off x="3120" y="1967"/>
              <a:ext cx="961" cy="193"/>
              <a:chOff x="575" y="1197"/>
              <a:chExt cx="961" cy="193"/>
            </a:xfrm>
          </p:grpSpPr>
          <p:sp>
            <p:nvSpPr>
              <p:cNvPr id="5292" name="AutoShape 17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93" name="AutoShape 17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5294" name="AutoShape 17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5295" name="AutoShape 17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296" name="AutoShape 17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5317" name="Group 197"/>
          <p:cNvGrpSpPr>
            <a:grpSpLocks/>
          </p:cNvGrpSpPr>
          <p:nvPr/>
        </p:nvGrpSpPr>
        <p:grpSpPr bwMode="auto">
          <a:xfrm>
            <a:off x="6604000" y="2209800"/>
            <a:ext cx="2034117" cy="609600"/>
            <a:chOff x="3120" y="1392"/>
            <a:chExt cx="961" cy="384"/>
          </a:xfrm>
        </p:grpSpPr>
        <p:grpSp>
          <p:nvGrpSpPr>
            <p:cNvPr id="5285" name="Group 165"/>
            <p:cNvGrpSpPr>
              <a:grpSpLocks/>
            </p:cNvGrpSpPr>
            <p:nvPr/>
          </p:nvGrpSpPr>
          <p:grpSpPr bwMode="auto">
            <a:xfrm>
              <a:off x="3120" y="1583"/>
              <a:ext cx="961" cy="193"/>
              <a:chOff x="575" y="1197"/>
              <a:chExt cx="961" cy="193"/>
            </a:xfrm>
          </p:grpSpPr>
          <p:sp>
            <p:nvSpPr>
              <p:cNvPr id="5286" name="AutoShape 16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87" name="AutoShape 16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5288" name="AutoShape 16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5289" name="AutoShape 16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290" name="AutoShape 17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97" name="Line 177"/>
            <p:cNvSpPr>
              <a:spLocks noChangeShapeType="1"/>
            </p:cNvSpPr>
            <p:nvPr/>
          </p:nvSpPr>
          <p:spPr bwMode="auto">
            <a:xfrm>
              <a:off x="321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8" name="Line 178"/>
            <p:cNvSpPr>
              <a:spLocks noChangeShapeType="1"/>
            </p:cNvSpPr>
            <p:nvPr/>
          </p:nvSpPr>
          <p:spPr bwMode="auto">
            <a:xfrm>
              <a:off x="3408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99" name="Group 179"/>
          <p:cNvGrpSpPr>
            <a:grpSpLocks/>
          </p:cNvGrpSpPr>
          <p:nvPr/>
        </p:nvGrpSpPr>
        <p:grpSpPr bwMode="auto">
          <a:xfrm>
            <a:off x="9243485" y="1905000"/>
            <a:ext cx="2034116" cy="306388"/>
            <a:chOff x="575" y="1197"/>
            <a:chExt cx="961" cy="193"/>
          </a:xfrm>
        </p:grpSpPr>
        <p:sp>
          <p:nvSpPr>
            <p:cNvPr id="5300" name="AutoShape 18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301" name="AutoShape 18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302" name="AutoShape 18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303" name="AutoShape 18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5304" name="AutoShape 18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5319" name="Group 199"/>
          <p:cNvGrpSpPr>
            <a:grpSpLocks/>
          </p:cNvGrpSpPr>
          <p:nvPr/>
        </p:nvGrpSpPr>
        <p:grpSpPr bwMode="auto">
          <a:xfrm>
            <a:off x="9245600" y="2209800"/>
            <a:ext cx="2034117" cy="609600"/>
            <a:chOff x="4368" y="1392"/>
            <a:chExt cx="961" cy="384"/>
          </a:xfrm>
        </p:grpSpPr>
        <p:grpSp>
          <p:nvGrpSpPr>
            <p:cNvPr id="5305" name="Group 185"/>
            <p:cNvGrpSpPr>
              <a:grpSpLocks/>
            </p:cNvGrpSpPr>
            <p:nvPr/>
          </p:nvGrpSpPr>
          <p:grpSpPr bwMode="auto">
            <a:xfrm>
              <a:off x="4368" y="1583"/>
              <a:ext cx="961" cy="193"/>
              <a:chOff x="575" y="1197"/>
              <a:chExt cx="961" cy="193"/>
            </a:xfrm>
          </p:grpSpPr>
          <p:sp>
            <p:nvSpPr>
              <p:cNvPr id="5306" name="AutoShape 18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307" name="AutoShape 18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5308" name="AutoShape 18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5309" name="AutoShape 18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310" name="AutoShape 19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311" name="Line 191"/>
            <p:cNvSpPr>
              <a:spLocks noChangeShapeType="1"/>
            </p:cNvSpPr>
            <p:nvPr/>
          </p:nvSpPr>
          <p:spPr bwMode="auto">
            <a:xfrm>
              <a:off x="4464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2" name="Line 192"/>
            <p:cNvSpPr>
              <a:spLocks noChangeShapeType="1"/>
            </p:cNvSpPr>
            <p:nvPr/>
          </p:nvSpPr>
          <p:spPr bwMode="auto">
            <a:xfrm>
              <a:off x="465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0" name="Text Box 200"/>
          <p:cNvSpPr txBox="1">
            <a:spLocks noChangeArrowheads="1"/>
          </p:cNvSpPr>
          <p:nvPr/>
        </p:nvSpPr>
        <p:spPr bwMode="auto">
          <a:xfrm>
            <a:off x="9753600" y="3048000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Times" charset="0"/>
              </a:rPr>
              <a:t>(done)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743" y="5791200"/>
            <a:ext cx="80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07ED6-D791-4BCB-BF21-9F50B5EE0C6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Bubble Sort question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344" y="1763244"/>
            <a:ext cx="10758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Suppose </a:t>
            </a:r>
            <a:r>
              <a:rPr lang="en-US" sz="3200" dirty="0"/>
              <a:t>you have the following list of numbers to sort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[19, 1, 9, 7, 3, 10, 13, 15, 8, 12] </a:t>
            </a:r>
            <a:endParaRPr lang="en-US" sz="3200" dirty="0" smtClean="0"/>
          </a:p>
          <a:p>
            <a:r>
              <a:rPr lang="en-US" sz="3200" dirty="0" smtClean="0"/>
              <a:t>which </a:t>
            </a:r>
            <a:r>
              <a:rPr lang="en-US" sz="3200" dirty="0"/>
              <a:t>list represents the partially sorted list after three complete passes of bubble sort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(A) [1, 9, 19, 7, 3, 10, 13, 15, 8, 12]</a:t>
            </a:r>
          </a:p>
          <a:p>
            <a:r>
              <a:rPr lang="en-US" sz="3200" dirty="0"/>
              <a:t>(B) [1, 3, 7, 9, 10, 8, 12, 13, 15, 19]</a:t>
            </a:r>
          </a:p>
          <a:p>
            <a:r>
              <a:rPr lang="en-US" sz="3200" dirty="0"/>
              <a:t>(C) [1, 7, 3, 9, 10, 13, 8, 12, 15, 19]</a:t>
            </a:r>
          </a:p>
          <a:p>
            <a:r>
              <a:rPr lang="en-US" sz="3200" dirty="0"/>
              <a:t>(D) [1, 9, 19, 7, 3, 10, 13, 15, 8, 12]</a:t>
            </a:r>
          </a:p>
        </p:txBody>
      </p:sp>
    </p:spTree>
    <p:extLst>
      <p:ext uri="{BB962C8B-B14F-4D97-AF65-F5344CB8AC3E}">
        <p14:creationId xmlns:p14="http://schemas.microsoft.com/office/powerpoint/2010/main" val="34506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Bubblesort</a:t>
            </a:r>
            <a:r>
              <a:rPr lang="en-US" dirty="0" smtClean="0"/>
              <a:t> 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the steps that would occur if </a:t>
            </a:r>
            <a:r>
              <a:rPr lang="en-US" dirty="0" err="1" smtClean="0"/>
              <a:t>bubblesort</a:t>
            </a:r>
            <a:r>
              <a:rPr lang="en-US" dirty="0" smtClean="0"/>
              <a:t> was used to sort this list</a:t>
            </a:r>
            <a:r>
              <a:rPr lang="is-IS" dirty="0" smtClean="0"/>
              <a:t>…show the list after each complete pass through the list. Circle the items at each pass that can be considered already sorted.</a:t>
            </a:r>
          </a:p>
          <a:p>
            <a:pPr marL="0" indent="0">
              <a:buNone/>
            </a:pPr>
            <a:r>
              <a:rPr lang="is-IS" dirty="0" smtClean="0"/>
              <a:t>[8, 9, 10, 3, 11, 15, 2, 99]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706F2-EF14-4B30-8015-55742C38F0E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2985"/>
            <a:ext cx="10363200" cy="50292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Insertion sort works by creating a sorted list of size 1, then size 2 then size 3 up until the whole list is sorted.</a:t>
            </a:r>
          </a:p>
          <a:p>
            <a:r>
              <a:rPr lang="en-US" altLang="en-US" sz="2400" dirty="0" smtClean="0"/>
              <a:t>For each pass we have to</a:t>
            </a:r>
          </a:p>
          <a:p>
            <a:pPr lvl="2"/>
            <a:r>
              <a:rPr lang="en-US" altLang="en-US" sz="2400" dirty="0" smtClean="0"/>
              <a:t>Find the next </a:t>
            </a:r>
            <a:r>
              <a:rPr lang="en-US" altLang="en-US" sz="2400" dirty="0"/>
              <a:t>element’s proper place</a:t>
            </a:r>
          </a:p>
          <a:p>
            <a:pPr lvl="2"/>
            <a:r>
              <a:rPr lang="en-US" altLang="en-US" sz="2400" dirty="0"/>
              <a:t>Making room for the inserted element (by shifting over other elements)</a:t>
            </a:r>
          </a:p>
          <a:p>
            <a:pPr lvl="2"/>
            <a:r>
              <a:rPr lang="en-US" altLang="en-US" sz="2400" dirty="0"/>
              <a:t>Inserting the element</a:t>
            </a:r>
          </a:p>
        </p:txBody>
      </p:sp>
    </p:spTree>
    <p:extLst>
      <p:ext uri="{BB962C8B-B14F-4D97-AF65-F5344CB8AC3E}">
        <p14:creationId xmlns:p14="http://schemas.microsoft.com/office/powerpoint/2010/main" val="15268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4375</TotalTime>
  <Words>1640</Words>
  <Application>Microsoft Macintosh PowerPoint</Application>
  <PresentationFormat>Widescreen</PresentationFormat>
  <Paragraphs>278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</vt:lpstr>
      <vt:lpstr>Trebuchet MS</vt:lpstr>
      <vt:lpstr>Circuit</vt:lpstr>
      <vt:lpstr> CS 1301  Computation Complexity or Big O </vt:lpstr>
      <vt:lpstr>PowerPoint Presentation</vt:lpstr>
      <vt:lpstr>Sorting Algorithms</vt:lpstr>
      <vt:lpstr>Bubble Sort</vt:lpstr>
      <vt:lpstr>Bubble Sort Code</vt:lpstr>
      <vt:lpstr>Example of Bubble Sort</vt:lpstr>
      <vt:lpstr>Example Bubble Sort question</vt:lpstr>
      <vt:lpstr>Sample Bubblesort exam question</vt:lpstr>
      <vt:lpstr>Insertion sort</vt:lpstr>
      <vt:lpstr>Insertion Sort Code</vt:lpstr>
      <vt:lpstr>Analysis of insertion sort</vt:lpstr>
      <vt:lpstr>Insertion Sort Practice</vt:lpstr>
      <vt:lpstr>Sample Insertion sort exam question</vt:lpstr>
      <vt:lpstr>Selection Sort</vt:lpstr>
      <vt:lpstr>Selection Sort Code</vt:lpstr>
      <vt:lpstr>Sample Selection Sort Question</vt:lpstr>
      <vt:lpstr>Example and analysis of Selection Sort</vt:lpstr>
      <vt:lpstr>Summary</vt:lpstr>
      <vt:lpstr>Merge Sort</vt:lpstr>
      <vt:lpstr>Merge Sort Multiple Choice questions</vt:lpstr>
      <vt:lpstr>PowerPoint Presentation</vt:lpstr>
      <vt:lpstr>Sample Mergesort exam question</vt:lpstr>
      <vt:lpstr>Summary</vt:lpstr>
      <vt:lpstr>Sort animations</vt:lpstr>
      <vt:lpstr>Quicksort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MaryHudachek</dc:creator>
  <cp:lastModifiedBy>Hoover, Madison E</cp:lastModifiedBy>
  <cp:revision>104</cp:revision>
  <cp:lastPrinted>2016-03-28T15:18:21Z</cp:lastPrinted>
  <dcterms:created xsi:type="dcterms:W3CDTF">2014-07-09T22:04:32Z</dcterms:created>
  <dcterms:modified xsi:type="dcterms:W3CDTF">2017-03-29T13:57:33Z</dcterms:modified>
</cp:coreProperties>
</file>