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notesMasterIdLst>
    <p:notesMasterId r:id="rId13"/>
  </p:notesMasterIdLst>
  <p:handoutMasterIdLst>
    <p:handoutMasterId r:id="rId14"/>
  </p:handoutMasterIdLst>
  <p:sldIdLst>
    <p:sldId id="292" r:id="rId2"/>
    <p:sldId id="371" r:id="rId3"/>
    <p:sldId id="361" r:id="rId4"/>
    <p:sldId id="381" r:id="rId5"/>
    <p:sldId id="382" r:id="rId6"/>
    <p:sldId id="376" r:id="rId7"/>
    <p:sldId id="383" r:id="rId8"/>
    <p:sldId id="377" r:id="rId9"/>
    <p:sldId id="384" r:id="rId10"/>
    <p:sldId id="385" r:id="rId11"/>
    <p:sldId id="3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2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088"/>
    </p:cViewPr>
  </p:sorterViewPr>
  <p:notesViewPr>
    <p:cSldViewPr snapToGrid="0">
      <p:cViewPr varScale="1">
        <p:scale>
          <a:sx n="70" d="100"/>
          <a:sy n="70" d="100"/>
        </p:scale>
        <p:origin x="217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6ED16-D042-4DB4-8116-55B474D4FD87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03B4-C7D6-4BB8-A2DD-467F04C5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50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9672-BAE0-457A-A46C-C3B7C916CCAA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2B056-5877-408F-B27D-3F7A4A48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F0DB65-116A-4A8B-9B39-9AAA0ABE7FD5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9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121B-821E-4E13-9AF4-DB44BA769E26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530E-227F-48F5-A3A5-6033228767DE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9A4A-E23A-44C1-BA3C-AAFF286E5C43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45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2404-F8ED-40DF-9288-A2BA5327B8DC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18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4CE-D746-4B04-A5AD-9E398B0077B6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9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9FB-2BDC-4287-A415-5F9FE2281E42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92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123C-76E8-4C6D-BC6C-B1BE0050B30A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BCF-D599-4F8D-9ABD-0CD07604C443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1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7038"/>
            <a:ext cx="9905998" cy="1478570"/>
          </a:xfrm>
        </p:spPr>
        <p:txBody>
          <a:bodyPr>
            <a:normAutofit/>
          </a:bodyPr>
          <a:lstStyle>
            <a:lvl1pPr algn="ctr">
              <a:defRPr sz="40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6" y="1972897"/>
            <a:ext cx="10687792" cy="42755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3600"/>
            </a:lvl1pPr>
            <a:lvl2pPr>
              <a:lnSpc>
                <a:spcPct val="100000"/>
              </a:lnSpc>
              <a:spcBef>
                <a:spcPts val="1200"/>
              </a:spcBef>
              <a:defRPr sz="3200"/>
            </a:lvl2pPr>
            <a:lvl3pPr>
              <a:lnSpc>
                <a:spcPct val="100000"/>
              </a:lnSpc>
              <a:spcBef>
                <a:spcPts val="1200"/>
              </a:spcBef>
              <a:defRPr sz="2800"/>
            </a:lvl3pPr>
            <a:lvl4pPr>
              <a:lnSpc>
                <a:spcPct val="100000"/>
              </a:lnSpc>
              <a:spcBef>
                <a:spcPts val="1200"/>
              </a:spcBef>
              <a:defRPr sz="2400"/>
            </a:lvl4pPr>
            <a:lvl5pPr>
              <a:lnSpc>
                <a:spcPct val="100000"/>
              </a:lnSpc>
              <a:spcBef>
                <a:spcPts val="1200"/>
              </a:spcBef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3241" y="6249670"/>
            <a:ext cx="2743200" cy="365125"/>
          </a:xfrm>
        </p:spPr>
        <p:txBody>
          <a:bodyPr/>
          <a:lstStyle/>
          <a:p>
            <a:fld id="{46DCAD7E-9F2D-4070-92E4-C9318DD1AB61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1896" y="6249035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441" y="6249035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9DE6-70EF-4351-A13B-6D0437B60CDA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6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1341"/>
            <a:ext cx="9905998" cy="1478570"/>
          </a:xfrm>
        </p:spPr>
        <p:txBody>
          <a:bodyPr>
            <a:normAutofit/>
          </a:bodyPr>
          <a:lstStyle>
            <a:lvl1pPr>
              <a:defRPr sz="40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1279" y="1838851"/>
            <a:ext cx="4998522" cy="4409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9078" y="1838851"/>
            <a:ext cx="4875211" cy="4409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23721" y="6264275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FA118ADA-ECF0-450D-B6B7-6CC93D8F4CDF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0950" y="6264274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21" y="6264275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8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497"/>
            <a:ext cx="9906000" cy="14779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D41A-ACC7-49A6-A063-66732AA8C338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7518"/>
            <a:ext cx="9905998" cy="1478570"/>
          </a:xfrm>
        </p:spPr>
        <p:txBody>
          <a:bodyPr>
            <a:normAutofit/>
          </a:bodyPr>
          <a:lstStyle>
            <a:lvl1pPr algn="ctr"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23721" y="6279513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458BEF78-DAFE-4E96-BAA3-C2A6FB5C41ED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6921" y="6279514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28357" y="5638747"/>
            <a:ext cx="60965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1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23721" y="6279515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65C594E5-E82B-41FE-8856-85F0560AAFA1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6921" y="6279514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A8E2-1063-4BA9-9A19-CD409E36B480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4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E7D4-5FDE-459F-8750-E1D170FCF351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3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CE98-3DA7-46A8-9CCD-7D90BA934C42}" type="datetime1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5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40818" y="2029801"/>
            <a:ext cx="8791575" cy="24730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CS 1301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cap="none" dirty="0" smtClean="0"/>
              <a:t>Computation Complexity or</a:t>
            </a:r>
            <a:br>
              <a:rPr lang="en-US" cap="none" dirty="0" smtClean="0"/>
            </a:br>
            <a:r>
              <a:rPr lang="en-US" cap="none" dirty="0" smtClean="0"/>
              <a:t>Big 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4356" y="340807"/>
            <a:ext cx="11191571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Dictionary Example:</a:t>
            </a:r>
          </a:p>
          <a:p>
            <a:endParaRPr lang="en-US" sz="2800" dirty="0" smtClean="0"/>
          </a:p>
          <a:p>
            <a:r>
              <a:rPr lang="en-US" sz="2800" dirty="0" smtClean="0"/>
              <a:t>You could keep an inventory of product quantities in either of two ways</a:t>
            </a:r>
            <a:r>
              <a:rPr lang="is-IS" sz="2800" dirty="0" smtClean="0"/>
              <a:t>…</a:t>
            </a:r>
          </a:p>
          <a:p>
            <a:endParaRPr lang="is-IS" sz="2800" dirty="0"/>
          </a:p>
          <a:p>
            <a:r>
              <a:rPr lang="is-IS" sz="2800" b="1" dirty="0" smtClean="0"/>
              <a:t>products = [(‘bread’,3400),(‘soup’,2200),(‘ice cream’,1345)]</a:t>
            </a:r>
          </a:p>
          <a:p>
            <a:endParaRPr lang="is-IS" sz="2800" b="1" dirty="0"/>
          </a:p>
          <a:p>
            <a:r>
              <a:rPr lang="is-IS" sz="2800" b="1" dirty="0" smtClean="0"/>
              <a:t>products = {‘bread’:3400,’soup’:2200,’ice cream’:1345}</a:t>
            </a:r>
          </a:p>
          <a:p>
            <a:endParaRPr lang="is-IS" sz="2800" dirty="0"/>
          </a:p>
          <a:p>
            <a:endParaRPr lang="en-US" sz="2800" dirty="0"/>
          </a:p>
          <a:p>
            <a:r>
              <a:rPr lang="en-US" sz="2800" dirty="0" smtClean="0"/>
              <a:t>The second way is much faster if you have a lot of products.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413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59575"/>
              </p:ext>
            </p:extLst>
          </p:nvPr>
        </p:nvGraphicFramePr>
        <p:xfrm>
          <a:off x="2905101" y="3153950"/>
          <a:ext cx="4966039" cy="3291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287"/>
                <a:gridCol w="1494855"/>
                <a:gridCol w="2248897"/>
              </a:tblGrid>
              <a:tr h="6959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71093" y="436584"/>
            <a:ext cx="781822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you have a table of information like this</a:t>
            </a:r>
            <a:r>
              <a:rPr lang="is-IS" sz="2800" dirty="0" smtClean="0"/>
              <a:t>…the way you store it is important. A list of tuples? Three lists?</a:t>
            </a:r>
          </a:p>
          <a:p>
            <a:r>
              <a:rPr lang="is-IS" sz="2800" dirty="0" smtClean="0"/>
              <a:t>Two dictionaries?  Other ideas? What questions should you ask yourself?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9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60466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smtClean="0"/>
              <a:t>Big-O </a:t>
            </a:r>
            <a:r>
              <a:rPr lang="en-US" sz="3600" dirty="0"/>
              <a:t>notation is used to classify algorithms according to how their running time or space requirements grow as the input size </a:t>
            </a:r>
            <a:r>
              <a:rPr lang="en-US" sz="3600" dirty="0" smtClean="0"/>
              <a:t>grows.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85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Big-O?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5" y="1972897"/>
            <a:ext cx="11173717" cy="427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Finding the maximum or the minimum of a list numbers of length n</a:t>
            </a:r>
          </a:p>
        </p:txBody>
      </p:sp>
    </p:spTree>
    <p:extLst>
      <p:ext uri="{BB962C8B-B14F-4D97-AF65-F5344CB8AC3E}">
        <p14:creationId xmlns:p14="http://schemas.microsoft.com/office/powerpoint/2010/main" val="15507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Big-O?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5" y="1972897"/>
            <a:ext cx="11173717" cy="427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Finding the maximum or the minimum of a list numbers of length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Answer: You have to look at every item, so both of these are O(n)</a:t>
            </a:r>
          </a:p>
          <a:p>
            <a:pPr marL="0" indent="0">
              <a:buNone/>
            </a:pPr>
            <a:r>
              <a:rPr lang="en-US" dirty="0" smtClean="0"/>
              <a:t>Would it be faster to sort it then just get the first one?</a:t>
            </a:r>
          </a:p>
        </p:txBody>
      </p:sp>
    </p:spTree>
    <p:extLst>
      <p:ext uri="{BB962C8B-B14F-4D97-AF65-F5344CB8AC3E}">
        <p14:creationId xmlns:p14="http://schemas.microsoft.com/office/powerpoint/2010/main" val="4642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Big-O?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5" y="1972897"/>
            <a:ext cx="11173717" cy="427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Removing all duplicates from a list of length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Think about how to do it</a:t>
            </a:r>
            <a:r>
              <a:rPr lang="is-IS" dirty="0" smtClean="0"/>
              <a:t>….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[ 4, 8, 2, 4, 4, 9, 8, 2, 4, 1]</a:t>
            </a:r>
          </a:p>
          <a:p>
            <a:pPr marL="0" indent="0">
              <a:buNone/>
            </a:pPr>
            <a:r>
              <a:rPr lang="en-US" dirty="0" smtClean="0"/>
              <a:t>How many times would you have to go through the list? Any ideas? Is there an easier way? </a:t>
            </a:r>
          </a:p>
        </p:txBody>
      </p:sp>
    </p:spTree>
    <p:extLst>
      <p:ext uri="{BB962C8B-B14F-4D97-AF65-F5344CB8AC3E}">
        <p14:creationId xmlns:p14="http://schemas.microsoft.com/office/powerpoint/2010/main" val="30470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Big-O?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5" y="1972897"/>
            <a:ext cx="11173717" cy="427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Merging two sorted lists each of which are length 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Big-O?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5" y="1972897"/>
            <a:ext cx="11173717" cy="427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Merging two sorted lists each of which are length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[‘a’, ‘b’, ‘c’, ‘e’] and [‘a’, ‘e’, ‘f’, ‘k’]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there a way to do it where you only look at each entry once? What is the worst case?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Big-O for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7" y="1972897"/>
            <a:ext cx="11721325" cy="4275503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Check to see if a string of length n is a </a:t>
            </a:r>
            <a:r>
              <a:rPr lang="en-US" dirty="0" smtClean="0"/>
              <a:t>palindrome O(n)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Checking to see if something is in a list of length </a:t>
            </a:r>
            <a:r>
              <a:rPr lang="en-US" dirty="0" smtClean="0"/>
              <a:t>n O(n)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Find the average value of the items in a list of n </a:t>
            </a:r>
            <a:r>
              <a:rPr lang="en-US" dirty="0" smtClean="0"/>
              <a:t>integers O(n)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Find the median value of the items in a list of n </a:t>
            </a:r>
            <a:r>
              <a:rPr lang="en-US" dirty="0" smtClean="0"/>
              <a:t>integers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Checking to see if something is in a dictionary of any </a:t>
            </a:r>
            <a:r>
              <a:rPr lang="en-US" dirty="0" smtClean="0"/>
              <a:t>size O(1)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5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337" y="1893518"/>
            <a:ext cx="9189396" cy="42755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Dictionaries use hashing to assign a lookup location for every key in the dictionary. This makes their lookup extremely fast (constant time).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77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6227</TotalTime>
  <Words>467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Circuit</vt:lpstr>
      <vt:lpstr> CS 1301  Computation Complexity or Big O </vt:lpstr>
      <vt:lpstr>PowerPoint Presentation</vt:lpstr>
      <vt:lpstr>What is the Big-O?</vt:lpstr>
      <vt:lpstr>What is the Big-O?</vt:lpstr>
      <vt:lpstr>What is the Big-O?</vt:lpstr>
      <vt:lpstr>What is the Big-O?</vt:lpstr>
      <vt:lpstr>What is the Big-O?</vt:lpstr>
      <vt:lpstr>What are the Big-O for these?</vt:lpstr>
      <vt:lpstr>Dictionary Efficiency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MaryHudachek</dc:creator>
  <cp:lastModifiedBy>Hoover, Madison E</cp:lastModifiedBy>
  <cp:revision>117</cp:revision>
  <cp:lastPrinted>2016-03-28T15:18:21Z</cp:lastPrinted>
  <dcterms:created xsi:type="dcterms:W3CDTF">2014-07-09T22:04:32Z</dcterms:created>
  <dcterms:modified xsi:type="dcterms:W3CDTF">2017-03-31T13:54:01Z</dcterms:modified>
</cp:coreProperties>
</file>