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notesMasterIdLst>
    <p:notesMasterId r:id="rId20"/>
  </p:notesMasterIdLst>
  <p:handoutMasterIdLst>
    <p:handoutMasterId r:id="rId21"/>
  </p:handoutMasterIdLst>
  <p:sldIdLst>
    <p:sldId id="292" r:id="rId2"/>
    <p:sldId id="371" r:id="rId3"/>
    <p:sldId id="293" r:id="rId4"/>
    <p:sldId id="325" r:id="rId5"/>
    <p:sldId id="326" r:id="rId6"/>
    <p:sldId id="327" r:id="rId7"/>
    <p:sldId id="344" r:id="rId8"/>
    <p:sldId id="345" r:id="rId9"/>
    <p:sldId id="294" r:id="rId10"/>
    <p:sldId id="346" r:id="rId11"/>
    <p:sldId id="348" r:id="rId12"/>
    <p:sldId id="347" r:id="rId13"/>
    <p:sldId id="362" r:id="rId14"/>
    <p:sldId id="363" r:id="rId15"/>
    <p:sldId id="360" r:id="rId16"/>
    <p:sldId id="349" r:id="rId17"/>
    <p:sldId id="358" r:id="rId18"/>
    <p:sldId id="3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088"/>
    </p:cViewPr>
  </p:sorterViewPr>
  <p:notesViewPr>
    <p:cSldViewPr snapToGrid="0">
      <p:cViewPr varScale="1">
        <p:scale>
          <a:sx n="70" d="100"/>
          <a:sy n="70" d="100"/>
        </p:scale>
        <p:origin x="217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6ED16-D042-4DB4-8116-55B474D4FD87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03B4-C7D6-4BB8-A2DD-467F04C5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50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9672-BAE0-457A-A46C-C3B7C916CCAA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2B056-5877-408F-B27D-3F7A4A48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0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F0DB65-116A-4A8B-9B39-9AAA0ABE7FD5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9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121B-821E-4E13-9AF4-DB44BA769E26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1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530E-227F-48F5-A3A5-6033228767DE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9A4A-E23A-44C1-BA3C-AAFF286E5C43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645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2404-F8ED-40DF-9288-A2BA5327B8DC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18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4CE-D746-4B04-A5AD-9E398B0077B6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9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9FB-2BDC-4287-A415-5F9FE2281E42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92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123C-76E8-4C6D-BC6C-B1BE0050B30A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BCF-D599-4F8D-9ABD-0CD07604C443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1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7038"/>
            <a:ext cx="9905998" cy="1478570"/>
          </a:xfrm>
        </p:spPr>
        <p:txBody>
          <a:bodyPr>
            <a:normAutofit/>
          </a:bodyPr>
          <a:lstStyle>
            <a:lvl1pPr algn="ctr">
              <a:defRPr sz="40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6" y="1972897"/>
            <a:ext cx="10687792" cy="42755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3600"/>
            </a:lvl1pPr>
            <a:lvl2pPr>
              <a:lnSpc>
                <a:spcPct val="100000"/>
              </a:lnSpc>
              <a:spcBef>
                <a:spcPts val="1200"/>
              </a:spcBef>
              <a:defRPr sz="3200"/>
            </a:lvl2pPr>
            <a:lvl3pPr>
              <a:lnSpc>
                <a:spcPct val="100000"/>
              </a:lnSpc>
              <a:spcBef>
                <a:spcPts val="1200"/>
              </a:spcBef>
              <a:defRPr sz="2800"/>
            </a:lvl3pPr>
            <a:lvl4pPr>
              <a:lnSpc>
                <a:spcPct val="100000"/>
              </a:lnSpc>
              <a:spcBef>
                <a:spcPts val="1200"/>
              </a:spcBef>
              <a:defRPr sz="2400"/>
            </a:lvl4pPr>
            <a:lvl5pPr>
              <a:lnSpc>
                <a:spcPct val="100000"/>
              </a:lnSpc>
              <a:spcBef>
                <a:spcPts val="1200"/>
              </a:spcBef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3241" y="6249670"/>
            <a:ext cx="2743200" cy="365125"/>
          </a:xfrm>
        </p:spPr>
        <p:txBody>
          <a:bodyPr/>
          <a:lstStyle/>
          <a:p>
            <a:fld id="{46DCAD7E-9F2D-4070-92E4-C9318DD1AB61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1896" y="6249035"/>
            <a:ext cx="6239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6441" y="6249035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1459688" y="5640779"/>
            <a:ext cx="61036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5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9DE6-70EF-4351-A13B-6D0437B60CDA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6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1341"/>
            <a:ext cx="9905998" cy="1478570"/>
          </a:xfrm>
        </p:spPr>
        <p:txBody>
          <a:bodyPr>
            <a:normAutofit/>
          </a:bodyPr>
          <a:lstStyle>
            <a:lvl1pPr>
              <a:defRPr sz="40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1279" y="1838851"/>
            <a:ext cx="4998522" cy="4409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9078" y="1838851"/>
            <a:ext cx="4875211" cy="4409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23721" y="6264275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FA118ADA-ECF0-450D-B6B7-6CC93D8F4CDF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0950" y="6264274"/>
            <a:ext cx="6239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21" y="6264275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1459688" y="5640779"/>
            <a:ext cx="61036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8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0497"/>
            <a:ext cx="9906000" cy="147796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D41A-ACC7-49A6-A063-66732AA8C338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37518"/>
            <a:ext cx="9905998" cy="1478570"/>
          </a:xfrm>
        </p:spPr>
        <p:txBody>
          <a:bodyPr>
            <a:normAutofit/>
          </a:bodyPr>
          <a:lstStyle>
            <a:lvl1pPr algn="ctr"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23721" y="6279513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458BEF78-DAFE-4E96-BAA3-C2A6FB5C41ED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6921" y="6279514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28357" y="5638747"/>
            <a:ext cx="60965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1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23721" y="6279515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65C594E5-E82B-41FE-8856-85F0560AAFA1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6921" y="6279514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1459688" y="5640779"/>
            <a:ext cx="61036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9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A8E2-1063-4BA9-9A19-CD409E36B480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45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E7D4-5FDE-459F-8750-E1D170FCF351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3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CE98-3DA7-46A8-9CCD-7D90BA934C42}" type="datetime1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5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teractivepython.org/runestone/static/pythonds/SortSearch/toctre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40818" y="2029801"/>
            <a:ext cx="8791575" cy="24730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CS 1301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cap="none" dirty="0" smtClean="0"/>
              <a:t>Computation Complexity or</a:t>
            </a:r>
            <a:br>
              <a:rPr lang="en-US" cap="none" dirty="0" smtClean="0"/>
            </a:br>
            <a:r>
              <a:rPr lang="en-US" cap="none" dirty="0" smtClean="0"/>
              <a:t>Big 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514557" y="207038"/>
            <a:ext cx="10872242" cy="147857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000090"/>
                </a:solidFill>
                <a:latin typeface="Calibri" charset="0"/>
              </a:rPr>
              <a:t>Real world example: Finding </a:t>
            </a:r>
            <a:r>
              <a:rPr lang="en-US" sz="3600" dirty="0">
                <a:solidFill>
                  <a:srgbClr val="000090"/>
                </a:solidFill>
                <a:latin typeface="Calibri" charset="0"/>
              </a:rPr>
              <a:t>something in </a:t>
            </a:r>
            <a:r>
              <a:rPr lang="en-US" sz="3600" dirty="0" smtClean="0">
                <a:solidFill>
                  <a:srgbClr val="000090"/>
                </a:solidFill>
                <a:latin typeface="Calibri" charset="0"/>
              </a:rPr>
              <a:t>a novel</a:t>
            </a:r>
            <a:endParaRPr lang="en-US" sz="3600" dirty="0">
              <a:solidFill>
                <a:srgbClr val="000090"/>
              </a:solidFill>
              <a:latin typeface="Calibri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Constantia" charset="0"/>
              </a:rPr>
              <a:t>O(n) algorithm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Start from the beginning.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Check each page, until you find what you want.</a:t>
            </a:r>
          </a:p>
          <a:p>
            <a:pPr eaLnBrk="1" hangingPunct="1"/>
            <a:r>
              <a:rPr lang="en-US" dirty="0">
                <a:latin typeface="Constantia" charset="0"/>
              </a:rPr>
              <a:t>Not very efficient</a:t>
            </a:r>
          </a:p>
          <a:p>
            <a:pPr lvl="1" eaLnBrk="1" hangingPunct="1"/>
            <a:r>
              <a:rPr lang="en-US" b="1" dirty="0">
                <a:latin typeface="Constantia" charset="0"/>
              </a:rPr>
              <a:t>Best</a:t>
            </a:r>
            <a:r>
              <a:rPr lang="en-US" dirty="0">
                <a:latin typeface="Constantia" charset="0"/>
              </a:rPr>
              <a:t> case: </a:t>
            </a:r>
            <a:r>
              <a:rPr lang="en-US" dirty="0" smtClean="0">
                <a:latin typeface="Constantia" charset="0"/>
              </a:rPr>
              <a:t> O(1) first word</a:t>
            </a:r>
          </a:p>
          <a:p>
            <a:pPr lvl="1" eaLnBrk="1" hangingPunct="1"/>
            <a:r>
              <a:rPr lang="en-US" b="1" dirty="0" smtClean="0">
                <a:latin typeface="Constantia" charset="0"/>
              </a:rPr>
              <a:t>Worst</a:t>
            </a:r>
            <a:r>
              <a:rPr lang="en-US" dirty="0" smtClean="0"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case: </a:t>
            </a:r>
            <a:r>
              <a:rPr lang="en-US" dirty="0" smtClean="0">
                <a:latin typeface="Constantia" charset="0"/>
              </a:rPr>
              <a:t> O(n)   not in there</a:t>
            </a:r>
          </a:p>
          <a:p>
            <a:pPr lvl="1" eaLnBrk="1" hangingPunct="1"/>
            <a:r>
              <a:rPr lang="en-US" b="1" dirty="0" smtClean="0">
                <a:latin typeface="Constantia" charset="0"/>
              </a:rPr>
              <a:t>Average</a:t>
            </a:r>
            <a:r>
              <a:rPr lang="en-US" dirty="0" smtClean="0"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case</a:t>
            </a:r>
            <a:r>
              <a:rPr lang="en-US" dirty="0" smtClean="0">
                <a:latin typeface="Constantia" charset="0"/>
              </a:rPr>
              <a:t>: O(n/2)</a:t>
            </a:r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90"/>
                </a:solidFill>
                <a:latin typeface="Calibri" charset="0"/>
              </a:rPr>
              <a:t>Real world example: Finding something in a textbook</a:t>
            </a:r>
            <a:endParaRPr lang="en-US" sz="3200" dirty="0">
              <a:latin typeface="Calibri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Constantia" charset="0"/>
              </a:rPr>
              <a:t>O(n) algorithm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Start from the beginning.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Check each </a:t>
            </a:r>
            <a:r>
              <a:rPr lang="en-US" dirty="0" smtClean="0">
                <a:latin typeface="Constantia" charset="0"/>
              </a:rPr>
              <a:t>element, </a:t>
            </a:r>
            <a:r>
              <a:rPr lang="en-US" dirty="0">
                <a:latin typeface="Constantia" charset="0"/>
              </a:rPr>
              <a:t>until you find what you want.</a:t>
            </a:r>
          </a:p>
          <a:p>
            <a:pPr eaLnBrk="1" hangingPunct="1"/>
            <a:r>
              <a:rPr lang="en-US" dirty="0">
                <a:latin typeface="Constantia" charset="0"/>
              </a:rPr>
              <a:t>Not very efficient</a:t>
            </a:r>
          </a:p>
          <a:p>
            <a:pPr lvl="1" eaLnBrk="1" hangingPunct="1"/>
            <a:r>
              <a:rPr lang="en-US" b="1" dirty="0">
                <a:latin typeface="Constantia" charset="0"/>
              </a:rPr>
              <a:t>Best</a:t>
            </a:r>
            <a:r>
              <a:rPr lang="en-US" dirty="0">
                <a:latin typeface="Constantia" charset="0"/>
              </a:rPr>
              <a:t> case: One step</a:t>
            </a:r>
          </a:p>
          <a:p>
            <a:pPr lvl="1" eaLnBrk="1" hangingPunct="1"/>
            <a:r>
              <a:rPr lang="en-US" b="1" dirty="0" smtClean="0">
                <a:latin typeface="Constantia" charset="0"/>
              </a:rPr>
              <a:t>Worst</a:t>
            </a:r>
            <a:r>
              <a:rPr lang="en-US" dirty="0" smtClean="0"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case: n steps where n = number of </a:t>
            </a:r>
            <a:r>
              <a:rPr lang="en-US" dirty="0" smtClean="0">
                <a:latin typeface="Constantia" charset="0"/>
              </a:rPr>
              <a:t>elements</a:t>
            </a:r>
            <a:endParaRPr lang="en-US" dirty="0">
              <a:latin typeface="Constantia" charset="0"/>
            </a:endParaRPr>
          </a:p>
          <a:p>
            <a:pPr lvl="1" eaLnBrk="1" hangingPunct="1"/>
            <a:r>
              <a:rPr lang="en-US" b="1" dirty="0">
                <a:latin typeface="Constantia" charset="0"/>
              </a:rPr>
              <a:t>Average</a:t>
            </a:r>
            <a:r>
              <a:rPr lang="en-US" dirty="0">
                <a:latin typeface="Constantia" charset="0"/>
              </a:rPr>
              <a:t> case: n/2 steps</a:t>
            </a:r>
          </a:p>
        </p:txBody>
      </p:sp>
    </p:spTree>
    <p:extLst>
      <p:ext uri="{BB962C8B-B14F-4D97-AF65-F5344CB8AC3E}">
        <p14:creationId xmlns:p14="http://schemas.microsoft.com/office/powerpoint/2010/main" val="21792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4"/>
          <p:cNvSpPr>
            <a:spLocks noGrp="1" noChangeArrowheads="1"/>
          </p:cNvSpPr>
          <p:nvPr>
            <p:ph type="title"/>
          </p:nvPr>
        </p:nvSpPr>
        <p:spPr>
          <a:xfrm>
            <a:off x="812800" y="450850"/>
            <a:ext cx="109728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Implementing a </a:t>
            </a:r>
            <a:r>
              <a:rPr lang="en-US" sz="3200" i="1" dirty="0" smtClean="0">
                <a:latin typeface="Calibri" charset="0"/>
              </a:rPr>
              <a:t>sequential search</a:t>
            </a:r>
            <a:r>
              <a:rPr lang="en-US" sz="3200" dirty="0" smtClean="0">
                <a:latin typeface="Calibri" charset="0"/>
              </a:rPr>
              <a:t> </a:t>
            </a:r>
            <a:r>
              <a:rPr lang="en-US" sz="3200" dirty="0">
                <a:latin typeface="Calibri" charset="0"/>
              </a:rPr>
              <a:t>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8100" y="1427540"/>
            <a:ext cx="71247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1    </a:t>
            </a:r>
            <a:r>
              <a:rPr lang="en-US" sz="3000" dirty="0" err="1" smtClean="0"/>
              <a:t>def</a:t>
            </a:r>
            <a:r>
              <a:rPr lang="en-US" sz="3000" dirty="0" smtClean="0"/>
              <a:t> </a:t>
            </a:r>
            <a:r>
              <a:rPr lang="en-US" sz="3000" dirty="0" err="1"/>
              <a:t>sequentialSearch</a:t>
            </a:r>
            <a:r>
              <a:rPr lang="en-US" sz="3000" dirty="0"/>
              <a:t>(</a:t>
            </a:r>
            <a:r>
              <a:rPr lang="en-US" sz="3000" dirty="0" err="1"/>
              <a:t>alist</a:t>
            </a:r>
            <a:r>
              <a:rPr lang="en-US" sz="3000" dirty="0"/>
              <a:t>, item):</a:t>
            </a:r>
          </a:p>
          <a:p>
            <a:r>
              <a:rPr lang="en-US" sz="3000" dirty="0"/>
              <a:t>2	    </a:t>
            </a:r>
            <a:r>
              <a:rPr lang="en-US" sz="3000" dirty="0" err="1"/>
              <a:t>pos</a:t>
            </a:r>
            <a:r>
              <a:rPr lang="en-US" sz="3000" dirty="0"/>
              <a:t> = 0</a:t>
            </a:r>
          </a:p>
          <a:p>
            <a:r>
              <a:rPr lang="en-US" sz="3000" dirty="0"/>
              <a:t>3	    found = False</a:t>
            </a:r>
          </a:p>
          <a:p>
            <a:r>
              <a:rPr lang="en-US" sz="3000" dirty="0"/>
              <a:t>4	</a:t>
            </a:r>
          </a:p>
          <a:p>
            <a:r>
              <a:rPr lang="en-US" sz="3000" dirty="0"/>
              <a:t>5	    while </a:t>
            </a:r>
            <a:r>
              <a:rPr lang="en-US" sz="3000" dirty="0" err="1"/>
              <a:t>pos</a:t>
            </a:r>
            <a:r>
              <a:rPr lang="en-US" sz="3000" dirty="0"/>
              <a:t> &lt; </a:t>
            </a:r>
            <a:r>
              <a:rPr lang="en-US" sz="3000" dirty="0" err="1"/>
              <a:t>len</a:t>
            </a:r>
            <a:r>
              <a:rPr lang="en-US" sz="3000" dirty="0"/>
              <a:t>(</a:t>
            </a:r>
            <a:r>
              <a:rPr lang="en-US" sz="3000" dirty="0" err="1"/>
              <a:t>alist</a:t>
            </a:r>
            <a:r>
              <a:rPr lang="en-US" sz="3000" dirty="0"/>
              <a:t>) and not found:</a:t>
            </a:r>
          </a:p>
          <a:p>
            <a:r>
              <a:rPr lang="en-US" sz="3000" dirty="0"/>
              <a:t>6	        if </a:t>
            </a:r>
            <a:r>
              <a:rPr lang="en-US" sz="3000" dirty="0" err="1"/>
              <a:t>alist</a:t>
            </a:r>
            <a:r>
              <a:rPr lang="en-US" sz="3000" dirty="0"/>
              <a:t>[</a:t>
            </a:r>
            <a:r>
              <a:rPr lang="en-US" sz="3000" dirty="0" err="1"/>
              <a:t>pos</a:t>
            </a:r>
            <a:r>
              <a:rPr lang="en-US" sz="3000" dirty="0"/>
              <a:t>] == item:</a:t>
            </a:r>
          </a:p>
          <a:p>
            <a:r>
              <a:rPr lang="en-US" sz="3000" dirty="0"/>
              <a:t>7	            found = True</a:t>
            </a:r>
          </a:p>
          <a:p>
            <a:r>
              <a:rPr lang="en-US" sz="3000" dirty="0"/>
              <a:t>8	        else:</a:t>
            </a:r>
          </a:p>
          <a:p>
            <a:r>
              <a:rPr lang="en-US" sz="3000" dirty="0"/>
              <a:t>9	            </a:t>
            </a:r>
            <a:r>
              <a:rPr lang="en-US" sz="3000" dirty="0" err="1"/>
              <a:t>pos</a:t>
            </a:r>
            <a:r>
              <a:rPr lang="en-US" sz="3000" dirty="0"/>
              <a:t> = pos+1</a:t>
            </a:r>
          </a:p>
          <a:p>
            <a:r>
              <a:rPr lang="en-US" sz="3000" dirty="0"/>
              <a:t>10	</a:t>
            </a:r>
          </a:p>
          <a:p>
            <a:r>
              <a:rPr lang="en-US" sz="3000" dirty="0"/>
              <a:t>11	    </a:t>
            </a:r>
            <a:r>
              <a:rPr lang="en-US" sz="3000" dirty="0" smtClean="0"/>
              <a:t> return </a:t>
            </a:r>
            <a:r>
              <a:rPr lang="en-US" sz="3000" dirty="0"/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42776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90"/>
                </a:solidFill>
                <a:latin typeface="Calibri" charset="0"/>
              </a:rPr>
              <a:t>Real world example: Finding </a:t>
            </a:r>
            <a:r>
              <a:rPr lang="en-US" sz="3200" dirty="0" smtClean="0">
                <a:solidFill>
                  <a:srgbClr val="000090"/>
                </a:solidFill>
                <a:latin typeface="Calibri" charset="0"/>
              </a:rPr>
              <a:t>a name in a directory using binary search</a:t>
            </a:r>
            <a:endParaRPr lang="en-US" sz="3200" dirty="0">
              <a:latin typeface="Calibri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>
                <a:latin typeface="Constantia" charset="0"/>
              </a:rPr>
              <a:t>O</a:t>
            </a:r>
            <a:r>
              <a:rPr lang="en-US" dirty="0" smtClean="0">
                <a:latin typeface="Constantia" charset="0"/>
              </a:rPr>
              <a:t>(log n) </a:t>
            </a:r>
            <a:r>
              <a:rPr lang="en-US" dirty="0">
                <a:latin typeface="Constantia" charset="0"/>
              </a:rPr>
              <a:t>algorithm</a:t>
            </a:r>
          </a:p>
          <a:p>
            <a:pPr lvl="1" eaLnBrk="1" hangingPunct="1"/>
            <a:r>
              <a:rPr lang="en-US" dirty="0" smtClean="0">
                <a:latin typeface="Constantia" charset="0"/>
              </a:rPr>
              <a:t>*Start in the middle – look at the middle entry</a:t>
            </a:r>
          </a:p>
          <a:p>
            <a:pPr lvl="1" eaLnBrk="1" hangingPunct="1"/>
            <a:r>
              <a:rPr lang="en-US" dirty="0" smtClean="0">
                <a:latin typeface="Constantia" charset="0"/>
              </a:rPr>
              <a:t>If you have found the item, you are done!</a:t>
            </a:r>
            <a:endParaRPr lang="en-US" dirty="0">
              <a:latin typeface="Constantia" charset="0"/>
            </a:endParaRPr>
          </a:p>
          <a:p>
            <a:pPr lvl="1" eaLnBrk="1" hangingPunct="1"/>
            <a:r>
              <a:rPr lang="en-US" dirty="0" smtClean="0">
                <a:latin typeface="Constantia" charset="0"/>
              </a:rPr>
              <a:t>If what you are looking for comes before this item go back to the * using only the first half of the directory</a:t>
            </a:r>
          </a:p>
          <a:p>
            <a:pPr lvl="1" eaLnBrk="1" hangingPunct="1"/>
            <a:r>
              <a:rPr lang="en-US" dirty="0" smtClean="0">
                <a:latin typeface="Constantia" charset="0"/>
              </a:rPr>
              <a:t>Otherwise, go back to * using only the last half of the directory.</a:t>
            </a:r>
            <a:endParaRPr lang="en-US" dirty="0">
              <a:latin typeface="Constantia" charset="0"/>
            </a:endParaRPr>
          </a:p>
          <a:p>
            <a:pPr eaLnBrk="1" hangingPunct="1"/>
            <a:r>
              <a:rPr lang="en-US" dirty="0" smtClean="0">
                <a:latin typeface="Constantia" charset="0"/>
              </a:rPr>
              <a:t>More efficient</a:t>
            </a:r>
            <a:endParaRPr lang="en-US" dirty="0">
              <a:latin typeface="Constantia" charset="0"/>
            </a:endParaRPr>
          </a:p>
          <a:p>
            <a:pPr lvl="1" eaLnBrk="1" hangingPunct="1"/>
            <a:r>
              <a:rPr lang="en-US" b="1" dirty="0">
                <a:latin typeface="Constantia" charset="0"/>
              </a:rPr>
              <a:t>Best</a:t>
            </a:r>
            <a:r>
              <a:rPr lang="en-US" dirty="0">
                <a:latin typeface="Constantia" charset="0"/>
              </a:rPr>
              <a:t> case: One step</a:t>
            </a:r>
          </a:p>
          <a:p>
            <a:pPr lvl="1" eaLnBrk="1" hangingPunct="1"/>
            <a:r>
              <a:rPr lang="en-US" b="1" dirty="0" smtClean="0">
                <a:latin typeface="Constantia" charset="0"/>
              </a:rPr>
              <a:t>Worst</a:t>
            </a:r>
            <a:r>
              <a:rPr lang="en-US" dirty="0" smtClean="0"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case: </a:t>
            </a:r>
            <a:r>
              <a:rPr lang="en-US" dirty="0" smtClean="0">
                <a:latin typeface="Constantia" charset="0"/>
              </a:rPr>
              <a:t>log n steps</a:t>
            </a:r>
            <a:endParaRPr lang="en-US" dirty="0">
              <a:latin typeface="Constantia" charset="0"/>
            </a:endParaRPr>
          </a:p>
          <a:p>
            <a:pPr lvl="1" eaLnBrk="1" hangingPunct="1"/>
            <a:r>
              <a:rPr lang="en-US" b="1" dirty="0">
                <a:latin typeface="Constantia" charset="0"/>
              </a:rPr>
              <a:t>Average</a:t>
            </a:r>
            <a:r>
              <a:rPr lang="en-US" dirty="0">
                <a:latin typeface="Constantia" charset="0"/>
              </a:rPr>
              <a:t> case: </a:t>
            </a:r>
            <a:r>
              <a:rPr lang="en-US" dirty="0" smtClean="0">
                <a:latin typeface="Constantia" charset="0"/>
              </a:rPr>
              <a:t>(log n)/2 steps</a:t>
            </a:r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7038"/>
            <a:ext cx="9817566" cy="712654"/>
          </a:xfrm>
        </p:spPr>
        <p:txBody>
          <a:bodyPr/>
          <a:lstStyle/>
          <a:p>
            <a:r>
              <a:rPr lang="en-US" dirty="0" smtClean="0"/>
              <a:t>What is log 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04" y="1294077"/>
            <a:ext cx="10687792" cy="55639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 computer science log is referring to log base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logarithm is the opposite of an exponent so it grows much slower.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 base 2 of 1 is 0			log </a:t>
            </a:r>
            <a:r>
              <a:rPr lang="en-US" dirty="0"/>
              <a:t>base 2 of </a:t>
            </a:r>
            <a:r>
              <a:rPr lang="en-US" dirty="0" smtClean="0"/>
              <a:t>32 </a:t>
            </a:r>
            <a:r>
              <a:rPr lang="en-US" dirty="0"/>
              <a:t>is </a:t>
            </a: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log base 2 of 2 is </a:t>
            </a:r>
            <a:r>
              <a:rPr lang="en-US" dirty="0" smtClean="0"/>
              <a:t>1 			</a:t>
            </a:r>
            <a:r>
              <a:rPr lang="en-US" dirty="0"/>
              <a:t>log base 2 of </a:t>
            </a:r>
            <a:r>
              <a:rPr lang="en-US" dirty="0" smtClean="0"/>
              <a:t>64 </a:t>
            </a:r>
            <a:r>
              <a:rPr lang="en-US" dirty="0"/>
              <a:t>is </a:t>
            </a:r>
            <a:r>
              <a:rPr lang="en-US" dirty="0" smtClean="0"/>
              <a:t>6</a:t>
            </a:r>
          </a:p>
          <a:p>
            <a:pPr marL="0" indent="0">
              <a:buNone/>
            </a:pPr>
            <a:r>
              <a:rPr lang="en-US" dirty="0" smtClean="0"/>
              <a:t>log base 2 of 4 is 2			</a:t>
            </a:r>
            <a:r>
              <a:rPr lang="en-US" dirty="0"/>
              <a:t>log base 2 of </a:t>
            </a:r>
            <a:r>
              <a:rPr lang="en-US" dirty="0" smtClean="0"/>
              <a:t>128 </a:t>
            </a:r>
            <a:r>
              <a:rPr lang="en-US" dirty="0"/>
              <a:t>is </a:t>
            </a:r>
            <a:r>
              <a:rPr lang="en-US" dirty="0" smtClean="0"/>
              <a:t>7</a:t>
            </a:r>
          </a:p>
          <a:p>
            <a:pPr marL="0" indent="0">
              <a:buNone/>
            </a:pPr>
            <a:r>
              <a:rPr lang="en-US" dirty="0"/>
              <a:t>log base 2 of </a:t>
            </a:r>
            <a:r>
              <a:rPr lang="en-US" dirty="0" smtClean="0"/>
              <a:t>8 </a:t>
            </a:r>
            <a:r>
              <a:rPr lang="en-US" dirty="0"/>
              <a:t>is </a:t>
            </a:r>
            <a:r>
              <a:rPr lang="en-US" dirty="0" smtClean="0"/>
              <a:t>3			</a:t>
            </a:r>
            <a:r>
              <a:rPr lang="en-US" dirty="0"/>
              <a:t>log base 2 of </a:t>
            </a:r>
            <a:r>
              <a:rPr lang="en-US" dirty="0" smtClean="0"/>
              <a:t>256 </a:t>
            </a:r>
            <a:r>
              <a:rPr lang="en-US" dirty="0"/>
              <a:t>is </a:t>
            </a:r>
            <a:r>
              <a:rPr lang="en-US" dirty="0" smtClean="0"/>
              <a:t>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log base 2 of </a:t>
            </a:r>
            <a:r>
              <a:rPr lang="en-US" dirty="0" smtClean="0"/>
              <a:t>16 </a:t>
            </a:r>
            <a:r>
              <a:rPr lang="en-US" dirty="0"/>
              <a:t>is </a:t>
            </a:r>
            <a:r>
              <a:rPr lang="en-US" dirty="0" smtClean="0"/>
              <a:t>4		</a:t>
            </a:r>
            <a:r>
              <a:rPr lang="en-US" dirty="0"/>
              <a:t>log base 2 of </a:t>
            </a:r>
            <a:r>
              <a:rPr lang="en-US" dirty="0" smtClean="0"/>
              <a:t>512 </a:t>
            </a:r>
            <a:r>
              <a:rPr lang="en-US" dirty="0"/>
              <a:t>is </a:t>
            </a:r>
            <a:r>
              <a:rPr lang="en-US" dirty="0" smtClean="0"/>
              <a:t>9   etc.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5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-361308"/>
            <a:ext cx="109728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Implementing a </a:t>
            </a:r>
            <a:r>
              <a:rPr lang="en-US" sz="3200" i="1" dirty="0" smtClean="0">
                <a:latin typeface="Calibri" charset="0"/>
              </a:rPr>
              <a:t>binary </a:t>
            </a:r>
            <a:r>
              <a:rPr lang="en-US" sz="3200" i="1" dirty="0">
                <a:latin typeface="Calibri" charset="0"/>
              </a:rPr>
              <a:t>search</a:t>
            </a:r>
            <a:r>
              <a:rPr lang="en-US" sz="3200" dirty="0">
                <a:latin typeface="Calibri" charset="0"/>
              </a:rPr>
              <a:t> </a:t>
            </a:r>
            <a:r>
              <a:rPr lang="en-US" sz="3200" dirty="0" smtClean="0">
                <a:latin typeface="Calibri" charset="0"/>
              </a:rPr>
              <a:t>algorithm</a:t>
            </a:r>
            <a:endParaRPr lang="en-US" sz="3200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79700" y="465514"/>
            <a:ext cx="7340600" cy="6494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1	</a:t>
            </a: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binarySearch</a:t>
            </a:r>
            <a:r>
              <a:rPr lang="en-US" sz="2600" dirty="0"/>
              <a:t>(</a:t>
            </a:r>
            <a:r>
              <a:rPr lang="en-US" sz="2600" dirty="0" err="1"/>
              <a:t>alist</a:t>
            </a:r>
            <a:r>
              <a:rPr lang="en-US" sz="2600" dirty="0"/>
              <a:t>, item):</a:t>
            </a:r>
          </a:p>
          <a:p>
            <a:r>
              <a:rPr lang="en-US" sz="2600" dirty="0"/>
              <a:t>2	    first = 0</a:t>
            </a:r>
          </a:p>
          <a:p>
            <a:r>
              <a:rPr lang="en-US" sz="2600" dirty="0"/>
              <a:t>3	    last = </a:t>
            </a:r>
            <a:r>
              <a:rPr lang="en-US" sz="2600" dirty="0" err="1"/>
              <a:t>len</a:t>
            </a:r>
            <a:r>
              <a:rPr lang="en-US" sz="2600" dirty="0"/>
              <a:t>(</a:t>
            </a:r>
            <a:r>
              <a:rPr lang="en-US" sz="2600" dirty="0" err="1"/>
              <a:t>alist</a:t>
            </a:r>
            <a:r>
              <a:rPr lang="en-US" sz="2600" dirty="0"/>
              <a:t>)-1</a:t>
            </a:r>
          </a:p>
          <a:p>
            <a:r>
              <a:rPr lang="en-US" sz="2600" dirty="0"/>
              <a:t>4	    found = False</a:t>
            </a:r>
          </a:p>
          <a:p>
            <a:r>
              <a:rPr lang="en-US" sz="2600" dirty="0"/>
              <a:t>5	</a:t>
            </a:r>
          </a:p>
          <a:p>
            <a:r>
              <a:rPr lang="en-US" sz="2600" dirty="0"/>
              <a:t>6	    while first&lt;=last and not found:</a:t>
            </a:r>
          </a:p>
          <a:p>
            <a:r>
              <a:rPr lang="en-US" sz="2600" dirty="0"/>
              <a:t>7	        midpoint = (first + last)//2</a:t>
            </a:r>
          </a:p>
          <a:p>
            <a:r>
              <a:rPr lang="en-US" sz="2600" dirty="0"/>
              <a:t>8	        if </a:t>
            </a:r>
            <a:r>
              <a:rPr lang="en-US" sz="2600" dirty="0" err="1"/>
              <a:t>alist</a:t>
            </a:r>
            <a:r>
              <a:rPr lang="en-US" sz="2600" dirty="0"/>
              <a:t>[midpoint] == item:</a:t>
            </a:r>
          </a:p>
          <a:p>
            <a:r>
              <a:rPr lang="en-US" sz="2600" dirty="0"/>
              <a:t>9	            found = True</a:t>
            </a:r>
          </a:p>
          <a:p>
            <a:r>
              <a:rPr lang="en-US" sz="2600" dirty="0"/>
              <a:t>10	        else:</a:t>
            </a:r>
          </a:p>
          <a:p>
            <a:r>
              <a:rPr lang="en-US" sz="2600" dirty="0"/>
              <a:t>11	            if item &lt; </a:t>
            </a:r>
            <a:r>
              <a:rPr lang="en-US" sz="2600" dirty="0" err="1"/>
              <a:t>alist</a:t>
            </a:r>
            <a:r>
              <a:rPr lang="en-US" sz="2600" dirty="0"/>
              <a:t>[midpoint]:</a:t>
            </a:r>
          </a:p>
          <a:p>
            <a:r>
              <a:rPr lang="en-US" sz="2600" dirty="0"/>
              <a:t>12	                last = midpoint-1</a:t>
            </a:r>
          </a:p>
          <a:p>
            <a:r>
              <a:rPr lang="en-US" sz="2600" dirty="0"/>
              <a:t>13	            else:</a:t>
            </a:r>
          </a:p>
          <a:p>
            <a:r>
              <a:rPr lang="en-US" sz="2600" dirty="0"/>
              <a:t>14	                first = midpoint+1</a:t>
            </a:r>
          </a:p>
          <a:p>
            <a:r>
              <a:rPr lang="en-US" sz="2600" dirty="0"/>
              <a:t>15	</a:t>
            </a:r>
          </a:p>
          <a:p>
            <a:r>
              <a:rPr lang="en-US" sz="2600" dirty="0"/>
              <a:t>16	    return found</a:t>
            </a:r>
          </a:p>
        </p:txBody>
      </p:sp>
    </p:spTree>
    <p:extLst>
      <p:ext uri="{BB962C8B-B14F-4D97-AF65-F5344CB8AC3E}">
        <p14:creationId xmlns:p14="http://schemas.microsoft.com/office/powerpoint/2010/main" val="6775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Exam Question:</a:t>
            </a:r>
            <a:br>
              <a:rPr lang="en-US" dirty="0" smtClean="0"/>
            </a:br>
            <a:r>
              <a:rPr lang="en-US" dirty="0" smtClean="0"/>
              <a:t>Match Big O's and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O(1)</a:t>
            </a:r>
          </a:p>
          <a:p>
            <a:r>
              <a:rPr lang="en-US" dirty="0" smtClean="0"/>
              <a:t>O(log n)</a:t>
            </a:r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O(n)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2 Nested for loops</a:t>
            </a:r>
          </a:p>
          <a:p>
            <a:r>
              <a:rPr lang="en-US" dirty="0" smtClean="0"/>
              <a:t>Sequential Search</a:t>
            </a:r>
          </a:p>
          <a:p>
            <a:r>
              <a:rPr lang="en-US" dirty="0"/>
              <a:t>Binary search</a:t>
            </a:r>
          </a:p>
          <a:p>
            <a:r>
              <a:rPr lang="en-US" dirty="0" smtClean="0"/>
              <a:t>Min value in sorted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9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binary search exam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Show items that would be examined when searching the following sorted list for the value  33.</a:t>
            </a:r>
          </a:p>
          <a:p>
            <a:pPr marL="0" indent="0">
              <a:buNone/>
            </a:pPr>
            <a:r>
              <a:rPr lang="en-US" dirty="0" smtClean="0"/>
              <a:t>Assume that you always round down when dividing by two as in the formula (first + last) // 2</a:t>
            </a:r>
            <a:endParaRPr lang="is-IS" dirty="0" smtClean="0"/>
          </a:p>
          <a:p>
            <a:pPr marL="0" indent="0">
              <a:buNone/>
            </a:pPr>
            <a:r>
              <a:rPr lang="is-IS" dirty="0" smtClean="0"/>
              <a:t>[2, 3, 8, 9, 10, 11, 15, 22, 99]</a:t>
            </a:r>
          </a:p>
          <a:p>
            <a:pPr marL="0" indent="0">
              <a:buNone/>
            </a:pPr>
            <a:r>
              <a:rPr lang="is-IS" dirty="0" smtClean="0"/>
              <a:t>10, 15, 22, 99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72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binary search exam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Show items that would be examined when searching the following sorted list for the value  7.</a:t>
            </a:r>
          </a:p>
          <a:p>
            <a:pPr marL="0" indent="0">
              <a:buNone/>
            </a:pPr>
            <a:r>
              <a:rPr lang="en-US" dirty="0" smtClean="0"/>
              <a:t>Assume that you always round down when dividing by two as in the formula (first + last)//2</a:t>
            </a:r>
            <a:endParaRPr lang="is-IS" dirty="0" smtClean="0"/>
          </a:p>
          <a:p>
            <a:pPr marL="0" indent="0">
              <a:buNone/>
            </a:pPr>
            <a:r>
              <a:rPr lang="is-IS" dirty="0" smtClean="0"/>
              <a:t>[2, 3, 8, 9, 10, 11, 15, 22, 99]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en-US" dirty="0" smtClean="0"/>
              <a:t>10, 3, 8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8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096" y="906097"/>
            <a:ext cx="10687792" cy="42755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link provides helpful material to understand these concepts.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interactivepython.org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runestone</a:t>
            </a:r>
            <a:r>
              <a:rPr lang="en-US" dirty="0">
                <a:hlinkClick r:id="rId2"/>
              </a:rPr>
              <a:t>/static/</a:t>
            </a:r>
            <a:r>
              <a:rPr lang="en-US" dirty="0" err="1">
                <a:hlinkClick r:id="rId2"/>
              </a:rPr>
              <a:t>pythonds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SortSearch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toctree.html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the efficiency of an algorithm in terms of space(memory) and time(speed)</a:t>
            </a:r>
          </a:p>
          <a:p>
            <a:r>
              <a:rPr lang="en-US" dirty="0" smtClean="0"/>
              <a:t>Efficiency is expressed a function of the input size</a:t>
            </a:r>
          </a:p>
          <a:p>
            <a:pPr lvl="1"/>
            <a:r>
              <a:rPr lang="en-US" dirty="0" smtClean="0"/>
              <a:t>“Big-O” notation --  O(f(n))</a:t>
            </a:r>
          </a:p>
          <a:p>
            <a:pPr lvl="1"/>
            <a:r>
              <a:rPr lang="en-US" dirty="0" smtClean="0"/>
              <a:t>Generally looks at </a:t>
            </a:r>
            <a:r>
              <a:rPr lang="en-US" u="sng" dirty="0" smtClean="0"/>
              <a:t>worst case</a:t>
            </a:r>
            <a:r>
              <a:rPr lang="en-US" dirty="0" smtClean="0"/>
              <a:t>, longest time and most space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7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2" y="207038"/>
            <a:ext cx="9905998" cy="623875"/>
          </a:xfrm>
        </p:spPr>
        <p:txBody>
          <a:bodyPr>
            <a:normAutofit fontScale="90000"/>
          </a:bodyPr>
          <a:lstStyle/>
          <a:p>
            <a:r>
              <a:rPr lang="pt-BR" dirty="0"/>
              <a:t>Complexity </a:t>
            </a:r>
            <a:r>
              <a:rPr lang="pt-BR" dirty="0" smtClean="0"/>
              <a:t>Classes: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75" y="914004"/>
            <a:ext cx="8419427" cy="594399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O(1)</a:t>
            </a:r>
          </a:p>
          <a:p>
            <a:pPr marL="0" indent="0">
              <a:buNone/>
            </a:pPr>
            <a:r>
              <a:rPr lang="en-US" dirty="0" smtClean="0"/>
              <a:t>O(log n)</a:t>
            </a:r>
          </a:p>
          <a:p>
            <a:pPr marL="0" indent="0">
              <a:buNone/>
            </a:pPr>
            <a:r>
              <a:rPr lang="en-US" dirty="0" smtClean="0"/>
              <a:t>O(n)</a:t>
            </a:r>
          </a:p>
          <a:p>
            <a:pPr marL="0" indent="0">
              <a:buNone/>
            </a:pPr>
            <a:r>
              <a:rPr lang="en-US" dirty="0" smtClean="0"/>
              <a:t>O(n log n)</a:t>
            </a:r>
          </a:p>
          <a:p>
            <a:pPr marL="0" indent="0">
              <a:buNone/>
            </a:pPr>
            <a:r>
              <a:rPr lang="en-US" dirty="0" smtClean="0"/>
              <a:t>O(n^2)</a:t>
            </a:r>
          </a:p>
          <a:p>
            <a:pPr marL="0" indent="0">
              <a:buNone/>
            </a:pPr>
            <a:r>
              <a:rPr lang="en-US" dirty="0" smtClean="0"/>
              <a:t>O(n^3)</a:t>
            </a:r>
          </a:p>
          <a:p>
            <a:pPr marL="0" indent="0">
              <a:buNone/>
            </a:pPr>
            <a:r>
              <a:rPr lang="en-US" dirty="0" smtClean="0"/>
              <a:t>O(2^n)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Tends to be looked at as more important than space</a:t>
            </a:r>
          </a:p>
          <a:p>
            <a:r>
              <a:rPr lang="en-US" dirty="0" smtClean="0"/>
              <a:t>Assume that each operation takes one unit of time to process.</a:t>
            </a:r>
          </a:p>
          <a:p>
            <a:r>
              <a:rPr lang="en-US" dirty="0" smtClean="0"/>
              <a:t>Measuring:</a:t>
            </a:r>
          </a:p>
          <a:p>
            <a:pPr lvl="1"/>
            <a:r>
              <a:rPr lang="en-US" dirty="0"/>
              <a:t>Additive Property: O(m) + O(n) = O(max(</a:t>
            </a:r>
            <a:r>
              <a:rPr lang="en-US" dirty="0" err="1"/>
              <a:t>n,m</a:t>
            </a:r>
            <a:r>
              <a:rPr lang="en-US" dirty="0" smtClean="0"/>
              <a:t>))</a:t>
            </a:r>
          </a:p>
          <a:p>
            <a:pPr lvl="1"/>
            <a:r>
              <a:rPr lang="en-US" dirty="0"/>
              <a:t>Multiplicative Property: </a:t>
            </a:r>
            <a:r>
              <a:rPr lang="en-US" dirty="0" smtClean="0"/>
              <a:t>Loops the sum of the statements inside the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Loops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smtClean="0"/>
              <a:t>num1 in range(0,n):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for num2 in range(0,n):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x = x + 1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O(n*n) =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203448"/>
            <a:ext cx="9905998" cy="1478570"/>
          </a:xfrm>
        </p:spPr>
        <p:txBody>
          <a:bodyPr/>
          <a:lstStyle/>
          <a:p>
            <a:r>
              <a:rPr lang="en-US" dirty="0" smtClean="0"/>
              <a:t>Big </a:t>
            </a:r>
            <a:r>
              <a:rPr lang="en-US" dirty="0"/>
              <a:t>O - Puts algorithms into </a:t>
            </a:r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O(1) – constant time -  the program </a:t>
            </a:r>
            <a:r>
              <a:rPr lang="en-US" i="1" dirty="0" smtClean="0"/>
              <a:t>always</a:t>
            </a:r>
            <a:r>
              <a:rPr lang="en-US" dirty="0" smtClean="0"/>
              <a:t> takes the same of time, regardless of the amount of data it’s working on.  example – looking for the smallest item in a sorted list</a:t>
            </a:r>
          </a:p>
          <a:p>
            <a:r>
              <a:rPr lang="en-US" dirty="0" smtClean="0"/>
              <a:t>O(log n) – logarithmic time – the program takes log base 2 of the number of items there are in order to work – example guess a number within a range</a:t>
            </a:r>
          </a:p>
          <a:p>
            <a:r>
              <a:rPr lang="en-US" dirty="0" smtClean="0"/>
              <a:t>O(n) –linear time -  the program get slower in proportion to the amount of data elements </a:t>
            </a:r>
            <a:r>
              <a:rPr lang="en-US" i="1" dirty="0" smtClean="0"/>
              <a:t>n – searching for something by looking at all the items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O(n^2) – quadratic time- the program gets slower as a square of the amount of data elements </a:t>
            </a:r>
            <a:r>
              <a:rPr lang="en-US" i="1" dirty="0" smtClean="0"/>
              <a:t>n – for each item, must look at all the other items each time – a loop within a loop</a:t>
            </a:r>
          </a:p>
          <a:p>
            <a:endParaRPr lang="en-US" i="1" dirty="0"/>
          </a:p>
          <a:p>
            <a:r>
              <a:rPr lang="en-US" dirty="0" smtClean="0"/>
              <a:t>O(n * log(n)) – the program gets slower as a bit bigger than linear growth in </a:t>
            </a:r>
            <a:r>
              <a:rPr lang="en-US" i="1" dirty="0" smtClean="0"/>
              <a:t>n – for each item, must go through log of the items – a loop within a loop where one loop only has log n occurrences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Big O's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O(1): Finding the minimum value of a sorted list</a:t>
            </a:r>
          </a:p>
          <a:p>
            <a:r>
              <a:rPr lang="en-US" dirty="0" smtClean="0"/>
              <a:t>O(log n): Binary Search – divide and conquer</a:t>
            </a:r>
          </a:p>
          <a:p>
            <a:r>
              <a:rPr lang="en-US" dirty="0" smtClean="0"/>
              <a:t>O(n): Sequential Search – look at all words in dictionary</a:t>
            </a:r>
          </a:p>
          <a:p>
            <a:r>
              <a:rPr lang="en-US" dirty="0" smtClean="0"/>
              <a:t>O(n log n): Merge Sort, Quicksort</a:t>
            </a:r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): Bubble Sort, Insertion Sort, Selection Sort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4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Search (not efficient) – O(n)</a:t>
            </a:r>
          </a:p>
          <a:p>
            <a:r>
              <a:rPr lang="en-US" dirty="0" smtClean="0"/>
              <a:t>Binary Search (efficient) – O(log n)</a:t>
            </a:r>
          </a:p>
        </p:txBody>
      </p:sp>
    </p:spTree>
    <p:extLst>
      <p:ext uri="{BB962C8B-B14F-4D97-AF65-F5344CB8AC3E}">
        <p14:creationId xmlns:p14="http://schemas.microsoft.com/office/powerpoint/2010/main" val="18983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4289</TotalTime>
  <Words>823</Words>
  <Application>Microsoft Macintosh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Constantia</vt:lpstr>
      <vt:lpstr>Trebuchet MS</vt:lpstr>
      <vt:lpstr>Circuit</vt:lpstr>
      <vt:lpstr> CS 1301  Computation Complexity or Big O </vt:lpstr>
      <vt:lpstr>PowerPoint Presentation</vt:lpstr>
      <vt:lpstr>Computation Complexity</vt:lpstr>
      <vt:lpstr>Complexity Classes: </vt:lpstr>
      <vt:lpstr>Time complexity</vt:lpstr>
      <vt:lpstr>Complexity of Loops Example</vt:lpstr>
      <vt:lpstr>Big O - Puts algorithms into categories</vt:lpstr>
      <vt:lpstr>Typical Big O's</vt:lpstr>
      <vt:lpstr>Searching Algorithms</vt:lpstr>
      <vt:lpstr>Real world example: Finding something in a novel</vt:lpstr>
      <vt:lpstr>Real world example: Finding something in a textbook</vt:lpstr>
      <vt:lpstr>Implementing a sequential search algorithm</vt:lpstr>
      <vt:lpstr>Real world example: Finding a name in a directory using binary search</vt:lpstr>
      <vt:lpstr>What is log n?</vt:lpstr>
      <vt:lpstr>Implementing a binary search algorithm</vt:lpstr>
      <vt:lpstr>Practice Exam Question: Match Big O's and Algorithms</vt:lpstr>
      <vt:lpstr>Sample binary search exam question</vt:lpstr>
      <vt:lpstr>Solution to binary search exam question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MaryHudachek</dc:creator>
  <cp:lastModifiedBy>Hoover, Madison E</cp:lastModifiedBy>
  <cp:revision>105</cp:revision>
  <cp:lastPrinted>2016-03-28T15:18:21Z</cp:lastPrinted>
  <dcterms:created xsi:type="dcterms:W3CDTF">2014-07-09T22:04:32Z</dcterms:created>
  <dcterms:modified xsi:type="dcterms:W3CDTF">2017-03-29T13:11:44Z</dcterms:modified>
</cp:coreProperties>
</file>