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1"/>
  </p:notesMasterIdLst>
  <p:handoutMasterIdLst>
    <p:handoutMasterId r:id="rId12"/>
  </p:handoutMasterIdLst>
  <p:sldIdLst>
    <p:sldId id="599" r:id="rId2"/>
    <p:sldId id="597" r:id="rId3"/>
    <p:sldId id="600" r:id="rId4"/>
    <p:sldId id="612" r:id="rId5"/>
    <p:sldId id="614" r:id="rId6"/>
    <p:sldId id="619" r:id="rId7"/>
    <p:sldId id="616" r:id="rId8"/>
    <p:sldId id="608" r:id="rId9"/>
    <p:sldId id="61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270" userDrawn="1">
          <p15:clr>
            <a:srgbClr val="A4A3A4"/>
          </p15:clr>
        </p15:guide>
        <p15:guide id="4" pos="7431" userDrawn="1">
          <p15:clr>
            <a:srgbClr val="A4A3A4"/>
          </p15:clr>
        </p15:guide>
        <p15:guide id="5" orient="horz" pos="3861" userDrawn="1">
          <p15:clr>
            <a:srgbClr val="A4A3A4"/>
          </p15:clr>
        </p15:guide>
        <p15:guide id="6" orient="horz" pos="7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3E"/>
    <a:srgbClr val="8CC740"/>
    <a:srgbClr val="8E3260"/>
    <a:srgbClr val="00B0F0"/>
    <a:srgbClr val="BFBFBF"/>
    <a:srgbClr val="A6A6A6"/>
    <a:srgbClr val="0062AF"/>
    <a:srgbClr val="7C2A54"/>
    <a:srgbClr val="305C8E"/>
    <a:srgbClr val="035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05" autoAdjust="0"/>
  </p:normalViewPr>
  <p:slideViewPr>
    <p:cSldViewPr snapToGrid="0" snapToObjects="1">
      <p:cViewPr varScale="1">
        <p:scale>
          <a:sx n="69" d="100"/>
          <a:sy n="69" d="100"/>
        </p:scale>
        <p:origin x="780" y="72"/>
      </p:cViewPr>
      <p:guideLst>
        <p:guide orient="horz" pos="612"/>
        <p:guide pos="3817"/>
        <p:guide pos="270"/>
        <p:guide pos="7431"/>
        <p:guide orient="horz" pos="3861"/>
        <p:guide orient="horz" pos="7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39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DD702-043C-4196-A0CC-2EC3D5CCE2AF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67BE-B4FC-4F3A-9B3E-41972342AB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7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D425D-8877-564B-B98B-FD68BB2418A6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41746-C842-CE4F-B1DC-64B32DB4A7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79" name="Shape 3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684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41746-C842-CE4F-B1DC-64B32DB4A7C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3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41746-C842-CE4F-B1DC-64B32DB4A7C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9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41746-C842-CE4F-B1DC-64B32DB4A7C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47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41746-C842-CE4F-B1DC-64B32DB4A7C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65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41746-C842-CE4F-B1DC-64B32DB4A7C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21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41746-C842-CE4F-B1DC-64B32DB4A7C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33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79" name="Shape 3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57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1" y="374967"/>
            <a:ext cx="2920153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8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1" y="374967"/>
            <a:ext cx="2920153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8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endParaRPr lang="en-US" dirty="0"/>
          </a:p>
        </p:txBody>
      </p:sp>
      <p:sp>
        <p:nvSpPr>
          <p:cNvPr id="40" name="Shape 40"/>
          <p:cNvSpPr>
            <a:spLocks noGrp="1"/>
          </p:cNvSpPr>
          <p:nvPr>
            <p:ph type="title" hasCustomPrompt="1"/>
          </p:nvPr>
        </p:nvSpPr>
        <p:spPr>
          <a:xfrm>
            <a:off x="457554" y="403854"/>
            <a:ext cx="4588580" cy="115401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>
                <a:solidFill>
                  <a:srgbClr val="007CC3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3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0"/>
          <p:cNvSpPr>
            <a:spLocks noGrp="1"/>
          </p:cNvSpPr>
          <p:nvPr>
            <p:ph type="title" hasCustomPrompt="1"/>
          </p:nvPr>
        </p:nvSpPr>
        <p:spPr>
          <a:xfrm>
            <a:off x="263924" y="200352"/>
            <a:ext cx="11630733" cy="60398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67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3925" y="979286"/>
            <a:ext cx="11229263" cy="4880879"/>
          </a:xfrm>
          <a:prstGeom prst="rect">
            <a:avLst/>
          </a:prstGeom>
        </p:spPr>
        <p:txBody>
          <a:bodyPr/>
          <a:lstStyle>
            <a:lvl1pPr marL="150280" indent="-150280">
              <a:defRPr sz="1867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3387" indent="-232828">
              <a:defRPr sz="16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6342" indent="-220128">
              <a:defRPr sz="1467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51997" indent="-315376">
              <a:defRPr sz="16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Shape 42"/>
          <p:cNvSpPr>
            <a:spLocks noGrp="1"/>
          </p:cNvSpPr>
          <p:nvPr>
            <p:ph type="sldNum" sz="quarter" idx="2"/>
          </p:nvPr>
        </p:nvSpPr>
        <p:spPr>
          <a:xfrm>
            <a:off x="308518" y="6340177"/>
            <a:ext cx="624383" cy="372535"/>
          </a:xfrm>
          <a:prstGeom prst="rect">
            <a:avLst/>
          </a:prstGeom>
        </p:spPr>
        <p:txBody>
          <a:bodyPr/>
          <a:lstStyle>
            <a:lvl1pPr algn="l">
              <a:defRPr sz="133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hangingPunct="0"/>
            <a:fld id="{86CB4B4D-7CA3-9044-876B-883B54F8677D}" type="slidenum">
              <a:rPr lang="en-US" kern="0" smtClean="0">
                <a:solidFill>
                  <a:srgbClr val="000000">
                    <a:lumMod val="75000"/>
                    <a:lumOff val="25000"/>
                  </a:srgbClr>
                </a:solidFill>
                <a:sym typeface="Calibri"/>
              </a:rPr>
              <a:pPr hangingPunct="0"/>
              <a:t>‹#›</a:t>
            </a:fld>
            <a:endParaRPr lang="en-US" kern="0" dirty="0">
              <a:solidFill>
                <a:srgbClr val="000000">
                  <a:lumMod val="75000"/>
                  <a:lumOff val="25000"/>
                </a:srgbClr>
              </a:solidFill>
              <a:sym typeface="Calibri"/>
            </a:endParaRPr>
          </a:p>
        </p:txBody>
      </p:sp>
      <p:sp>
        <p:nvSpPr>
          <p:cNvPr id="16" name="object 20"/>
          <p:cNvSpPr/>
          <p:nvPr userDrawn="1"/>
        </p:nvSpPr>
        <p:spPr>
          <a:xfrm>
            <a:off x="12064943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pPr hangingPunct="0"/>
            <a:endParaRPr sz="2400" kern="0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20" name="object 9"/>
          <p:cNvSpPr/>
          <p:nvPr userDrawn="1"/>
        </p:nvSpPr>
        <p:spPr>
          <a:xfrm>
            <a:off x="-11893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pPr hangingPunct="0"/>
            <a:endParaRPr sz="2400" kern="0" dirty="0">
              <a:solidFill>
                <a:srgbClr val="000000"/>
              </a:solidFill>
              <a:sym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113" y="6015481"/>
            <a:ext cx="1212887" cy="6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8140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0" y="6246000"/>
            <a:ext cx="4391025" cy="612000"/>
          </a:xfrm>
          <a:custGeom>
            <a:avLst/>
            <a:gdLst>
              <a:gd name="T0" fmla="*/ 877 w 2766"/>
              <a:gd name="T1" fmla="*/ 213 h 346"/>
              <a:gd name="T2" fmla="*/ 0 w 2766"/>
              <a:gd name="T3" fmla="*/ 270 h 346"/>
              <a:gd name="T4" fmla="*/ 0 w 2766"/>
              <a:gd name="T5" fmla="*/ 346 h 346"/>
              <a:gd name="T6" fmla="*/ 1488 w 2766"/>
              <a:gd name="T7" fmla="*/ 346 h 346"/>
              <a:gd name="T8" fmla="*/ 877 w 2766"/>
              <a:gd name="T9" fmla="*/ 213 h 346"/>
              <a:gd name="T10" fmla="*/ 1432 w 2766"/>
              <a:gd name="T11" fmla="*/ 177 h 346"/>
              <a:gd name="T12" fmla="*/ 943 w 2766"/>
              <a:gd name="T13" fmla="*/ 209 h 346"/>
              <a:gd name="T14" fmla="*/ 1575 w 2766"/>
              <a:gd name="T15" fmla="*/ 346 h 346"/>
              <a:gd name="T16" fmla="*/ 2766 w 2766"/>
              <a:gd name="T17" fmla="*/ 346 h 346"/>
              <a:gd name="T18" fmla="*/ 1432 w 2766"/>
              <a:gd name="T19" fmla="*/ 177 h 346"/>
              <a:gd name="T20" fmla="*/ 0 w 2766"/>
              <a:gd name="T21" fmla="*/ 23 h 346"/>
              <a:gd name="T22" fmla="*/ 0 w 2766"/>
              <a:gd name="T23" fmla="*/ 257 h 346"/>
              <a:gd name="T24" fmla="*/ 824 w 2766"/>
              <a:gd name="T25" fmla="*/ 202 h 346"/>
              <a:gd name="T26" fmla="*/ 0 w 2766"/>
              <a:gd name="T27" fmla="*/ 23 h 346"/>
              <a:gd name="T28" fmla="*/ 0 w 2766"/>
              <a:gd name="T29" fmla="*/ 0 h 346"/>
              <a:gd name="T30" fmla="*/ 0 w 2766"/>
              <a:gd name="T31" fmla="*/ 4 h 346"/>
              <a:gd name="T32" fmla="*/ 890 w 2766"/>
              <a:gd name="T33" fmla="*/ 198 h 346"/>
              <a:gd name="T34" fmla="*/ 1357 w 2766"/>
              <a:gd name="T35" fmla="*/ 167 h 346"/>
              <a:gd name="T36" fmla="*/ 41 w 2766"/>
              <a:gd name="T37" fmla="*/ 0 h 346"/>
              <a:gd name="T38" fmla="*/ 0 w 2766"/>
              <a:gd name="T39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66" h="346">
                <a:moveTo>
                  <a:pt x="877" y="213"/>
                </a:moveTo>
                <a:lnTo>
                  <a:pt x="0" y="270"/>
                </a:lnTo>
                <a:lnTo>
                  <a:pt x="0" y="346"/>
                </a:lnTo>
                <a:lnTo>
                  <a:pt x="1488" y="346"/>
                </a:lnTo>
                <a:lnTo>
                  <a:pt x="877" y="213"/>
                </a:lnTo>
                <a:close/>
                <a:moveTo>
                  <a:pt x="1432" y="177"/>
                </a:moveTo>
                <a:lnTo>
                  <a:pt x="943" y="209"/>
                </a:lnTo>
                <a:lnTo>
                  <a:pt x="1575" y="346"/>
                </a:lnTo>
                <a:lnTo>
                  <a:pt x="2766" y="346"/>
                </a:lnTo>
                <a:lnTo>
                  <a:pt x="1432" y="177"/>
                </a:lnTo>
                <a:close/>
                <a:moveTo>
                  <a:pt x="0" y="23"/>
                </a:moveTo>
                <a:lnTo>
                  <a:pt x="0" y="257"/>
                </a:lnTo>
                <a:lnTo>
                  <a:pt x="824" y="202"/>
                </a:lnTo>
                <a:lnTo>
                  <a:pt x="0" y="23"/>
                </a:lnTo>
                <a:close/>
                <a:moveTo>
                  <a:pt x="0" y="0"/>
                </a:moveTo>
                <a:lnTo>
                  <a:pt x="0" y="4"/>
                </a:lnTo>
                <a:lnTo>
                  <a:pt x="890" y="198"/>
                </a:lnTo>
                <a:lnTo>
                  <a:pt x="1357" y="167"/>
                </a:lnTo>
                <a:lnTo>
                  <a:pt x="41" y="0"/>
                </a:lnTo>
                <a:lnTo>
                  <a:pt x="0" y="0"/>
                </a:lnTo>
                <a:close/>
              </a:path>
            </a:pathLst>
          </a:custGeom>
          <a:solidFill>
            <a:srgbClr val="8CC7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33387" y="1511300"/>
            <a:ext cx="6373813" cy="4316413"/>
          </a:xfrm>
          <a:noFill/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32000" y="439189"/>
            <a:ext cx="4909264" cy="71313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kern="1200" dirty="0" smtClean="0">
                <a:ln w="12700">
                  <a:noFill/>
                </a:ln>
                <a:solidFill>
                  <a:srgbClr val="007F3E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Agenda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9750" y="6397170"/>
            <a:ext cx="365125" cy="258084"/>
          </a:xfrm>
        </p:spPr>
        <p:txBody>
          <a:bodyPr lIns="0" rIns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702C2F7E-F8EE-304F-89B8-CFC06F9B24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1239403"/>
            <a:ext cx="7360872" cy="0"/>
          </a:xfrm>
          <a:prstGeom prst="line">
            <a:avLst/>
          </a:prstGeom>
          <a:ln>
            <a:gradFill>
              <a:gsLst>
                <a:gs pos="35000">
                  <a:srgbClr val="8CC740"/>
                </a:gs>
                <a:gs pos="84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6" y="6402531"/>
            <a:ext cx="2021644" cy="3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4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0" y="6246000"/>
            <a:ext cx="4391025" cy="612000"/>
          </a:xfrm>
          <a:custGeom>
            <a:avLst/>
            <a:gdLst>
              <a:gd name="T0" fmla="*/ 877 w 2766"/>
              <a:gd name="T1" fmla="*/ 213 h 346"/>
              <a:gd name="T2" fmla="*/ 0 w 2766"/>
              <a:gd name="T3" fmla="*/ 270 h 346"/>
              <a:gd name="T4" fmla="*/ 0 w 2766"/>
              <a:gd name="T5" fmla="*/ 346 h 346"/>
              <a:gd name="T6" fmla="*/ 1488 w 2766"/>
              <a:gd name="T7" fmla="*/ 346 h 346"/>
              <a:gd name="T8" fmla="*/ 877 w 2766"/>
              <a:gd name="T9" fmla="*/ 213 h 346"/>
              <a:gd name="T10" fmla="*/ 1432 w 2766"/>
              <a:gd name="T11" fmla="*/ 177 h 346"/>
              <a:gd name="T12" fmla="*/ 943 w 2766"/>
              <a:gd name="T13" fmla="*/ 209 h 346"/>
              <a:gd name="T14" fmla="*/ 1575 w 2766"/>
              <a:gd name="T15" fmla="*/ 346 h 346"/>
              <a:gd name="T16" fmla="*/ 2766 w 2766"/>
              <a:gd name="T17" fmla="*/ 346 h 346"/>
              <a:gd name="T18" fmla="*/ 1432 w 2766"/>
              <a:gd name="T19" fmla="*/ 177 h 346"/>
              <a:gd name="T20" fmla="*/ 0 w 2766"/>
              <a:gd name="T21" fmla="*/ 23 h 346"/>
              <a:gd name="T22" fmla="*/ 0 w 2766"/>
              <a:gd name="T23" fmla="*/ 257 h 346"/>
              <a:gd name="T24" fmla="*/ 824 w 2766"/>
              <a:gd name="T25" fmla="*/ 202 h 346"/>
              <a:gd name="T26" fmla="*/ 0 w 2766"/>
              <a:gd name="T27" fmla="*/ 23 h 346"/>
              <a:gd name="T28" fmla="*/ 0 w 2766"/>
              <a:gd name="T29" fmla="*/ 0 h 346"/>
              <a:gd name="T30" fmla="*/ 0 w 2766"/>
              <a:gd name="T31" fmla="*/ 4 h 346"/>
              <a:gd name="T32" fmla="*/ 890 w 2766"/>
              <a:gd name="T33" fmla="*/ 198 h 346"/>
              <a:gd name="T34" fmla="*/ 1357 w 2766"/>
              <a:gd name="T35" fmla="*/ 167 h 346"/>
              <a:gd name="T36" fmla="*/ 41 w 2766"/>
              <a:gd name="T37" fmla="*/ 0 h 346"/>
              <a:gd name="T38" fmla="*/ 0 w 2766"/>
              <a:gd name="T39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66" h="346">
                <a:moveTo>
                  <a:pt x="877" y="213"/>
                </a:moveTo>
                <a:lnTo>
                  <a:pt x="0" y="270"/>
                </a:lnTo>
                <a:lnTo>
                  <a:pt x="0" y="346"/>
                </a:lnTo>
                <a:lnTo>
                  <a:pt x="1488" y="346"/>
                </a:lnTo>
                <a:lnTo>
                  <a:pt x="877" y="213"/>
                </a:lnTo>
                <a:close/>
                <a:moveTo>
                  <a:pt x="1432" y="177"/>
                </a:moveTo>
                <a:lnTo>
                  <a:pt x="943" y="209"/>
                </a:lnTo>
                <a:lnTo>
                  <a:pt x="1575" y="346"/>
                </a:lnTo>
                <a:lnTo>
                  <a:pt x="2766" y="346"/>
                </a:lnTo>
                <a:lnTo>
                  <a:pt x="1432" y="177"/>
                </a:lnTo>
                <a:close/>
                <a:moveTo>
                  <a:pt x="0" y="23"/>
                </a:moveTo>
                <a:lnTo>
                  <a:pt x="0" y="257"/>
                </a:lnTo>
                <a:lnTo>
                  <a:pt x="824" y="202"/>
                </a:lnTo>
                <a:lnTo>
                  <a:pt x="0" y="23"/>
                </a:lnTo>
                <a:close/>
                <a:moveTo>
                  <a:pt x="0" y="0"/>
                </a:moveTo>
                <a:lnTo>
                  <a:pt x="0" y="4"/>
                </a:lnTo>
                <a:lnTo>
                  <a:pt x="890" y="198"/>
                </a:lnTo>
                <a:lnTo>
                  <a:pt x="1357" y="167"/>
                </a:lnTo>
                <a:lnTo>
                  <a:pt x="41" y="0"/>
                </a:lnTo>
                <a:lnTo>
                  <a:pt x="0" y="0"/>
                </a:lnTo>
                <a:close/>
              </a:path>
            </a:pathLst>
          </a:custGeom>
          <a:solidFill>
            <a:srgbClr val="8CC7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156940"/>
            <a:ext cx="11327999" cy="818148"/>
          </a:xfrm>
        </p:spPr>
        <p:txBody>
          <a:bodyPr lIns="0" anchor="ctr">
            <a:normAutofit/>
          </a:bodyPr>
          <a:lstStyle>
            <a:lvl1pPr marL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dirty="0">
                <a:solidFill>
                  <a:srgbClr val="007F3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2000" y="1230819"/>
            <a:ext cx="11328000" cy="491598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9750" y="6397170"/>
            <a:ext cx="365125" cy="258084"/>
          </a:xfrm>
        </p:spPr>
        <p:txBody>
          <a:bodyPr lIns="0" rIns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702C2F7E-F8EE-304F-89B8-CFC06F9B24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6" y="6402531"/>
            <a:ext cx="202164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0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6" y="6402531"/>
            <a:ext cx="2021644" cy="3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7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6" y="6402531"/>
            <a:ext cx="2021644" cy="3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9" y="6402531"/>
            <a:ext cx="2021638" cy="3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1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9" y="6402531"/>
            <a:ext cx="2021638" cy="3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3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9" y="6402531"/>
            <a:ext cx="2021638" cy="3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0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9" y="6402531"/>
            <a:ext cx="2021638" cy="32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6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99" y="156941"/>
            <a:ext cx="11112001" cy="81814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9" y="1230820"/>
            <a:ext cx="11112001" cy="50871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2364" y="6495667"/>
            <a:ext cx="369636" cy="1846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09EBCE76-E8B3-8B4A-848D-022F01DF6A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-694078" y="0"/>
            <a:ext cx="488270" cy="488270"/>
          </a:xfrm>
          <a:custGeom>
            <a:avLst/>
            <a:gdLst>
              <a:gd name="T0" fmla="*/ 4 w 329"/>
              <a:gd name="T1" fmla="*/ 0 h 98"/>
              <a:gd name="T2" fmla="*/ 0 w 329"/>
              <a:gd name="T3" fmla="*/ 4 h 98"/>
              <a:gd name="T4" fmla="*/ 0 w 329"/>
              <a:gd name="T5" fmla="*/ 98 h 98"/>
              <a:gd name="T6" fmla="*/ 329 w 329"/>
              <a:gd name="T7" fmla="*/ 98 h 98"/>
              <a:gd name="T8" fmla="*/ 329 w 329"/>
              <a:gd name="T9" fmla="*/ 4 h 98"/>
              <a:gd name="T10" fmla="*/ 326 w 329"/>
              <a:gd name="T11" fmla="*/ 0 h 98"/>
              <a:gd name="T12" fmla="*/ 4 w 329"/>
              <a:gd name="T13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98">
                <a:moveTo>
                  <a:pt x="4" y="0"/>
                </a:moveTo>
                <a:cubicBezTo>
                  <a:pt x="4" y="0"/>
                  <a:pt x="0" y="0"/>
                  <a:pt x="0" y="4"/>
                </a:cubicBezTo>
                <a:cubicBezTo>
                  <a:pt x="0" y="98"/>
                  <a:pt x="0" y="98"/>
                  <a:pt x="0" y="98"/>
                </a:cubicBezTo>
                <a:cubicBezTo>
                  <a:pt x="329" y="98"/>
                  <a:pt x="329" y="98"/>
                  <a:pt x="329" y="98"/>
                </a:cubicBezTo>
                <a:cubicBezTo>
                  <a:pt x="329" y="4"/>
                  <a:pt x="329" y="4"/>
                  <a:pt x="329" y="4"/>
                </a:cubicBezTo>
                <a:cubicBezTo>
                  <a:pt x="329" y="4"/>
                  <a:pt x="329" y="0"/>
                  <a:pt x="326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007F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-694078" y="566015"/>
            <a:ext cx="488270" cy="488270"/>
          </a:xfrm>
          <a:custGeom>
            <a:avLst/>
            <a:gdLst>
              <a:gd name="T0" fmla="*/ 4 w 329"/>
              <a:gd name="T1" fmla="*/ 0 h 98"/>
              <a:gd name="T2" fmla="*/ 0 w 329"/>
              <a:gd name="T3" fmla="*/ 4 h 98"/>
              <a:gd name="T4" fmla="*/ 0 w 329"/>
              <a:gd name="T5" fmla="*/ 98 h 98"/>
              <a:gd name="T6" fmla="*/ 329 w 329"/>
              <a:gd name="T7" fmla="*/ 98 h 98"/>
              <a:gd name="T8" fmla="*/ 329 w 329"/>
              <a:gd name="T9" fmla="*/ 4 h 98"/>
              <a:gd name="T10" fmla="*/ 326 w 329"/>
              <a:gd name="T11" fmla="*/ 0 h 98"/>
              <a:gd name="T12" fmla="*/ 4 w 329"/>
              <a:gd name="T13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98">
                <a:moveTo>
                  <a:pt x="4" y="0"/>
                </a:moveTo>
                <a:cubicBezTo>
                  <a:pt x="4" y="0"/>
                  <a:pt x="0" y="0"/>
                  <a:pt x="0" y="4"/>
                </a:cubicBezTo>
                <a:cubicBezTo>
                  <a:pt x="0" y="98"/>
                  <a:pt x="0" y="98"/>
                  <a:pt x="0" y="98"/>
                </a:cubicBezTo>
                <a:cubicBezTo>
                  <a:pt x="329" y="98"/>
                  <a:pt x="329" y="98"/>
                  <a:pt x="329" y="98"/>
                </a:cubicBezTo>
                <a:cubicBezTo>
                  <a:pt x="329" y="4"/>
                  <a:pt x="329" y="4"/>
                  <a:pt x="329" y="4"/>
                </a:cubicBezTo>
                <a:cubicBezTo>
                  <a:pt x="329" y="4"/>
                  <a:pt x="329" y="0"/>
                  <a:pt x="326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8CC7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3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2" r:id="rId11"/>
    <p:sldLayoutId id="2147483733" r:id="rId12"/>
  </p:sldLayoutIdLst>
  <p:hf hdr="0" ftr="0" dt="0"/>
  <p:txStyles>
    <p:titleStyle>
      <a:lvl1pPr marL="0" algn="l" defTabSz="914400" rtl="0" eaLnBrk="1" latinLnBrk="0" hangingPunct="1">
        <a:lnSpc>
          <a:spcPct val="100000"/>
        </a:lnSpc>
        <a:spcBef>
          <a:spcPct val="0"/>
        </a:spcBef>
        <a:buNone/>
        <a:defRPr lang="en-US" sz="2800" b="1" kern="1200" dirty="0">
          <a:solidFill>
            <a:srgbClr val="007F3E"/>
          </a:solidFill>
          <a:latin typeface="+mn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74" name="Shape 374"/>
          <p:cNvSpPr>
            <a:spLocks noGrp="1"/>
          </p:cNvSpPr>
          <p:nvPr>
            <p:ph type="title"/>
          </p:nvPr>
        </p:nvSpPr>
        <p:spPr>
          <a:xfrm>
            <a:off x="267463" y="350289"/>
            <a:ext cx="7315367" cy="1343924"/>
          </a:xfrm>
        </p:spPr>
        <p:txBody>
          <a:bodyPr>
            <a:noAutofit/>
          </a:bodyPr>
          <a:lstStyle>
            <a:lvl1pPr>
              <a:defRPr sz="2500"/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Century Link weekly Governance</a:t>
            </a:r>
            <a:b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Accounts Payable &amp; Purchasing Risk</a:t>
            </a:r>
            <a:b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400" baseline="30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DEC’19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5828963" y="1102098"/>
            <a:ext cx="1110651" cy="4613149"/>
          </a:xfrm>
          <a:custGeom>
            <a:avLst/>
            <a:gdLst/>
            <a:ahLst/>
            <a:cxnLst/>
            <a:rect l="l" t="t" r="r" b="b"/>
            <a:pathLst>
              <a:path w="847725" h="3521075">
                <a:moveTo>
                  <a:pt x="847521" y="3521049"/>
                </a:moveTo>
                <a:lnTo>
                  <a:pt x="0" y="3521049"/>
                </a:lnTo>
                <a:lnTo>
                  <a:pt x="0" y="0"/>
                </a:lnTo>
                <a:lnTo>
                  <a:pt x="847521" y="0"/>
                </a:lnTo>
                <a:lnTo>
                  <a:pt x="847521" y="3521049"/>
                </a:lnTo>
                <a:close/>
              </a:path>
            </a:pathLst>
          </a:custGeom>
          <a:solidFill>
            <a:srgbClr val="F1592D">
              <a:alpha val="43000"/>
            </a:srgbClr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8" name="object 2"/>
          <p:cNvSpPr/>
          <p:nvPr/>
        </p:nvSpPr>
        <p:spPr>
          <a:xfrm>
            <a:off x="5828963" y="1102098"/>
            <a:ext cx="1110651" cy="4613149"/>
          </a:xfrm>
          <a:custGeom>
            <a:avLst/>
            <a:gdLst/>
            <a:ahLst/>
            <a:cxnLst/>
            <a:rect l="l" t="t" r="r" b="b"/>
            <a:pathLst>
              <a:path w="847725" h="3521075">
                <a:moveTo>
                  <a:pt x="847521" y="3521049"/>
                </a:moveTo>
                <a:lnTo>
                  <a:pt x="0" y="3521049"/>
                </a:lnTo>
                <a:lnTo>
                  <a:pt x="0" y="0"/>
                </a:lnTo>
                <a:lnTo>
                  <a:pt x="847521" y="0"/>
                </a:lnTo>
                <a:lnTo>
                  <a:pt x="847521" y="3521049"/>
                </a:lnTo>
                <a:close/>
              </a:path>
            </a:pathLst>
          </a:custGeom>
          <a:solidFill>
            <a:srgbClr val="F1592D">
              <a:alpha val="30196"/>
            </a:srgbClr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3113" y="6015481"/>
            <a:ext cx="1212887" cy="6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39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2F7E-F8EE-304F-89B8-CFC06F9B2481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74177" y="393593"/>
            <a:ext cx="125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Year-End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00844"/>
            <a:ext cx="12192000" cy="7326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2000" y="156940"/>
            <a:ext cx="11327999" cy="425628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Transition plan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30048" y="473291"/>
            <a:ext cx="1251284" cy="31709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Yearend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81471" y="6308227"/>
            <a:ext cx="1504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 are here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1" y="798713"/>
            <a:ext cx="11579890" cy="546391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10211046" y="765544"/>
            <a:ext cx="0" cy="554479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9106043" y="823894"/>
            <a:ext cx="129350" cy="557784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7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2F7E-F8EE-304F-89B8-CFC06F9B2481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67" y="11346"/>
            <a:ext cx="953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Program Dashboard</a:t>
            </a:r>
            <a:endParaRPr lang="en-US" sz="2400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graphicFrame>
        <p:nvGraphicFramePr>
          <p:cNvPr id="1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86981"/>
              </p:ext>
            </p:extLst>
          </p:nvPr>
        </p:nvGraphicFramePr>
        <p:xfrm>
          <a:off x="143691" y="4108060"/>
          <a:ext cx="1823654" cy="2073560"/>
        </p:xfrm>
        <a:graphic>
          <a:graphicData uri="http://schemas.openxmlformats.org/drawingml/2006/table">
            <a:tbl>
              <a:tblPr/>
              <a:tblGrid>
                <a:gridCol w="1823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1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Program Team/’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71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Jaysin Anderson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Kelly Carroll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Sujatha C 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Ganesan 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Madhav Shanbhag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Jitesh Jain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Kirankumar</a:t>
                      </a:r>
                    </a:p>
                  </a:txBody>
                  <a:tcPr marL="36000" marR="36000" marT="43200" marB="432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11"/>
          <p:cNvSpPr>
            <a:spLocks noChangeAspect="1"/>
          </p:cNvSpPr>
          <p:nvPr/>
        </p:nvSpPr>
        <p:spPr>
          <a:xfrm>
            <a:off x="1631060" y="2316061"/>
            <a:ext cx="362444" cy="324786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lIns="0" rIns="0" rtlCol="0" anchor="ctr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000" b="1" kern="0" dirty="0">
                <a:ln w="3175">
                  <a:noFill/>
                </a:ln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endParaRPr kumimoji="0" lang="en-AU" sz="1000" b="1" i="0" u="none" strike="noStrike" kern="0" cap="none" spc="0" normalizeH="0" baseline="0" noProof="0" dirty="0" smtClean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1631060" y="3118778"/>
            <a:ext cx="362443" cy="320810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lIns="0" rIns="0" rtlCol="0" anchor="ctr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0" cap="none" spc="0" normalizeH="0" baseline="0" noProof="0" dirty="0" smtClean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1631060" y="3567034"/>
            <a:ext cx="362443" cy="320810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lIns="0" rIns="0" rtlCol="0" anchor="ctr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000" b="1" kern="0" dirty="0">
                <a:ln w="3175">
                  <a:noFill/>
                </a:ln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endParaRPr kumimoji="0" lang="en-AU" sz="1000" b="1" i="0" u="none" strike="noStrike" kern="0" cap="none" spc="0" normalizeH="0" baseline="0" noProof="0" dirty="0" smtClean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1631060" y="2739794"/>
            <a:ext cx="362443" cy="320810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lIns="0" rIns="0" rtlCol="0"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000" b="1" kern="0" dirty="0" smtClean="0">
                <a:ln w="3175">
                  <a:noFill/>
                </a:ln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endParaRPr lang="en-AU" sz="1000" b="1" kern="0" dirty="0">
              <a:ln w="3175">
                <a:noFill/>
              </a:ln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123999" y="2306183"/>
            <a:ext cx="901925" cy="32080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lIns="72000" rIns="72000"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Overall</a:t>
            </a:r>
            <a:endParaRPr kumimoji="0" lang="en-AU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</a:prst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123999" y="3118689"/>
            <a:ext cx="901925" cy="3081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lIns="72000" rIns="72000"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Hiring</a:t>
            </a:r>
            <a:endParaRPr kumimoji="0" lang="en-AU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</a:prst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123999" y="3554023"/>
            <a:ext cx="901925" cy="32805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lIns="72000" rIns="72000"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endParaRPr kumimoji="0" lang="en-AU" sz="9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</a:prst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123999" y="2739705"/>
            <a:ext cx="901925" cy="3081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lIns="72000" rIns="72000"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Knowledge</a:t>
            </a:r>
            <a:endParaRPr kumimoji="0" lang="en-AU" sz="9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</a:prst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1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19654"/>
              </p:ext>
            </p:extLst>
          </p:nvPr>
        </p:nvGraphicFramePr>
        <p:xfrm>
          <a:off x="123999" y="1704494"/>
          <a:ext cx="1861554" cy="274321"/>
        </p:xfrm>
        <a:graphic>
          <a:graphicData uri="http://schemas.openxmlformats.org/drawingml/2006/table">
            <a:tbl>
              <a:tblPr/>
              <a:tblGrid>
                <a:gridCol w="186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1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Project  Status Summary </a:t>
                      </a:r>
                      <a:endParaRPr kumimoji="0" lang="en-AU" sz="11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31151" y="1959000"/>
            <a:ext cx="393227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45720" rIns="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AU" sz="900" b="1" dirty="0">
                <a:solidFill>
                  <a:prstClr val="black">
                    <a:lumMod val="5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Period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531069" y="829447"/>
            <a:ext cx="24718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 anchor="t">
            <a:spAutoFit/>
          </a:bodyPr>
          <a:lstStyle>
            <a:lvl1pPr marL="0" indent="0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342302" y="6362198"/>
            <a:ext cx="3923004" cy="369332"/>
            <a:chOff x="2697774" y="5536663"/>
            <a:chExt cx="3540884" cy="369332"/>
          </a:xfrm>
        </p:grpSpPr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2697774" y="5631649"/>
              <a:ext cx="194301" cy="179358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 smtClean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</a:p>
          </p:txBody>
        </p:sp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3476415" y="5631649"/>
              <a:ext cx="194301" cy="179358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 smtClean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4749414" y="5631649"/>
              <a:ext cx="194301" cy="179358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 smtClean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8435" y="5605913"/>
              <a:ext cx="569942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On Track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23328" y="5536663"/>
              <a:ext cx="111600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Potential Risk / Need Attn.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08491" y="5536663"/>
              <a:ext cx="1330167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High Risk-High Impact / Delayed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521130" y="1115451"/>
            <a:ext cx="4415245" cy="1944106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noAutofit/>
          </a:bodyPr>
          <a:lstStyle/>
          <a:p>
            <a:pPr marL="171450" indent="-171450" defTabSz="829452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Wave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3 AP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ramp up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in progress and on track</a:t>
            </a:r>
          </a:p>
          <a:p>
            <a:pPr marL="171450" indent="-171450" defTabSz="829452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Quality framework and parameters are discussed and shared with CTL for review and approval to proceed</a:t>
            </a:r>
          </a:p>
          <a:p>
            <a:pPr marL="171450" indent="-171450" defTabSz="829452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BCP plan for AP &amp; PR is shared with CTL for review and </a:t>
            </a:r>
            <a:r>
              <a:rPr lang="en-US" sz="14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approval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defTabSz="829452">
              <a:buClr>
                <a:schemeClr val="tx1"/>
              </a:buClr>
              <a:defRPr/>
            </a:pPr>
            <a:endParaRPr lang="en-US" sz="12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defTabSz="829452">
              <a:buClr>
                <a:schemeClr val="tx1"/>
              </a:buClr>
              <a:defRPr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sz="120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76174" y="1111095"/>
            <a:ext cx="4415245" cy="1944106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 on Wave 3 Ramp up for AP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the Job training for new set of resources on existing variants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6774" y="3880425"/>
            <a:ext cx="4415245" cy="226544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Insidelink SAP portal access is yet to be enabled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Need open internet access to certain websites (Ex: DHL, FedEx &amp; Commscope) 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89225" y="3880421"/>
            <a:ext cx="4415245" cy="226544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noAutofit/>
          </a:bodyPr>
          <a:lstStyle/>
          <a:p>
            <a:pPr>
              <a:defRPr/>
            </a:pPr>
            <a:endParaRPr lang="en-US" sz="120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31259"/>
              </p:ext>
            </p:extLst>
          </p:nvPr>
        </p:nvGraphicFramePr>
        <p:xfrm>
          <a:off x="2516773" y="796833"/>
          <a:ext cx="4415245" cy="295492"/>
        </p:xfrm>
        <a:graphic>
          <a:graphicData uri="http://schemas.openxmlformats.org/drawingml/2006/table">
            <a:tbl>
              <a:tblPr/>
              <a:tblGrid>
                <a:gridCol w="441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4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Completed / On Track Milestones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93882"/>
              </p:ext>
            </p:extLst>
          </p:nvPr>
        </p:nvGraphicFramePr>
        <p:xfrm>
          <a:off x="7376173" y="733485"/>
          <a:ext cx="4415245" cy="295492"/>
        </p:xfrm>
        <a:graphic>
          <a:graphicData uri="http://schemas.openxmlformats.org/drawingml/2006/table">
            <a:tbl>
              <a:tblPr/>
              <a:tblGrid>
                <a:gridCol w="441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4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Upcoming Milestones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57542"/>
              </p:ext>
            </p:extLst>
          </p:nvPr>
        </p:nvGraphicFramePr>
        <p:xfrm>
          <a:off x="2516773" y="3542005"/>
          <a:ext cx="4415245" cy="295492"/>
        </p:xfrm>
        <a:graphic>
          <a:graphicData uri="http://schemas.openxmlformats.org/drawingml/2006/table">
            <a:tbl>
              <a:tblPr/>
              <a:tblGrid>
                <a:gridCol w="441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4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Top Risks / Issues / Delays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95705"/>
              </p:ext>
            </p:extLst>
          </p:nvPr>
        </p:nvGraphicFramePr>
        <p:xfrm>
          <a:off x="7402636" y="3542007"/>
          <a:ext cx="4388781" cy="295492"/>
        </p:xfrm>
        <a:graphic>
          <a:graphicData uri="http://schemas.openxmlformats.org/drawingml/2006/table">
            <a:tbl>
              <a:tblPr/>
              <a:tblGrid>
                <a:gridCol w="4388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4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Program Level Decisions / Actions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Straight Connector 38"/>
          <p:cNvCxnSpPr/>
          <p:nvPr/>
        </p:nvCxnSpPr>
        <p:spPr>
          <a:xfrm>
            <a:off x="7132320" y="1214411"/>
            <a:ext cx="39189" cy="470155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>
          <a:xfrm flipV="1">
            <a:off x="2516773" y="3285098"/>
            <a:ext cx="9274644" cy="13062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1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23088"/>
              </p:ext>
            </p:extLst>
          </p:nvPr>
        </p:nvGraphicFramePr>
        <p:xfrm>
          <a:off x="117567" y="740941"/>
          <a:ext cx="1875936" cy="924364"/>
        </p:xfrm>
        <a:graphic>
          <a:graphicData uri="http://schemas.openxmlformats.org/drawingml/2006/table">
            <a:tbl>
              <a:tblPr/>
              <a:tblGrid>
                <a:gridCol w="1875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8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Current Phase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5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1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Wave 3 – Ramp up – AP</a:t>
                      </a:r>
                      <a:endParaRPr kumimoji="0" lang="en-AU" sz="11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7115"/>
                  </a:ext>
                </a:extLst>
              </a:tr>
            </a:tbl>
          </a:graphicData>
        </a:graphic>
      </p:graphicFrame>
      <p:sp>
        <p:nvSpPr>
          <p:cNvPr id="42" name="Rectangle 41"/>
          <p:cNvSpPr>
            <a:spLocks noChangeAspect="1"/>
          </p:cNvSpPr>
          <p:nvPr/>
        </p:nvSpPr>
        <p:spPr>
          <a:xfrm>
            <a:off x="1161080" y="2314423"/>
            <a:ext cx="362444" cy="324786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lIns="0" rIns="0" rtlCol="0" anchor="ctr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0" cap="none" spc="0" normalizeH="0" baseline="0" noProof="0" dirty="0" smtClean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>
            <a:off x="1158785" y="2718651"/>
            <a:ext cx="362444" cy="324786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lIns="0" rIns="0" rtlCol="0" anchor="ctr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0" cap="none" spc="0" normalizeH="0" baseline="0" noProof="0" dirty="0" smtClean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1147270" y="3135097"/>
            <a:ext cx="362444" cy="324786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lIns="0" rIns="0" rtlCol="0" anchor="ctr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0" cap="none" spc="0" normalizeH="0" baseline="0" noProof="0" dirty="0" smtClean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1147270" y="3554023"/>
            <a:ext cx="362444" cy="324786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lIns="0" rIns="0" rtlCol="0" anchor="ctr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0" cap="none" spc="0" normalizeH="0" baseline="0" noProof="0" dirty="0" smtClean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60092" y="1972850"/>
            <a:ext cx="393227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45720" rIns="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AU" sz="900" b="1" dirty="0" smtClean="0">
                <a:solidFill>
                  <a:prstClr val="black">
                    <a:lumMod val="5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Period</a:t>
            </a:r>
            <a:endParaRPr lang="en-AU" sz="900" b="1" dirty="0">
              <a:solidFill>
                <a:prstClr val="black">
                  <a:lumMod val="50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0" y="24121"/>
            <a:ext cx="12192000" cy="6054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itle 5"/>
          <p:cNvSpPr>
            <a:spLocks noGrp="1"/>
          </p:cNvSpPr>
          <p:nvPr>
            <p:ph type="title"/>
          </p:nvPr>
        </p:nvSpPr>
        <p:spPr>
          <a:xfrm>
            <a:off x="432000" y="156940"/>
            <a:ext cx="11327999" cy="425628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 Dashboard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2F7E-F8EE-304F-89B8-CFC06F9B2481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67" y="11346"/>
            <a:ext cx="953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Dashboard</a:t>
            </a:r>
            <a:endParaRPr lang="en-US" sz="24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342302" y="6362198"/>
            <a:ext cx="3923004" cy="369332"/>
            <a:chOff x="2697774" y="5536663"/>
            <a:chExt cx="3540884" cy="369332"/>
          </a:xfrm>
        </p:grpSpPr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2697774" y="5631649"/>
              <a:ext cx="194301" cy="179358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 smtClean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</a:p>
          </p:txBody>
        </p:sp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3476415" y="5631649"/>
              <a:ext cx="194301" cy="179358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 smtClean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4749414" y="5631649"/>
              <a:ext cx="194301" cy="179358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 smtClean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8435" y="5605913"/>
              <a:ext cx="569942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On Track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23328" y="5536663"/>
              <a:ext cx="111600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Potential Risk / Need Attn.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08491" y="5536663"/>
              <a:ext cx="1330167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High Risk-High Impact / Delayed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0" y="24121"/>
            <a:ext cx="12192000" cy="6054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itle 5"/>
          <p:cNvSpPr>
            <a:spLocks noGrp="1"/>
          </p:cNvSpPr>
          <p:nvPr>
            <p:ph type="title"/>
          </p:nvPr>
        </p:nvSpPr>
        <p:spPr>
          <a:xfrm>
            <a:off x="432000" y="156940"/>
            <a:ext cx="11327999" cy="425628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 Dashboard – Accounts Payable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41733"/>
              </p:ext>
            </p:extLst>
          </p:nvPr>
        </p:nvGraphicFramePr>
        <p:xfrm>
          <a:off x="2025747" y="821127"/>
          <a:ext cx="5182575" cy="2752657"/>
        </p:xfrm>
        <a:graphic>
          <a:graphicData uri="http://schemas.openxmlformats.org/drawingml/2006/table">
            <a:tbl>
              <a:tblPr/>
              <a:tblGrid>
                <a:gridCol w="51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Completed / On Track Milestones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687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Wave 3 Ramp Up in progress for Vendor queries training in progress for Non PO uploads &amp; unclaimed properties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SOP’s</a:t>
                      </a:r>
                    </a:p>
                    <a:p>
                      <a:pPr marL="742950" lvl="1" indent="-28575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Non-PO SOP review is setup today with Bridget</a:t>
                      </a:r>
                    </a:p>
                    <a:p>
                      <a:pPr marL="742950" lvl="1" indent="-28575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Approved PO processing &amp; Imaging SOP has been sent to Cristie &amp; Mathew for final approval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Expense SOP underway as we are waiting for some scenarios and volumes were a bit high last week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kern="0" baseline="0" dirty="0" smtClean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Another set of resources onboarded and information shared with CTL team to initiate relevant access</a:t>
                      </a:r>
                      <a:endParaRPr lang="en-US" sz="1400" b="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89767"/>
              </p:ext>
            </p:extLst>
          </p:nvPr>
        </p:nvGraphicFramePr>
        <p:xfrm>
          <a:off x="7428760" y="3964489"/>
          <a:ext cx="4494066" cy="1860099"/>
        </p:xfrm>
        <a:graphic>
          <a:graphicData uri="http://schemas.openxmlformats.org/drawingml/2006/table">
            <a:tbl>
              <a:tblPr/>
              <a:tblGrid>
                <a:gridCol w="4494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315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Issues, Risks and/or Delays</a:t>
                      </a: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8784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Awaiting volumes details process wise and other requirements as shared</a:t>
                      </a:r>
                    </a:p>
                  </a:txBody>
                  <a:tcPr marL="72000" marR="72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Group 8"/>
          <p:cNvGraphicFramePr>
            <a:graphicFrameLocks noGrp="1"/>
          </p:cNvGraphicFramePr>
          <p:nvPr>
            <p:extLst/>
          </p:nvPr>
        </p:nvGraphicFramePr>
        <p:xfrm>
          <a:off x="209007" y="1736147"/>
          <a:ext cx="1524886" cy="288000"/>
        </p:xfrm>
        <a:graphic>
          <a:graphicData uri="http://schemas.openxmlformats.org/drawingml/2006/table">
            <a:tbl>
              <a:tblPr/>
              <a:tblGrid>
                <a:gridCol w="152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1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Track </a:t>
                      </a:r>
                      <a:r>
                        <a:rPr kumimoji="0" lang="en-AU" sz="11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Status 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77794"/>
              </p:ext>
            </p:extLst>
          </p:nvPr>
        </p:nvGraphicFramePr>
        <p:xfrm>
          <a:off x="117566" y="3004454"/>
          <a:ext cx="1654876" cy="2850800"/>
        </p:xfrm>
        <a:graphic>
          <a:graphicData uri="http://schemas.openxmlformats.org/drawingml/2006/table">
            <a:tbl>
              <a:tblPr/>
              <a:tblGrid>
                <a:gridCol w="165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285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Project Team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4991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Jaysin Anderson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Mathews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Christie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Jacob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Ganesan 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Kirankumar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Arun Mishra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Naveen Pai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Meenu Verma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Tabrez Khan</a:t>
                      </a:r>
                      <a:endParaRPr lang="en-AU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Rectangle 53"/>
          <p:cNvSpPr>
            <a:spLocks noChangeAspect="1"/>
          </p:cNvSpPr>
          <p:nvPr/>
        </p:nvSpPr>
        <p:spPr>
          <a:xfrm>
            <a:off x="1087205" y="2426510"/>
            <a:ext cx="472150" cy="324834"/>
          </a:xfrm>
          <a:prstGeom prst="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000" b="1" dirty="0" smtClean="0">
                <a:ln w="3175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endParaRPr lang="en-AU" sz="1000" b="1" dirty="0">
              <a:ln w="3175">
                <a:noFill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47828" y="2057178"/>
            <a:ext cx="393227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45720" rIns="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AU" sz="9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This Period</a:t>
            </a:r>
          </a:p>
        </p:txBody>
      </p:sp>
      <p:graphicFrame>
        <p:nvGraphicFramePr>
          <p:cNvPr id="57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145267"/>
              </p:ext>
            </p:extLst>
          </p:nvPr>
        </p:nvGraphicFramePr>
        <p:xfrm>
          <a:off x="91440" y="822959"/>
          <a:ext cx="1681002" cy="808704"/>
        </p:xfrm>
        <a:graphic>
          <a:graphicData uri="http://schemas.openxmlformats.org/drawingml/2006/table">
            <a:tbl>
              <a:tblPr/>
              <a:tblGrid>
                <a:gridCol w="168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Current Phase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1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Wave 3 – Ramp up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7115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67966"/>
              </p:ext>
            </p:extLst>
          </p:nvPr>
        </p:nvGraphicFramePr>
        <p:xfrm>
          <a:off x="7350827" y="825030"/>
          <a:ext cx="4571999" cy="2650565"/>
        </p:xfrm>
        <a:graphic>
          <a:graphicData uri="http://schemas.openxmlformats.org/drawingml/2006/table">
            <a:tbl>
              <a:tblPr/>
              <a:tblGrid>
                <a:gridCol w="1429258">
                  <a:extLst>
                    <a:ext uri="{9D8B030D-6E8A-4147-A177-3AD203B41FA5}">
                      <a16:colId xmlns:a16="http://schemas.microsoft.com/office/drawing/2014/main" val="2617705870"/>
                    </a:ext>
                  </a:extLst>
                </a:gridCol>
                <a:gridCol w="1057419">
                  <a:extLst>
                    <a:ext uri="{9D8B030D-6E8A-4147-A177-3AD203B41FA5}">
                      <a16:colId xmlns:a16="http://schemas.microsoft.com/office/drawing/2014/main" val="586418710"/>
                    </a:ext>
                  </a:extLst>
                </a:gridCol>
                <a:gridCol w="1066023">
                  <a:extLst>
                    <a:ext uri="{9D8B030D-6E8A-4147-A177-3AD203B41FA5}">
                      <a16:colId xmlns:a16="http://schemas.microsoft.com/office/drawing/2014/main" val="2415524340"/>
                    </a:ext>
                  </a:extLst>
                </a:gridCol>
                <a:gridCol w="1019299">
                  <a:extLst>
                    <a:ext uri="{9D8B030D-6E8A-4147-A177-3AD203B41FA5}">
                      <a16:colId xmlns:a16="http://schemas.microsoft.com/office/drawing/2014/main" val="1775421804"/>
                    </a:ext>
                  </a:extLst>
                </a:gridCol>
              </a:tblGrid>
              <a:tr h="28304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Activities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Milestones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61892"/>
                  </a:ext>
                </a:extLst>
              </a:tr>
              <a:tr h="395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Offshore KT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Ramp up start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Go-Live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173856"/>
                  </a:ext>
                </a:extLst>
              </a:tr>
              <a:tr h="3538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Invoice Imaging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Sep’19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Oct’19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4th Nov’19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24980"/>
                  </a:ext>
                </a:extLst>
              </a:tr>
              <a:tr h="5307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Invoice Processing (PO, NPO)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Nov’19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Dec’19*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Dec’19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121670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Expense Report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Audit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Sep’19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Oct’19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4th Nov’19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260960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queries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Nov’19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nd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Dec’19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Dec’19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231549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Processing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Nov’19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nd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Dec’19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Dec’19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094840"/>
                  </a:ext>
                </a:extLst>
              </a:tr>
            </a:tbl>
          </a:graphicData>
        </a:graphic>
      </p:graphicFrame>
      <p:sp>
        <p:nvSpPr>
          <p:cNvPr id="59" name="Rectangle 58"/>
          <p:cNvSpPr>
            <a:spLocks noChangeAspect="1"/>
          </p:cNvSpPr>
          <p:nvPr/>
        </p:nvSpPr>
        <p:spPr>
          <a:xfrm>
            <a:off x="429492" y="2407121"/>
            <a:ext cx="464584" cy="364245"/>
          </a:xfrm>
          <a:prstGeom prst="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000" b="1" dirty="0" smtClean="0">
                <a:ln w="3175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endParaRPr lang="en-AU" sz="1000" b="1" dirty="0">
              <a:ln w="3175">
                <a:noFill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574" y="2076846"/>
            <a:ext cx="510438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45720" rIns="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AU" sz="900" b="1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Last Period</a:t>
            </a:r>
            <a:endParaRPr lang="en-AU" sz="9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50827" y="3474883"/>
            <a:ext cx="4571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*Existing activities will be continued and additional tasks will be added </a:t>
            </a:r>
            <a:endParaRPr lang="en-US" sz="1100" dirty="0"/>
          </a:p>
        </p:txBody>
      </p:sp>
      <p:graphicFrame>
        <p:nvGraphicFramePr>
          <p:cNvPr id="31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25750"/>
              </p:ext>
            </p:extLst>
          </p:nvPr>
        </p:nvGraphicFramePr>
        <p:xfrm>
          <a:off x="2067064" y="3736494"/>
          <a:ext cx="5141257" cy="2143510"/>
        </p:xfrm>
        <a:graphic>
          <a:graphicData uri="http://schemas.openxmlformats.org/drawingml/2006/table">
            <a:tbl>
              <a:tblPr/>
              <a:tblGrid>
                <a:gridCol w="5141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13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Focus this week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409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Payment process training is standstill and need to start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SOP/Training draft for PO Research has been shared with Jaysin. Refresher training is scheduled this week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CTL to confirm on ADI tool (duplicate payment check) installation with CTL Sharepoint</a:t>
                      </a:r>
                    </a:p>
                  </a:txBody>
                  <a:tcPr marL="72000" marR="72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86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2F7E-F8EE-304F-89B8-CFC06F9B248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7567" y="11346"/>
            <a:ext cx="953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Program Dashboard</a:t>
            </a:r>
            <a:endParaRPr lang="en-US" sz="2400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342302" y="6362198"/>
            <a:ext cx="3923004" cy="369332"/>
            <a:chOff x="2697774" y="5536663"/>
            <a:chExt cx="3540884" cy="369332"/>
          </a:xfrm>
        </p:grpSpPr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2697774" y="5631649"/>
              <a:ext cx="194301" cy="179358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 smtClean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3476415" y="5631649"/>
              <a:ext cx="194301" cy="179358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 smtClean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4749414" y="5631649"/>
              <a:ext cx="194301" cy="179358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 smtClean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8435" y="5605913"/>
              <a:ext cx="569942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On Track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23328" y="5536663"/>
              <a:ext cx="111600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Potential Risk / Need Attn.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08491" y="5536663"/>
              <a:ext cx="1330167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High Risk-High Impact / Delayed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0" y="24121"/>
            <a:ext cx="12192000" cy="6054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itle 5"/>
          <p:cNvSpPr>
            <a:spLocks noGrp="1"/>
          </p:cNvSpPr>
          <p:nvPr>
            <p:ph type="title"/>
          </p:nvPr>
        </p:nvSpPr>
        <p:spPr>
          <a:xfrm>
            <a:off x="432000" y="156940"/>
            <a:ext cx="11327999" cy="425628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 Dashboard – Purchasing &amp; Risk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25200"/>
              </p:ext>
            </p:extLst>
          </p:nvPr>
        </p:nvGraphicFramePr>
        <p:xfrm>
          <a:off x="2025747" y="821126"/>
          <a:ext cx="5536203" cy="2842211"/>
        </p:xfrm>
        <a:graphic>
          <a:graphicData uri="http://schemas.openxmlformats.org/drawingml/2006/table">
            <a:tbl>
              <a:tblPr/>
              <a:tblGrid>
                <a:gridCol w="5536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Completed / On Track Milestones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8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0" baseline="0" dirty="0" smtClean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Purchasing Wave 1 has gone “Live” from 2</a:t>
                      </a:r>
                      <a:r>
                        <a:rPr lang="en-US" sz="1400" b="0" kern="0" baseline="30000" dirty="0" smtClean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nd</a:t>
                      </a:r>
                      <a:r>
                        <a:rPr lang="en-US" sz="1400" b="0" kern="0" baseline="0" dirty="0" smtClean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Dec with 22 vendors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0" baseline="0" dirty="0" smtClean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set of resources are undergoing OJT training with existing team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0" baseline="0" dirty="0" smtClean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Certification for the new hires are conducted and all 11 resources have passed and results are shared with Betsy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0" baseline="0" dirty="0" smtClean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FARA template is shared with Infosys team by Richard. Infosys team is almost finalizing the resource and will be onboarded this month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0" baseline="0" dirty="0" smtClean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 set of 6 resources onboarded and information shared with CTL team to initiate relevant access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0" baseline="0" dirty="0" smtClean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Process update on year end PO freeze shared with the team. (Team has to reject all the account assignment project P for PR, except 5 requestors)</a:t>
                      </a:r>
                    </a:p>
                  </a:txBody>
                  <a:tcPr marL="72000" marR="72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06580"/>
              </p:ext>
            </p:extLst>
          </p:nvPr>
        </p:nvGraphicFramePr>
        <p:xfrm>
          <a:off x="7681683" y="3772051"/>
          <a:ext cx="4341607" cy="2314818"/>
        </p:xfrm>
        <a:graphic>
          <a:graphicData uri="http://schemas.openxmlformats.org/drawingml/2006/table">
            <a:tbl>
              <a:tblPr/>
              <a:tblGrid>
                <a:gridCol w="434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373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Issues, Risks and/or Delays</a:t>
                      </a: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3445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Awaiting volumes details process wise and other requirements as shared</a:t>
                      </a:r>
                    </a:p>
                  </a:txBody>
                  <a:tcPr marL="72000" marR="72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Group 8"/>
          <p:cNvGraphicFramePr>
            <a:graphicFrameLocks noGrp="1"/>
          </p:cNvGraphicFramePr>
          <p:nvPr>
            <p:extLst/>
          </p:nvPr>
        </p:nvGraphicFramePr>
        <p:xfrm>
          <a:off x="209007" y="1736147"/>
          <a:ext cx="1524886" cy="288000"/>
        </p:xfrm>
        <a:graphic>
          <a:graphicData uri="http://schemas.openxmlformats.org/drawingml/2006/table">
            <a:tbl>
              <a:tblPr/>
              <a:tblGrid>
                <a:gridCol w="152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1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Track </a:t>
                      </a:r>
                      <a:r>
                        <a:rPr kumimoji="0" lang="en-AU" sz="11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Status 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075757"/>
              </p:ext>
            </p:extLst>
          </p:nvPr>
        </p:nvGraphicFramePr>
        <p:xfrm>
          <a:off x="117565" y="3037092"/>
          <a:ext cx="1784977" cy="3049777"/>
        </p:xfrm>
        <a:graphic>
          <a:graphicData uri="http://schemas.openxmlformats.org/drawingml/2006/table">
            <a:tbl>
              <a:tblPr/>
              <a:tblGrid>
                <a:gridCol w="178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159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Project Team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0618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Jaysin Anderson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Kelly Carroll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Betsy Roark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Ganesan 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Kirankumar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Abisheik Victor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Arun Mishra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Sridhar B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Anindya B</a:t>
                      </a:r>
                    </a:p>
                  </a:txBody>
                  <a:tcPr marL="36000" marR="36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Rectangle 53"/>
          <p:cNvSpPr>
            <a:spLocks noChangeAspect="1"/>
          </p:cNvSpPr>
          <p:nvPr/>
        </p:nvSpPr>
        <p:spPr>
          <a:xfrm>
            <a:off x="1087205" y="2426510"/>
            <a:ext cx="472150" cy="324834"/>
          </a:xfrm>
          <a:prstGeom prst="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000" b="1" dirty="0">
                <a:ln w="3175">
                  <a:noFill/>
                </a:ln>
                <a:solidFill>
                  <a:schemeClr val="bg1"/>
                </a:solidFill>
              </a:rPr>
              <a:t>G</a:t>
            </a:r>
          </a:p>
        </p:txBody>
      </p:sp>
      <p:graphicFrame>
        <p:nvGraphicFramePr>
          <p:cNvPr id="5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161788"/>
              </p:ext>
            </p:extLst>
          </p:nvPr>
        </p:nvGraphicFramePr>
        <p:xfrm>
          <a:off x="2047501" y="3819927"/>
          <a:ext cx="5532731" cy="2266942"/>
        </p:xfrm>
        <a:graphic>
          <a:graphicData uri="http://schemas.openxmlformats.org/drawingml/2006/table">
            <a:tbl>
              <a:tblPr/>
              <a:tblGrid>
                <a:gridCol w="553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997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Focus Next Week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394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Testing environment access to be provided to train the new onboarded resources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Tableau access for Infosys resources (Arun &amp; Biswas) to be enabled by CTL</a:t>
                      </a:r>
                    </a:p>
                  </a:txBody>
                  <a:tcPr marL="72000" marR="72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147828" y="2057178"/>
            <a:ext cx="393227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45720" rIns="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AU" sz="9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This Period</a:t>
            </a:r>
          </a:p>
        </p:txBody>
      </p:sp>
      <p:graphicFrame>
        <p:nvGraphicFramePr>
          <p:cNvPr id="57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59611"/>
              </p:ext>
            </p:extLst>
          </p:nvPr>
        </p:nvGraphicFramePr>
        <p:xfrm>
          <a:off x="91440" y="822959"/>
          <a:ext cx="1681002" cy="808704"/>
        </p:xfrm>
        <a:graphic>
          <a:graphicData uri="http://schemas.openxmlformats.org/drawingml/2006/table">
            <a:tbl>
              <a:tblPr/>
              <a:tblGrid>
                <a:gridCol w="168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Current Phase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1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Wave 2 – Gone Live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7115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24625"/>
              </p:ext>
            </p:extLst>
          </p:nvPr>
        </p:nvGraphicFramePr>
        <p:xfrm>
          <a:off x="7692050" y="825031"/>
          <a:ext cx="4331240" cy="2838306"/>
        </p:xfrm>
        <a:graphic>
          <a:graphicData uri="http://schemas.openxmlformats.org/drawingml/2006/table">
            <a:tbl>
              <a:tblPr/>
              <a:tblGrid>
                <a:gridCol w="1027531">
                  <a:extLst>
                    <a:ext uri="{9D8B030D-6E8A-4147-A177-3AD203B41FA5}">
                      <a16:colId xmlns:a16="http://schemas.microsoft.com/office/drawing/2014/main" val="2617705870"/>
                    </a:ext>
                  </a:extLst>
                </a:gridCol>
                <a:gridCol w="1022789">
                  <a:extLst>
                    <a:ext uri="{9D8B030D-6E8A-4147-A177-3AD203B41FA5}">
                      <a16:colId xmlns:a16="http://schemas.microsoft.com/office/drawing/2014/main" val="586418710"/>
                    </a:ext>
                  </a:extLst>
                </a:gridCol>
                <a:gridCol w="1132545">
                  <a:extLst>
                    <a:ext uri="{9D8B030D-6E8A-4147-A177-3AD203B41FA5}">
                      <a16:colId xmlns:a16="http://schemas.microsoft.com/office/drawing/2014/main" val="2415524340"/>
                    </a:ext>
                  </a:extLst>
                </a:gridCol>
                <a:gridCol w="1148375">
                  <a:extLst>
                    <a:ext uri="{9D8B030D-6E8A-4147-A177-3AD203B41FA5}">
                      <a16:colId xmlns:a16="http://schemas.microsoft.com/office/drawing/2014/main" val="1775421804"/>
                    </a:ext>
                  </a:extLst>
                </a:gridCol>
              </a:tblGrid>
              <a:tr h="42990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Activities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Milestones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Wave 2</a:t>
                      </a:r>
                      <a:endParaRPr lang="en-US" sz="14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61892"/>
                  </a:ext>
                </a:extLst>
              </a:tr>
              <a:tr h="514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Offshore KT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Ramp up Start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Go-Live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173856"/>
                  </a:ext>
                </a:extLst>
              </a:tr>
              <a:tr h="5373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Oct’19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Nov’19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nd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Dec’19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24980"/>
                  </a:ext>
                </a:extLst>
              </a:tr>
              <a:tr h="806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 Changes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Oct’19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Nov’19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nd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Dec’19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121670"/>
                  </a:ext>
                </a:extLst>
              </a:tr>
              <a:tr h="5508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Auxiliary Activities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Oct’19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Nov’19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nd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Dec’19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260960"/>
                  </a:ext>
                </a:extLst>
              </a:tr>
            </a:tbl>
          </a:graphicData>
        </a:graphic>
      </p:graphicFrame>
      <p:sp>
        <p:nvSpPr>
          <p:cNvPr id="59" name="Rectangle 58"/>
          <p:cNvSpPr>
            <a:spLocks noChangeAspect="1"/>
          </p:cNvSpPr>
          <p:nvPr/>
        </p:nvSpPr>
        <p:spPr>
          <a:xfrm>
            <a:off x="429492" y="2407121"/>
            <a:ext cx="464584" cy="364245"/>
          </a:xfrm>
          <a:prstGeom prst="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000" b="1" dirty="0" smtClean="0">
                <a:ln w="3175">
                  <a:noFill/>
                </a:ln>
                <a:solidFill>
                  <a:schemeClr val="bg1"/>
                </a:solidFill>
              </a:rPr>
              <a:t>G</a:t>
            </a:r>
            <a:endParaRPr lang="en-AU" sz="10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9574" y="2076846"/>
            <a:ext cx="510438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45720" rIns="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AU" sz="900" b="1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Last Period</a:t>
            </a:r>
            <a:endParaRPr lang="en-AU" sz="9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2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2F7E-F8EE-304F-89B8-CFC06F9B248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7567" y="11346"/>
            <a:ext cx="953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Program Dashboard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342302" y="6362198"/>
            <a:ext cx="3923004" cy="369332"/>
            <a:chOff x="2697774" y="5536663"/>
            <a:chExt cx="3540884" cy="369332"/>
          </a:xfrm>
        </p:grpSpPr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2697774" y="5631649"/>
              <a:ext cx="194301" cy="179358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3476415" y="5631649"/>
              <a:ext cx="194301" cy="179358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4749414" y="5631649"/>
              <a:ext cx="194301" cy="179358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8435" y="5605913"/>
              <a:ext cx="569942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On Track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23328" y="5536663"/>
              <a:ext cx="111600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Potential Risk / Need Attn.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08491" y="5536663"/>
              <a:ext cx="1330167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High Risk-High Impact / Delayed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0" y="24121"/>
            <a:ext cx="12192000" cy="6054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itle 5"/>
          <p:cNvSpPr>
            <a:spLocks noGrp="1"/>
          </p:cNvSpPr>
          <p:nvPr>
            <p:ph type="title"/>
          </p:nvPr>
        </p:nvSpPr>
        <p:spPr>
          <a:xfrm>
            <a:off x="432000" y="156940"/>
            <a:ext cx="11327999" cy="42562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OEMS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 – Accounts payable &amp; Purchasing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0" name="Group 8"/>
          <p:cNvGraphicFramePr>
            <a:graphicFrameLocks noGrp="1"/>
          </p:cNvGraphicFramePr>
          <p:nvPr>
            <p:extLst/>
          </p:nvPr>
        </p:nvGraphicFramePr>
        <p:xfrm>
          <a:off x="6264493" y="4164925"/>
          <a:ext cx="5806478" cy="1083586"/>
        </p:xfrm>
        <a:graphic>
          <a:graphicData uri="http://schemas.openxmlformats.org/drawingml/2006/table">
            <a:tbl>
              <a:tblPr/>
              <a:tblGrid>
                <a:gridCol w="5806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5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 Last Week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226">
                <a:tc>
                  <a:txBody>
                    <a:bodyPr/>
                    <a:lstStyle/>
                    <a:p>
                      <a:pPr marL="285750" marR="0" lvl="0" indent="-28575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BRD sign off received</a:t>
                      </a:r>
                    </a:p>
                    <a:p>
                      <a:pPr marL="285750" marR="0" lvl="0" indent="-28575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Development in progress</a:t>
                      </a:r>
                    </a:p>
                    <a:p>
                      <a:pPr marL="285750" marR="0" lvl="0" indent="-28575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Group 8"/>
          <p:cNvGraphicFramePr>
            <a:graphicFrameLocks noGrp="1"/>
          </p:cNvGraphicFramePr>
          <p:nvPr>
            <p:extLst/>
          </p:nvPr>
        </p:nvGraphicFramePr>
        <p:xfrm>
          <a:off x="8597803" y="850015"/>
          <a:ext cx="3473168" cy="3189824"/>
        </p:xfrm>
        <a:graphic>
          <a:graphicData uri="http://schemas.openxmlformats.org/drawingml/2006/table">
            <a:tbl>
              <a:tblPr/>
              <a:tblGrid>
                <a:gridCol w="3473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3904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Issues, Risks and/or Delays</a:t>
                      </a: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592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OEMS Servers (DB &amp; App/Web) availability for UAT and Production before 10 Jan 2020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Mailbox 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creation for UAT and Prod 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before 10 Jan 2020.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Connectivity from Infosys enterprise network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Group 8"/>
          <p:cNvGraphicFramePr>
            <a:graphicFrameLocks noGrp="1"/>
          </p:cNvGraphicFramePr>
          <p:nvPr>
            <p:extLst/>
          </p:nvPr>
        </p:nvGraphicFramePr>
        <p:xfrm>
          <a:off x="209007" y="1736147"/>
          <a:ext cx="1524886" cy="288000"/>
        </p:xfrm>
        <a:graphic>
          <a:graphicData uri="http://schemas.openxmlformats.org/drawingml/2006/table">
            <a:tbl>
              <a:tblPr/>
              <a:tblGrid>
                <a:gridCol w="152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1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Track Status 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Group 8"/>
          <p:cNvGraphicFramePr>
            <a:graphicFrameLocks noGrp="1"/>
          </p:cNvGraphicFramePr>
          <p:nvPr>
            <p:extLst/>
          </p:nvPr>
        </p:nvGraphicFramePr>
        <p:xfrm>
          <a:off x="117566" y="2948437"/>
          <a:ext cx="1654876" cy="3086603"/>
        </p:xfrm>
        <a:graphic>
          <a:graphicData uri="http://schemas.openxmlformats.org/drawingml/2006/table">
            <a:tbl>
              <a:tblPr/>
              <a:tblGrid>
                <a:gridCol w="165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007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Project Team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596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Sobhan – PM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Angshuman – BA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Lokesh - TL</a:t>
                      </a:r>
                    </a:p>
                  </a:txBody>
                  <a:tcPr marL="36000" marR="36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Group 8"/>
          <p:cNvGraphicFramePr>
            <a:graphicFrameLocks noGrp="1"/>
          </p:cNvGraphicFramePr>
          <p:nvPr>
            <p:extLst/>
          </p:nvPr>
        </p:nvGraphicFramePr>
        <p:xfrm>
          <a:off x="91440" y="822959"/>
          <a:ext cx="1681002" cy="808704"/>
        </p:xfrm>
        <a:graphic>
          <a:graphicData uri="http://schemas.openxmlformats.org/drawingml/2006/table">
            <a:tbl>
              <a:tblPr/>
              <a:tblGrid>
                <a:gridCol w="168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Current Phase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1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Development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7115"/>
                  </a:ext>
                </a:extLst>
              </a:tr>
            </a:tbl>
          </a:graphicData>
        </a:graphic>
      </p:graphicFrame>
      <p:sp>
        <p:nvSpPr>
          <p:cNvPr id="59" name="Rectangle 58"/>
          <p:cNvSpPr>
            <a:spLocks noChangeAspect="1"/>
          </p:cNvSpPr>
          <p:nvPr/>
        </p:nvSpPr>
        <p:spPr>
          <a:xfrm>
            <a:off x="632288" y="2375215"/>
            <a:ext cx="464584" cy="364245"/>
          </a:xfrm>
          <a:prstGeom prst="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000" b="1" dirty="0">
              <a:ln w="3175">
                <a:noFill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1" name="Group 8"/>
          <p:cNvGraphicFramePr>
            <a:graphicFrameLocks noGrp="1"/>
          </p:cNvGraphicFramePr>
          <p:nvPr>
            <p:extLst/>
          </p:nvPr>
        </p:nvGraphicFramePr>
        <p:xfrm>
          <a:off x="2017846" y="4171081"/>
          <a:ext cx="4134413" cy="1855901"/>
        </p:xfrm>
        <a:graphic>
          <a:graphicData uri="http://schemas.openxmlformats.org/drawingml/2006/table">
            <a:tbl>
              <a:tblPr/>
              <a:tblGrid>
                <a:gridCol w="1888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109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Milestones</a:t>
                      </a: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Plan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>
                            <a:lumMod val="100000"/>
                          </a:schemeClr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BRD review &amp; Sign off</a:t>
                      </a: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11 Nov 19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11 Nov 19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617339"/>
                  </a:ext>
                </a:extLst>
              </a:tr>
              <a:tr h="398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>
                            <a:lumMod val="100000"/>
                          </a:schemeClr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Development Kick off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12 Nov 19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12 Nov 19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>
                            <a:lumMod val="100000"/>
                          </a:schemeClr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UAT Kick off 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11 </a:t>
                      </a: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Feb 19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949649"/>
                  </a:ext>
                </a:extLst>
              </a:tr>
              <a:tr h="338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>
                            <a:lumMod val="100000"/>
                          </a:schemeClr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Go-Live</a:t>
                      </a: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26 Feb 19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457547"/>
                  </a:ext>
                </a:extLst>
              </a:tr>
            </a:tbl>
          </a:graphicData>
        </a:graphic>
      </p:graphicFrame>
      <p:graphicFrame>
        <p:nvGraphicFramePr>
          <p:cNvPr id="22" name="Group 8">
            <a:extLst>
              <a:ext uri="{FF2B5EF4-FFF2-40B4-BE49-F238E27FC236}">
                <a16:creationId xmlns:a16="http://schemas.microsoft.com/office/drawing/2014/main" id="{3C331618-9F9A-4CC8-B343-154301C61E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05743" y="850015"/>
          <a:ext cx="6398455" cy="3189824"/>
        </p:xfrm>
        <a:graphic>
          <a:graphicData uri="http://schemas.openxmlformats.org/drawingml/2006/table">
            <a:tbl>
              <a:tblPr/>
              <a:tblGrid>
                <a:gridCol w="197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031">
                  <a:extLst>
                    <a:ext uri="{9D8B030D-6E8A-4147-A177-3AD203B41FA5}">
                      <a16:colId xmlns:a16="http://schemas.microsoft.com/office/drawing/2014/main" val="2689979155"/>
                    </a:ext>
                  </a:extLst>
                </a:gridCol>
                <a:gridCol w="1108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892">
                  <a:extLst>
                    <a:ext uri="{9D8B030D-6E8A-4147-A177-3AD203B41FA5}">
                      <a16:colId xmlns:a16="http://schemas.microsoft.com/office/drawing/2014/main" val="3491208440"/>
                    </a:ext>
                  </a:extLst>
                </a:gridCol>
              </a:tblGrid>
              <a:tr h="467542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Action Items</a:t>
                      </a: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Owner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Date</a:t>
                      </a:r>
                      <a:endParaRPr kumimoji="0" lang="en-AU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Expected Closure Date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Remark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66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Risk approval to install OEMS tool in CTL 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CTL Risk Team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29 Nov 2019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30 Nov 2019</a:t>
                      </a:r>
                      <a:endParaRPr lang="en-AU" sz="11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Approval on email required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617339"/>
                  </a:ext>
                </a:extLst>
              </a:tr>
              <a:tr h="437566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Availability of Infra for UAT environment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CTL IT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10 Jan 2020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TBD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022990"/>
                  </a:ext>
                </a:extLst>
              </a:tr>
              <a:tr h="437566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Availability of Infra for Production environment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CTL IT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10 Jan 2020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TBD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75737"/>
                  </a:ext>
                </a:extLst>
              </a:tr>
              <a:tr h="48708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Availability &amp; accessibility of UAT email boxes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CTL IT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10 Jan 2020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TBD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66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Availability &amp; accessibility of Production email boxes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CTL IT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10 Jan 2020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TBD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949649"/>
                  </a:ext>
                </a:extLst>
              </a:tr>
              <a:tr h="437566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Accessibility for RM team to connect CTL OEMS Servers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CTL IT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10 Jan 2020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TBD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457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51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2F7E-F8EE-304F-89B8-CFC06F9B248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7567" y="11346"/>
            <a:ext cx="953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Program Dashboard</a:t>
            </a:r>
            <a:endParaRPr lang="en-US" sz="2400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342302" y="6362198"/>
            <a:ext cx="3923004" cy="369332"/>
            <a:chOff x="2697774" y="5536663"/>
            <a:chExt cx="3540884" cy="369332"/>
          </a:xfrm>
        </p:grpSpPr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2697774" y="5631649"/>
              <a:ext cx="194301" cy="179358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 smtClean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3476415" y="5631649"/>
              <a:ext cx="194301" cy="179358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 smtClean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4749414" y="5631649"/>
              <a:ext cx="194301" cy="179358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 smtClean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8435" y="5605913"/>
              <a:ext cx="569942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On Track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23328" y="5536663"/>
              <a:ext cx="111600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Potential Risk / Need Attn.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08491" y="5536663"/>
              <a:ext cx="1330167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High Risk-High Impact / Delayed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0" y="24121"/>
            <a:ext cx="12192000" cy="6054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itle 5"/>
          <p:cNvSpPr>
            <a:spLocks noGrp="1"/>
          </p:cNvSpPr>
          <p:nvPr>
            <p:ph type="title"/>
          </p:nvPr>
        </p:nvSpPr>
        <p:spPr>
          <a:xfrm>
            <a:off x="432000" y="156940"/>
            <a:ext cx="11327999" cy="425628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Technology Infrastructure Track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07946"/>
              </p:ext>
            </p:extLst>
          </p:nvPr>
        </p:nvGraphicFramePr>
        <p:xfrm>
          <a:off x="2025747" y="793419"/>
          <a:ext cx="5532731" cy="2604233"/>
        </p:xfrm>
        <a:graphic>
          <a:graphicData uri="http://schemas.openxmlformats.org/drawingml/2006/table">
            <a:tbl>
              <a:tblPr/>
              <a:tblGrid>
                <a:gridCol w="553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3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 Last Week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0861">
                <a:tc>
                  <a:txBody>
                    <a:bodyPr/>
                    <a:lstStyle/>
                    <a:p>
                      <a:pPr marL="0" marR="0" lvl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Network Connectivity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</a:p>
                    <a:p>
                      <a:pPr marL="0" marR="0" lvl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marR="0" lvl="0" indent="-28575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Network has been stable through this entire week </a:t>
                      </a:r>
                    </a:p>
                    <a:p>
                      <a:pPr marL="285750" marR="0" lvl="0" indent="-28575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99833"/>
              </p:ext>
            </p:extLst>
          </p:nvPr>
        </p:nvGraphicFramePr>
        <p:xfrm>
          <a:off x="7888876" y="3492640"/>
          <a:ext cx="4134413" cy="2244809"/>
        </p:xfrm>
        <a:graphic>
          <a:graphicData uri="http://schemas.openxmlformats.org/drawingml/2006/table">
            <a:tbl>
              <a:tblPr/>
              <a:tblGrid>
                <a:gridCol w="413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179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Issues, Risks and/or Delays</a:t>
                      </a: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463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Group 8"/>
          <p:cNvGraphicFramePr>
            <a:graphicFrameLocks noGrp="1"/>
          </p:cNvGraphicFramePr>
          <p:nvPr>
            <p:extLst/>
          </p:nvPr>
        </p:nvGraphicFramePr>
        <p:xfrm>
          <a:off x="209007" y="1736147"/>
          <a:ext cx="1524886" cy="288000"/>
        </p:xfrm>
        <a:graphic>
          <a:graphicData uri="http://schemas.openxmlformats.org/drawingml/2006/table">
            <a:tbl>
              <a:tblPr/>
              <a:tblGrid>
                <a:gridCol w="152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1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Track </a:t>
                      </a:r>
                      <a:r>
                        <a:rPr kumimoji="0" lang="en-AU" sz="11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Status 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Group 8"/>
          <p:cNvGraphicFramePr>
            <a:graphicFrameLocks noGrp="1"/>
          </p:cNvGraphicFramePr>
          <p:nvPr>
            <p:extLst/>
          </p:nvPr>
        </p:nvGraphicFramePr>
        <p:xfrm>
          <a:off x="117566" y="3483013"/>
          <a:ext cx="1654876" cy="2254436"/>
        </p:xfrm>
        <a:graphic>
          <a:graphicData uri="http://schemas.openxmlformats.org/drawingml/2006/table">
            <a:tbl>
              <a:tblPr/>
              <a:tblGrid>
                <a:gridCol w="165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173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Project Team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4636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Sarvesh – IT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Satyajit – IT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Arun Mishra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Kirankumar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Abisheik Victor</a:t>
                      </a:r>
                    </a:p>
                  </a:txBody>
                  <a:tcPr marL="36000" marR="36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Rectangle 53"/>
          <p:cNvSpPr>
            <a:spLocks noChangeAspect="1"/>
          </p:cNvSpPr>
          <p:nvPr/>
        </p:nvSpPr>
        <p:spPr>
          <a:xfrm>
            <a:off x="1057709" y="2662483"/>
            <a:ext cx="472150" cy="324834"/>
          </a:xfrm>
          <a:prstGeom prst="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000" b="1" dirty="0" smtClean="0">
                <a:ln w="3175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endParaRPr lang="en-AU" sz="1000" b="1" dirty="0">
              <a:ln w="3175">
                <a:noFill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554651"/>
              </p:ext>
            </p:extLst>
          </p:nvPr>
        </p:nvGraphicFramePr>
        <p:xfrm>
          <a:off x="2025747" y="3492640"/>
          <a:ext cx="5532731" cy="2244810"/>
        </p:xfrm>
        <a:graphic>
          <a:graphicData uri="http://schemas.openxmlformats.org/drawingml/2006/table">
            <a:tbl>
              <a:tblPr/>
              <a:tblGrid>
                <a:gridCol w="553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184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Focus This Week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6626">
                <a:tc>
                  <a:txBody>
                    <a:bodyPr/>
                    <a:lstStyle/>
                    <a:p>
                      <a:pPr marL="285750" marR="0" lvl="0" indent="-28575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Approval on OEMS tool installation from CTL Risk/compliance team</a:t>
                      </a:r>
                    </a:p>
                    <a:p>
                      <a:pPr marL="0" marR="0" lvl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aseline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118332" y="2293151"/>
            <a:ext cx="393227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45720" rIns="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AU" sz="9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This Period</a:t>
            </a:r>
          </a:p>
        </p:txBody>
      </p:sp>
      <p:graphicFrame>
        <p:nvGraphicFramePr>
          <p:cNvPr id="57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77831"/>
              </p:ext>
            </p:extLst>
          </p:nvPr>
        </p:nvGraphicFramePr>
        <p:xfrm>
          <a:off x="91440" y="822959"/>
          <a:ext cx="1681002" cy="808704"/>
        </p:xfrm>
        <a:graphic>
          <a:graphicData uri="http://schemas.openxmlformats.org/drawingml/2006/table">
            <a:tbl>
              <a:tblPr/>
              <a:tblGrid>
                <a:gridCol w="168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Current Phase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1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Gone Live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7115"/>
                  </a:ext>
                </a:extLst>
              </a:tr>
            </a:tbl>
          </a:graphicData>
        </a:graphic>
      </p:graphicFrame>
      <p:sp>
        <p:nvSpPr>
          <p:cNvPr id="59" name="Rectangle 58"/>
          <p:cNvSpPr>
            <a:spLocks noChangeAspect="1"/>
          </p:cNvSpPr>
          <p:nvPr/>
        </p:nvSpPr>
        <p:spPr>
          <a:xfrm>
            <a:off x="399996" y="2643094"/>
            <a:ext cx="464584" cy="364245"/>
          </a:xfrm>
          <a:prstGeom prst="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000" b="1" dirty="0" smtClean="0">
                <a:ln w="3175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endParaRPr lang="en-AU" sz="1000" b="1" dirty="0">
              <a:ln w="3175">
                <a:noFill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0078" y="2312819"/>
            <a:ext cx="510438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45720" rIns="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AU" sz="900" b="1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Last Period</a:t>
            </a:r>
            <a:endParaRPr lang="en-AU" sz="9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aphicFrame>
        <p:nvGraphicFramePr>
          <p:cNvPr id="31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832006"/>
              </p:ext>
            </p:extLst>
          </p:nvPr>
        </p:nvGraphicFramePr>
        <p:xfrm>
          <a:off x="7888876" y="787811"/>
          <a:ext cx="4134413" cy="2704049"/>
        </p:xfrm>
        <a:graphic>
          <a:graphicData uri="http://schemas.openxmlformats.org/drawingml/2006/table">
            <a:tbl>
              <a:tblPr/>
              <a:tblGrid>
                <a:gridCol w="1989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109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Milestones</a:t>
                      </a:r>
                      <a:endParaRPr kumimoji="0" lang="en-AU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Plan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>
                            <a:lumMod val="100000"/>
                          </a:schemeClr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Bill of Material approved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20</a:t>
                      </a:r>
                      <a:r>
                        <a:rPr lang="en-AU" sz="11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</a:t>
                      </a: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Sep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20</a:t>
                      </a:r>
                      <a:r>
                        <a:rPr lang="en-AU" sz="11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</a:t>
                      </a: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Sep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617339"/>
                  </a:ext>
                </a:extLst>
              </a:tr>
              <a:tr h="398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>
                            <a:lumMod val="100000"/>
                          </a:schemeClr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Purchasing start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20</a:t>
                      </a:r>
                      <a:r>
                        <a:rPr lang="en-AU" sz="11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</a:t>
                      </a: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Sep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20</a:t>
                      </a:r>
                      <a:r>
                        <a:rPr lang="en-AU" sz="11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</a:t>
                      </a: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Sep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>
                            <a:lumMod val="100000"/>
                          </a:schemeClr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Purchasing complete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30</a:t>
                      </a:r>
                      <a:r>
                        <a:rPr lang="en-AU" sz="11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</a:t>
                      </a: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Sep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30</a:t>
                      </a:r>
                      <a:r>
                        <a:rPr lang="en-AU" sz="11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</a:t>
                      </a: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Sep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949649"/>
                  </a:ext>
                </a:extLst>
              </a:tr>
              <a:tr h="338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>
                            <a:lumMod val="100000"/>
                          </a:schemeClr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Desktops Installation complete</a:t>
                      </a:r>
                      <a:endParaRPr lang="en-AU" sz="1100" kern="120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AU" sz="1100" kern="1200" baseline="30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</a:t>
                      </a:r>
                      <a:r>
                        <a:rPr lang="en-AU" sz="1100" kern="12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Oct</a:t>
                      </a:r>
                      <a:endParaRPr lang="en-AU" sz="1100" kern="120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rgbClr val="8E326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4th Oct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404631"/>
                  </a:ext>
                </a:extLst>
              </a:tr>
              <a:tr h="343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>
                            <a:lumMod val="100000"/>
                          </a:schemeClr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Network connectivity (CTL dependency) / OS Setup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18</a:t>
                      </a:r>
                      <a:r>
                        <a:rPr lang="en-AU" sz="11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</a:t>
                      </a: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Oct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7</a:t>
                      </a:r>
                      <a:r>
                        <a:rPr lang="en-AU" sz="11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</a:t>
                      </a: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Nov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0059"/>
                  </a:ext>
                </a:extLst>
              </a:tr>
              <a:tr h="343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>
                            <a:lumMod val="100000"/>
                          </a:schemeClr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Technology Go Live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15</a:t>
                      </a:r>
                      <a:r>
                        <a:rPr lang="en-AU" sz="11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</a:t>
                      </a: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Nov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15</a:t>
                      </a:r>
                      <a:r>
                        <a:rPr lang="en-AU" sz="11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</a:t>
                      </a: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Nov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768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5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74" name="Shape 374"/>
          <p:cNvSpPr>
            <a:spLocks noGrp="1"/>
          </p:cNvSpPr>
          <p:nvPr>
            <p:ph type="title"/>
          </p:nvPr>
        </p:nvSpPr>
        <p:spPr>
          <a:xfrm>
            <a:off x="267463" y="350289"/>
            <a:ext cx="7315367" cy="1343924"/>
          </a:xfrm>
        </p:spPr>
        <p:txBody>
          <a:bodyPr>
            <a:noAutofit/>
          </a:bodyPr>
          <a:lstStyle>
            <a:lvl1pPr>
              <a:defRPr sz="2500"/>
            </a:lvl1pPr>
          </a:lstStyle>
          <a:p>
            <a:r>
              <a:rPr lang="en-US" sz="3200" dirty="0" smtClean="0">
                <a:solidFill>
                  <a:schemeClr val="bg1"/>
                </a:solidFill>
              </a:rPr>
              <a:t>Thank you!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bject 2"/>
          <p:cNvSpPr/>
          <p:nvPr/>
        </p:nvSpPr>
        <p:spPr>
          <a:xfrm>
            <a:off x="5828963" y="1102098"/>
            <a:ext cx="1110651" cy="4613149"/>
          </a:xfrm>
          <a:custGeom>
            <a:avLst/>
            <a:gdLst/>
            <a:ahLst/>
            <a:cxnLst/>
            <a:rect l="l" t="t" r="r" b="b"/>
            <a:pathLst>
              <a:path w="847725" h="3521075">
                <a:moveTo>
                  <a:pt x="847521" y="3521049"/>
                </a:moveTo>
                <a:lnTo>
                  <a:pt x="0" y="3521049"/>
                </a:lnTo>
                <a:lnTo>
                  <a:pt x="0" y="0"/>
                </a:lnTo>
                <a:lnTo>
                  <a:pt x="847521" y="0"/>
                </a:lnTo>
                <a:lnTo>
                  <a:pt x="847521" y="3521049"/>
                </a:lnTo>
                <a:close/>
              </a:path>
            </a:pathLst>
          </a:custGeom>
          <a:solidFill>
            <a:srgbClr val="F1592D">
              <a:alpha val="43000"/>
            </a:srgbClr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8" name="object 2"/>
          <p:cNvSpPr/>
          <p:nvPr/>
        </p:nvSpPr>
        <p:spPr>
          <a:xfrm>
            <a:off x="5828963" y="1102098"/>
            <a:ext cx="1110651" cy="4613149"/>
          </a:xfrm>
          <a:custGeom>
            <a:avLst/>
            <a:gdLst/>
            <a:ahLst/>
            <a:cxnLst/>
            <a:rect l="l" t="t" r="r" b="b"/>
            <a:pathLst>
              <a:path w="847725" h="3521075">
                <a:moveTo>
                  <a:pt x="847521" y="3521049"/>
                </a:moveTo>
                <a:lnTo>
                  <a:pt x="0" y="3521049"/>
                </a:lnTo>
                <a:lnTo>
                  <a:pt x="0" y="0"/>
                </a:lnTo>
                <a:lnTo>
                  <a:pt x="847521" y="0"/>
                </a:lnTo>
                <a:lnTo>
                  <a:pt x="847521" y="3521049"/>
                </a:lnTo>
                <a:close/>
              </a:path>
            </a:pathLst>
          </a:custGeom>
          <a:solidFill>
            <a:srgbClr val="F1592D">
              <a:alpha val="30196"/>
            </a:srgbClr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3113" y="6015481"/>
            <a:ext cx="1212887" cy="6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30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Image result for centurylin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00" b="28960"/>
          <a:stretch/>
        </p:blipFill>
        <p:spPr bwMode="auto">
          <a:xfrm>
            <a:off x="9853" y="6298151"/>
            <a:ext cx="1112352" cy="5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1719525" y="6568675"/>
            <a:ext cx="262857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* TBD: to be decided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5" name="Rounded Rectangle 6">
            <a:extLst>
              <a:ext uri="{FF2B5EF4-FFF2-40B4-BE49-F238E27FC236}">
                <a16:creationId xmlns:a16="http://schemas.microsoft.com/office/drawing/2014/main" id="{FF6A787B-242B-44AE-87E4-359C21719951}"/>
              </a:ext>
            </a:extLst>
          </p:cNvPr>
          <p:cNvSpPr/>
          <p:nvPr/>
        </p:nvSpPr>
        <p:spPr>
          <a:xfrm>
            <a:off x="4762875" y="2319620"/>
            <a:ext cx="2642162" cy="602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Arun Mishra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Sr. Operations Manager</a:t>
            </a:r>
          </a:p>
        </p:txBody>
      </p:sp>
      <p:sp>
        <p:nvSpPr>
          <p:cNvPr id="56" name="Rounded Rectangle 5">
            <a:extLst>
              <a:ext uri="{FF2B5EF4-FFF2-40B4-BE49-F238E27FC236}">
                <a16:creationId xmlns:a16="http://schemas.microsoft.com/office/drawing/2014/main" id="{E930BFE5-BAAE-48A8-8419-4C715953136B}"/>
              </a:ext>
            </a:extLst>
          </p:cNvPr>
          <p:cNvSpPr/>
          <p:nvPr/>
        </p:nvSpPr>
        <p:spPr>
          <a:xfrm>
            <a:off x="1507112" y="3185801"/>
            <a:ext cx="2642162" cy="602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Naveen Pai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Assistant Manager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(Accounts Payable)</a:t>
            </a:r>
          </a:p>
        </p:txBody>
      </p:sp>
      <p:sp>
        <p:nvSpPr>
          <p:cNvPr id="57" name="Rounded Rectangle 19">
            <a:extLst>
              <a:ext uri="{FF2B5EF4-FFF2-40B4-BE49-F238E27FC236}">
                <a16:creationId xmlns:a16="http://schemas.microsoft.com/office/drawing/2014/main" id="{0C76DCE8-042D-4E50-9855-CF90565B315F}"/>
              </a:ext>
            </a:extLst>
          </p:cNvPr>
          <p:cNvSpPr/>
          <p:nvPr/>
        </p:nvSpPr>
        <p:spPr>
          <a:xfrm>
            <a:off x="8587643" y="656070"/>
            <a:ext cx="2642162" cy="599935"/>
          </a:xfrm>
          <a:prstGeom prst="round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Jitesh Jain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Client Partner</a:t>
            </a:r>
          </a:p>
        </p:txBody>
      </p:sp>
      <p:sp>
        <p:nvSpPr>
          <p:cNvPr id="58" name="Rounded Rectangle 6">
            <a:extLst>
              <a:ext uri="{FF2B5EF4-FFF2-40B4-BE49-F238E27FC236}">
                <a16:creationId xmlns:a16="http://schemas.microsoft.com/office/drawing/2014/main" id="{E0413939-DCF9-47FD-8F27-69C3386AA2DB}"/>
              </a:ext>
            </a:extLst>
          </p:cNvPr>
          <p:cNvSpPr/>
          <p:nvPr/>
        </p:nvSpPr>
        <p:spPr>
          <a:xfrm>
            <a:off x="4762875" y="1429083"/>
            <a:ext cx="2642162" cy="602935"/>
          </a:xfrm>
          <a:prstGeom prst="round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Ganesan Subramanian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Client Operations Head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97793" y="1474768"/>
            <a:ext cx="2645714" cy="599935"/>
            <a:chOff x="1587370" y="4301986"/>
            <a:chExt cx="1824407" cy="46535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D9E2E9-B633-4D94-8BEA-8E919A93CF7D}"/>
                </a:ext>
              </a:extLst>
            </p:cNvPr>
            <p:cNvSpPr/>
            <p:nvPr/>
          </p:nvSpPr>
          <p:spPr>
            <a:xfrm>
              <a:off x="1588921" y="4535748"/>
              <a:ext cx="1822856" cy="231596"/>
            </a:xfrm>
            <a:prstGeom prst="rect">
              <a:avLst/>
            </a:prstGeom>
            <a:solidFill>
              <a:srgbClr val="92D050"/>
            </a:solidFill>
            <a:ln w="25400" cap="flat">
              <a:noFill/>
              <a:prstDash val="solid"/>
              <a:round/>
            </a:ln>
            <a:effectLst/>
            <a:sp3d/>
          </p:spPr>
          <p:txBody>
            <a:bodyPr rot="0" spcFirstLastPara="1" vertOverflow="overflow" horzOverflow="overflow" vert="horz" wrap="square" lIns="60959" tIns="60959" rIns="60959" bIns="60959" numCol="1" spcCol="38100" rtlCol="0" anchor="ctr">
              <a:noAutofit/>
            </a:bodyPr>
            <a:lstStyle/>
            <a:p>
              <a:pPr marL="0" marR="0" lvl="0" indent="0" defTabSz="60958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CTL Dedicated Team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C1DD554-8151-432E-AEB8-D9C42FFA13F0}"/>
                </a:ext>
              </a:extLst>
            </p:cNvPr>
            <p:cNvSpPr/>
            <p:nvPr/>
          </p:nvSpPr>
          <p:spPr>
            <a:xfrm>
              <a:off x="1587370" y="4301986"/>
              <a:ext cx="1822856" cy="231596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60958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Infosys Management Team</a:t>
              </a:r>
            </a:p>
          </p:txBody>
        </p:sp>
      </p:grpSp>
      <p:sp>
        <p:nvSpPr>
          <p:cNvPr id="62" name="Rounded Rectangle 8">
            <a:extLst>
              <a:ext uri="{FF2B5EF4-FFF2-40B4-BE49-F238E27FC236}">
                <a16:creationId xmlns:a16="http://schemas.microsoft.com/office/drawing/2014/main" id="{B5A75A1C-ECC7-4927-85A8-025F26B6DE39}"/>
              </a:ext>
            </a:extLst>
          </p:cNvPr>
          <p:cNvSpPr/>
          <p:nvPr/>
        </p:nvSpPr>
        <p:spPr>
          <a:xfrm>
            <a:off x="2755429" y="4391422"/>
            <a:ext cx="1349854" cy="599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Non-PO Invoice Processing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(12 members)</a:t>
            </a:r>
          </a:p>
        </p:txBody>
      </p:sp>
      <p:sp>
        <p:nvSpPr>
          <p:cNvPr id="63" name="Rounded Rectangle 8">
            <a:extLst>
              <a:ext uri="{FF2B5EF4-FFF2-40B4-BE49-F238E27FC236}">
                <a16:creationId xmlns:a16="http://schemas.microsoft.com/office/drawing/2014/main" id="{E4D74D03-463C-4AAF-A815-FFDEDFED1D9B}"/>
              </a:ext>
            </a:extLst>
          </p:cNvPr>
          <p:cNvSpPr/>
          <p:nvPr/>
        </p:nvSpPr>
        <p:spPr>
          <a:xfrm>
            <a:off x="4348098" y="5446940"/>
            <a:ext cx="1349854" cy="599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PO Invoice Processing 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(6 members)</a:t>
            </a:r>
          </a:p>
        </p:txBody>
      </p:sp>
      <p:sp>
        <p:nvSpPr>
          <p:cNvPr id="64" name="Rounded Rectangle 8">
            <a:extLst>
              <a:ext uri="{FF2B5EF4-FFF2-40B4-BE49-F238E27FC236}">
                <a16:creationId xmlns:a16="http://schemas.microsoft.com/office/drawing/2014/main" id="{B5A75A1C-ECC7-4927-85A8-025F26B6DE39}"/>
              </a:ext>
            </a:extLst>
          </p:cNvPr>
          <p:cNvSpPr/>
          <p:nvPr/>
        </p:nvSpPr>
        <p:spPr>
          <a:xfrm>
            <a:off x="5940767" y="5446940"/>
            <a:ext cx="1349854" cy="599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PO Issue Resolution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(3 members)</a:t>
            </a:r>
          </a:p>
        </p:txBody>
      </p:sp>
      <p:sp>
        <p:nvSpPr>
          <p:cNvPr id="65" name="Rounded Rectangle 8">
            <a:extLst>
              <a:ext uri="{FF2B5EF4-FFF2-40B4-BE49-F238E27FC236}">
                <a16:creationId xmlns:a16="http://schemas.microsoft.com/office/drawing/2014/main" id="{D910E64F-9D2C-46E8-93F8-61AEC377C8A2}"/>
              </a:ext>
            </a:extLst>
          </p:cNvPr>
          <p:cNvSpPr/>
          <p:nvPr/>
        </p:nvSpPr>
        <p:spPr>
          <a:xfrm>
            <a:off x="2755429" y="5464551"/>
            <a:ext cx="1349854" cy="599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Image Validation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(8 members)</a:t>
            </a:r>
          </a:p>
        </p:txBody>
      </p:sp>
      <p:sp>
        <p:nvSpPr>
          <p:cNvPr id="66" name="Rounded Rectangle 8">
            <a:extLst>
              <a:ext uri="{FF2B5EF4-FFF2-40B4-BE49-F238E27FC236}">
                <a16:creationId xmlns:a16="http://schemas.microsoft.com/office/drawing/2014/main" id="{B5A75A1C-ECC7-4927-85A8-025F26B6DE39}"/>
              </a:ext>
            </a:extLst>
          </p:cNvPr>
          <p:cNvSpPr/>
          <p:nvPr/>
        </p:nvSpPr>
        <p:spPr>
          <a:xfrm>
            <a:off x="5940767" y="4391422"/>
            <a:ext cx="1349854" cy="599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Other Activities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(3 members)</a:t>
            </a:r>
          </a:p>
        </p:txBody>
      </p:sp>
      <p:sp>
        <p:nvSpPr>
          <p:cNvPr id="67" name="Rounded Rectangle 8">
            <a:extLst>
              <a:ext uri="{FF2B5EF4-FFF2-40B4-BE49-F238E27FC236}">
                <a16:creationId xmlns:a16="http://schemas.microsoft.com/office/drawing/2014/main" id="{B5A75A1C-ECC7-4927-85A8-025F26B6DE39}"/>
              </a:ext>
            </a:extLst>
          </p:cNvPr>
          <p:cNvSpPr/>
          <p:nvPr/>
        </p:nvSpPr>
        <p:spPr>
          <a:xfrm>
            <a:off x="4348098" y="4391422"/>
            <a:ext cx="1349854" cy="599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Expense Report Auditing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(5 members)</a:t>
            </a:r>
          </a:p>
        </p:txBody>
      </p:sp>
      <p:cxnSp>
        <p:nvCxnSpPr>
          <p:cNvPr id="68" name="Elbow Connector 67"/>
          <p:cNvCxnSpPr>
            <a:stCxn id="86" idx="2"/>
            <a:endCxn id="64" idx="2"/>
          </p:cNvCxnSpPr>
          <p:nvPr/>
        </p:nvCxnSpPr>
        <p:spPr>
          <a:xfrm rot="5400000" flipH="1" flipV="1">
            <a:off x="3941707" y="3402862"/>
            <a:ext cx="29973" cy="5317999"/>
          </a:xfrm>
          <a:prstGeom prst="bentConnector3">
            <a:avLst>
              <a:gd name="adj1" fmla="val -762686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cxnSp>
        <p:nvCxnSpPr>
          <p:cNvPr id="69" name="Elbow Connector 68"/>
          <p:cNvCxnSpPr>
            <a:stCxn id="86" idx="2"/>
            <a:endCxn id="63" idx="2"/>
          </p:cNvCxnSpPr>
          <p:nvPr/>
        </p:nvCxnSpPr>
        <p:spPr>
          <a:xfrm rot="5400000" flipH="1" flipV="1">
            <a:off x="3145373" y="4199197"/>
            <a:ext cx="29973" cy="3725330"/>
          </a:xfrm>
          <a:prstGeom prst="bentConnector3">
            <a:avLst>
              <a:gd name="adj1" fmla="val -762686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cxnSp>
        <p:nvCxnSpPr>
          <p:cNvPr id="70" name="Elbow Connector 69"/>
          <p:cNvCxnSpPr>
            <a:stCxn id="85" idx="0"/>
            <a:endCxn id="66" idx="0"/>
          </p:cNvCxnSpPr>
          <p:nvPr/>
        </p:nvCxnSpPr>
        <p:spPr>
          <a:xfrm rot="5400000" flipH="1" flipV="1">
            <a:off x="3952921" y="1736197"/>
            <a:ext cx="7548" cy="5317998"/>
          </a:xfrm>
          <a:prstGeom prst="bentConnector3">
            <a:avLst>
              <a:gd name="adj1" fmla="val 3128617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cxnSp>
        <p:nvCxnSpPr>
          <p:cNvPr id="73" name="Elbow Connector 72"/>
          <p:cNvCxnSpPr>
            <a:stCxn id="85" idx="0"/>
            <a:endCxn id="67" idx="0"/>
          </p:cNvCxnSpPr>
          <p:nvPr/>
        </p:nvCxnSpPr>
        <p:spPr>
          <a:xfrm rot="5400000" flipH="1" flipV="1">
            <a:off x="3156586" y="2532532"/>
            <a:ext cx="7548" cy="3725329"/>
          </a:xfrm>
          <a:prstGeom prst="bentConnector3">
            <a:avLst>
              <a:gd name="adj1" fmla="val 3128617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cxnSp>
        <p:nvCxnSpPr>
          <p:cNvPr id="74" name="Elbow Connector 73"/>
          <p:cNvCxnSpPr>
            <a:stCxn id="86" idx="2"/>
            <a:endCxn id="65" idx="2"/>
          </p:cNvCxnSpPr>
          <p:nvPr/>
        </p:nvCxnSpPr>
        <p:spPr>
          <a:xfrm rot="5400000" flipH="1" flipV="1">
            <a:off x="2357844" y="5004336"/>
            <a:ext cx="12362" cy="2132661"/>
          </a:xfrm>
          <a:prstGeom prst="bentConnector3">
            <a:avLst>
              <a:gd name="adj1" fmla="val -1849215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cxnSp>
        <p:nvCxnSpPr>
          <p:cNvPr id="75" name="Elbow Connector 74"/>
          <p:cNvCxnSpPr>
            <a:stCxn id="85" idx="0"/>
            <a:endCxn id="62" idx="0"/>
          </p:cNvCxnSpPr>
          <p:nvPr/>
        </p:nvCxnSpPr>
        <p:spPr>
          <a:xfrm rot="5400000" flipH="1" flipV="1">
            <a:off x="2360252" y="3328866"/>
            <a:ext cx="7548" cy="2132660"/>
          </a:xfrm>
          <a:prstGeom prst="bentConnector3">
            <a:avLst>
              <a:gd name="adj1" fmla="val 3128617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sp>
        <p:nvSpPr>
          <p:cNvPr id="81" name="Rounded Rectangle 5">
            <a:extLst>
              <a:ext uri="{FF2B5EF4-FFF2-40B4-BE49-F238E27FC236}">
                <a16:creationId xmlns:a16="http://schemas.microsoft.com/office/drawing/2014/main" id="{E930BFE5-BAAE-48A8-8419-4C715953136B}"/>
              </a:ext>
            </a:extLst>
          </p:cNvPr>
          <p:cNvSpPr/>
          <p:nvPr/>
        </p:nvSpPr>
        <p:spPr>
          <a:xfrm>
            <a:off x="8197776" y="3185801"/>
            <a:ext cx="2642162" cy="602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Biswasanti Mohanty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Assistant Manager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(Purchasing)</a:t>
            </a:r>
          </a:p>
        </p:txBody>
      </p:sp>
      <p:cxnSp>
        <p:nvCxnSpPr>
          <p:cNvPr id="82" name="Elbow Connector 81"/>
          <p:cNvCxnSpPr>
            <a:stCxn id="55" idx="2"/>
            <a:endCxn id="56" idx="0"/>
          </p:cNvCxnSpPr>
          <p:nvPr/>
        </p:nvCxnSpPr>
        <p:spPr>
          <a:xfrm rot="5400000">
            <a:off x="4324452" y="1426297"/>
            <a:ext cx="263246" cy="3255763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cxnSp>
        <p:nvCxnSpPr>
          <p:cNvPr id="83" name="Elbow Connector 82"/>
          <p:cNvCxnSpPr>
            <a:stCxn id="55" idx="2"/>
            <a:endCxn id="81" idx="0"/>
          </p:cNvCxnSpPr>
          <p:nvPr/>
        </p:nvCxnSpPr>
        <p:spPr>
          <a:xfrm rot="16200000" flipH="1">
            <a:off x="7669783" y="1336727"/>
            <a:ext cx="263246" cy="3434901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cxnSp>
        <p:nvCxnSpPr>
          <p:cNvPr id="84" name="Elbow Connector 83"/>
          <p:cNvCxnSpPr>
            <a:endCxn id="58" idx="0"/>
          </p:cNvCxnSpPr>
          <p:nvPr/>
        </p:nvCxnSpPr>
        <p:spPr>
          <a:xfrm rot="5400000">
            <a:off x="5913787" y="1252564"/>
            <a:ext cx="346688" cy="6350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sp>
        <p:nvSpPr>
          <p:cNvPr id="85" name="Rounded Rectangle 5">
            <a:extLst>
              <a:ext uri="{FF2B5EF4-FFF2-40B4-BE49-F238E27FC236}">
                <a16:creationId xmlns:a16="http://schemas.microsoft.com/office/drawing/2014/main" id="{E930BFE5-BAAE-48A8-8419-4C715953136B}"/>
              </a:ext>
            </a:extLst>
          </p:cNvPr>
          <p:cNvSpPr/>
          <p:nvPr/>
        </p:nvSpPr>
        <p:spPr>
          <a:xfrm>
            <a:off x="397793" y="4398970"/>
            <a:ext cx="1799805" cy="602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TBD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Team Lead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(Accounts Payable)</a:t>
            </a:r>
          </a:p>
        </p:txBody>
      </p:sp>
      <p:sp>
        <p:nvSpPr>
          <p:cNvPr id="86" name="Rounded Rectangle 5">
            <a:extLst>
              <a:ext uri="{FF2B5EF4-FFF2-40B4-BE49-F238E27FC236}">
                <a16:creationId xmlns:a16="http://schemas.microsoft.com/office/drawing/2014/main" id="{E930BFE5-BAAE-48A8-8419-4C715953136B}"/>
              </a:ext>
            </a:extLst>
          </p:cNvPr>
          <p:cNvSpPr/>
          <p:nvPr/>
        </p:nvSpPr>
        <p:spPr>
          <a:xfrm>
            <a:off x="397792" y="5473913"/>
            <a:ext cx="1799805" cy="602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TBD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Team Lead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(Accounts Payable)</a:t>
            </a:r>
          </a:p>
        </p:txBody>
      </p:sp>
      <p:cxnSp>
        <p:nvCxnSpPr>
          <p:cNvPr id="87" name="Elbow Connector 86"/>
          <p:cNvCxnSpPr>
            <a:stCxn id="56" idx="2"/>
            <a:endCxn id="85" idx="1"/>
          </p:cNvCxnSpPr>
          <p:nvPr/>
        </p:nvCxnSpPr>
        <p:spPr>
          <a:xfrm rot="5400000">
            <a:off x="1157142" y="3029387"/>
            <a:ext cx="911702" cy="2430400"/>
          </a:xfrm>
          <a:prstGeom prst="bentConnector4">
            <a:avLst>
              <a:gd name="adj1" fmla="val 33467"/>
              <a:gd name="adj2" fmla="val 109406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sp>
        <p:nvSpPr>
          <p:cNvPr id="88" name="Rounded Rectangle 8">
            <a:extLst>
              <a:ext uri="{FF2B5EF4-FFF2-40B4-BE49-F238E27FC236}">
                <a16:creationId xmlns:a16="http://schemas.microsoft.com/office/drawing/2014/main" id="{B5A75A1C-ECC7-4927-85A8-025F26B6DE39}"/>
              </a:ext>
            </a:extLst>
          </p:cNvPr>
          <p:cNvSpPr/>
          <p:nvPr/>
        </p:nvSpPr>
        <p:spPr>
          <a:xfrm>
            <a:off x="10161809" y="4398922"/>
            <a:ext cx="1349854" cy="599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Purchasing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(12 members)</a:t>
            </a:r>
          </a:p>
        </p:txBody>
      </p:sp>
      <p:sp>
        <p:nvSpPr>
          <p:cNvPr id="89" name="Rounded Rectangle 8">
            <a:extLst>
              <a:ext uri="{FF2B5EF4-FFF2-40B4-BE49-F238E27FC236}">
                <a16:creationId xmlns:a16="http://schemas.microsoft.com/office/drawing/2014/main" id="{D910E64F-9D2C-46E8-93F8-61AEC377C8A2}"/>
              </a:ext>
            </a:extLst>
          </p:cNvPr>
          <p:cNvSpPr/>
          <p:nvPr/>
        </p:nvSpPr>
        <p:spPr>
          <a:xfrm>
            <a:off x="10161809" y="5165387"/>
            <a:ext cx="1349854" cy="599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Purchasing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(12 members)</a:t>
            </a:r>
          </a:p>
        </p:txBody>
      </p:sp>
      <p:sp>
        <p:nvSpPr>
          <p:cNvPr id="90" name="Rounded Rectangle 5">
            <a:extLst>
              <a:ext uri="{FF2B5EF4-FFF2-40B4-BE49-F238E27FC236}">
                <a16:creationId xmlns:a16="http://schemas.microsoft.com/office/drawing/2014/main" id="{E930BFE5-BAAE-48A8-8419-4C715953136B}"/>
              </a:ext>
            </a:extLst>
          </p:cNvPr>
          <p:cNvSpPr/>
          <p:nvPr/>
        </p:nvSpPr>
        <p:spPr>
          <a:xfrm>
            <a:off x="7822688" y="4398970"/>
            <a:ext cx="1799805" cy="602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Rajesh T K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Team Lead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(Purchasing)</a:t>
            </a: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E930BFE5-BAAE-48A8-8419-4C715953136B}"/>
              </a:ext>
            </a:extLst>
          </p:cNvPr>
          <p:cNvSpPr/>
          <p:nvPr/>
        </p:nvSpPr>
        <p:spPr>
          <a:xfrm>
            <a:off x="7822688" y="5161408"/>
            <a:ext cx="1799805" cy="602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Suven Raj Mahapatro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Team Lead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(Purchasing)</a:t>
            </a:r>
          </a:p>
        </p:txBody>
      </p:sp>
      <p:cxnSp>
        <p:nvCxnSpPr>
          <p:cNvPr id="93" name="Elbow Connector 92"/>
          <p:cNvCxnSpPr>
            <a:stCxn id="81" idx="2"/>
            <a:endCxn id="90" idx="1"/>
          </p:cNvCxnSpPr>
          <p:nvPr/>
        </p:nvCxnSpPr>
        <p:spPr>
          <a:xfrm rot="5400000">
            <a:off x="8214922" y="3396503"/>
            <a:ext cx="911702" cy="1696169"/>
          </a:xfrm>
          <a:prstGeom prst="bentConnector4">
            <a:avLst>
              <a:gd name="adj1" fmla="val 33467"/>
              <a:gd name="adj2" fmla="val 113477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cxnSp>
        <p:nvCxnSpPr>
          <p:cNvPr id="94" name="Elbow Connector 93"/>
          <p:cNvCxnSpPr>
            <a:stCxn id="90" idx="3"/>
            <a:endCxn id="88" idx="1"/>
          </p:cNvCxnSpPr>
          <p:nvPr/>
        </p:nvCxnSpPr>
        <p:spPr>
          <a:xfrm flipV="1">
            <a:off x="9622493" y="4698890"/>
            <a:ext cx="539316" cy="1548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cxnSp>
        <p:nvCxnSpPr>
          <p:cNvPr id="95" name="Elbow Connector 94"/>
          <p:cNvCxnSpPr>
            <a:stCxn id="92" idx="3"/>
            <a:endCxn id="89" idx="1"/>
          </p:cNvCxnSpPr>
          <p:nvPr/>
        </p:nvCxnSpPr>
        <p:spPr>
          <a:xfrm>
            <a:off x="9622493" y="5462876"/>
            <a:ext cx="539316" cy="2479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sp>
        <p:nvSpPr>
          <p:cNvPr id="96" name="Rounded Rectangle 5">
            <a:extLst>
              <a:ext uri="{FF2B5EF4-FFF2-40B4-BE49-F238E27FC236}">
                <a16:creationId xmlns:a16="http://schemas.microsoft.com/office/drawing/2014/main" id="{E930BFE5-BAAE-48A8-8419-4C715953136B}"/>
              </a:ext>
            </a:extLst>
          </p:cNvPr>
          <p:cNvSpPr/>
          <p:nvPr/>
        </p:nvSpPr>
        <p:spPr>
          <a:xfrm>
            <a:off x="7859190" y="5913891"/>
            <a:ext cx="1799805" cy="602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TBD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Team Lead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(FARA)</a:t>
            </a:r>
          </a:p>
        </p:txBody>
      </p:sp>
      <p:sp>
        <p:nvSpPr>
          <p:cNvPr id="97" name="Rounded Rectangle 6">
            <a:extLst>
              <a:ext uri="{FF2B5EF4-FFF2-40B4-BE49-F238E27FC236}">
                <a16:creationId xmlns:a16="http://schemas.microsoft.com/office/drawing/2014/main" id="{E0413939-DCF9-47FD-8F27-69C3386AA2DB}"/>
              </a:ext>
            </a:extLst>
          </p:cNvPr>
          <p:cNvSpPr/>
          <p:nvPr/>
        </p:nvSpPr>
        <p:spPr>
          <a:xfrm>
            <a:off x="4790582" y="459256"/>
            <a:ext cx="2642162" cy="602935"/>
          </a:xfrm>
          <a:prstGeom prst="round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Sujatha CS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AVP &amp; Sr, Service Head, Client  Operations</a:t>
            </a:r>
          </a:p>
        </p:txBody>
      </p:sp>
      <p:cxnSp>
        <p:nvCxnSpPr>
          <p:cNvPr id="98" name="Elbow Connector 97"/>
          <p:cNvCxnSpPr>
            <a:endCxn id="55" idx="0"/>
          </p:cNvCxnSpPr>
          <p:nvPr/>
        </p:nvCxnSpPr>
        <p:spPr>
          <a:xfrm rot="5400000">
            <a:off x="5884160" y="2113474"/>
            <a:ext cx="405942" cy="6350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cxnSp>
        <p:nvCxnSpPr>
          <p:cNvPr id="100" name="Elbow Connector 99"/>
          <p:cNvCxnSpPr>
            <a:endCxn id="86" idx="1"/>
          </p:cNvCxnSpPr>
          <p:nvPr/>
        </p:nvCxnSpPr>
        <p:spPr>
          <a:xfrm rot="16200000" flipH="1">
            <a:off x="-285837" y="5091752"/>
            <a:ext cx="1149576" cy="217682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4999"/>
              </a:srgbClr>
            </a:solidFill>
            <a:prstDash val="solid"/>
            <a:tailEnd type="triangle"/>
          </a:ln>
          <a:effectLst/>
        </p:spPr>
      </p:cxnSp>
      <p:cxnSp>
        <p:nvCxnSpPr>
          <p:cNvPr id="101" name="Elbow Connector 100"/>
          <p:cNvCxnSpPr>
            <a:endCxn id="96" idx="1"/>
          </p:cNvCxnSpPr>
          <p:nvPr/>
        </p:nvCxnSpPr>
        <p:spPr>
          <a:xfrm rot="16200000" flipH="1">
            <a:off x="6967843" y="5324011"/>
            <a:ext cx="1527289" cy="255405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4999"/>
              </a:srgbClr>
            </a:solidFill>
            <a:prstDash val="solid"/>
            <a:tailEnd type="triangle"/>
          </a:ln>
          <a:effectLst/>
        </p:spPr>
      </p:cxnSp>
      <p:cxnSp>
        <p:nvCxnSpPr>
          <p:cNvPr id="103" name="Elbow Connector 102"/>
          <p:cNvCxnSpPr>
            <a:endCxn id="92" idx="1"/>
          </p:cNvCxnSpPr>
          <p:nvPr/>
        </p:nvCxnSpPr>
        <p:spPr>
          <a:xfrm rot="16200000" flipH="1">
            <a:off x="7294701" y="4934888"/>
            <a:ext cx="837071" cy="218903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4999"/>
              </a:srgbClr>
            </a:solidFill>
            <a:prstDash val="solid"/>
            <a:tailEnd type="triangle"/>
          </a:ln>
          <a:effectLst/>
        </p:spPr>
      </p:cxnSp>
      <p:sp>
        <p:nvSpPr>
          <p:cNvPr id="104" name="Rounded Rectangle 19">
            <a:extLst>
              <a:ext uri="{FF2B5EF4-FFF2-40B4-BE49-F238E27FC236}">
                <a16:creationId xmlns:a16="http://schemas.microsoft.com/office/drawing/2014/main" id="{0C76DCE8-042D-4E50-9855-CF90565B315F}"/>
              </a:ext>
            </a:extLst>
          </p:cNvPr>
          <p:cNvSpPr/>
          <p:nvPr/>
        </p:nvSpPr>
        <p:spPr>
          <a:xfrm>
            <a:off x="8587643" y="1404573"/>
            <a:ext cx="2642162" cy="599935"/>
          </a:xfrm>
          <a:prstGeom prst="round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Meenu Verma &amp; Tabrez Khan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Domain Consultants - AP</a:t>
            </a:r>
            <a:endParaRPr kumimoji="0" lang="en-US" sz="1333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05" name="Rounded Rectangle 19">
            <a:extLst>
              <a:ext uri="{FF2B5EF4-FFF2-40B4-BE49-F238E27FC236}">
                <a16:creationId xmlns:a16="http://schemas.microsoft.com/office/drawing/2014/main" id="{0C76DCE8-042D-4E50-9855-CF90565B315F}"/>
              </a:ext>
            </a:extLst>
          </p:cNvPr>
          <p:cNvSpPr/>
          <p:nvPr/>
        </p:nvSpPr>
        <p:spPr>
          <a:xfrm>
            <a:off x="8587643" y="2174840"/>
            <a:ext cx="2642162" cy="599935"/>
          </a:xfrm>
          <a:prstGeom prst="round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Sridhar &amp; Anindya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Domain Consultants - PR</a:t>
            </a:r>
            <a:endParaRPr kumimoji="0" lang="en-US" sz="1333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545" y="138544"/>
            <a:ext cx="4582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Infosys Organization Structure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7527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Office Theme">
  <a:themeElements>
    <a:clrScheme name="Custom 6">
      <a:dk1>
        <a:srgbClr val="000000"/>
      </a:dk1>
      <a:lt1>
        <a:srgbClr val="FFFFFF"/>
      </a:lt1>
      <a:dk2>
        <a:srgbClr val="00677F"/>
      </a:dk2>
      <a:lt2>
        <a:srgbClr val="444444"/>
      </a:lt2>
      <a:accent1>
        <a:srgbClr val="72170C"/>
      </a:accent1>
      <a:accent2>
        <a:srgbClr val="E69123"/>
      </a:accent2>
      <a:accent3>
        <a:srgbClr val="6EA046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C000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16725</TotalTime>
  <Words>1225</Words>
  <Application>Microsoft Office PowerPoint</Application>
  <PresentationFormat>Widescreen</PresentationFormat>
  <Paragraphs>352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2_Office Theme</vt:lpstr>
      <vt:lpstr>Century Link weekly Governance  Accounts Payable &amp; Purchasing Risk  9th DEC’19</vt:lpstr>
      <vt:lpstr>Transition plan</vt:lpstr>
      <vt:lpstr>Program Dashboard</vt:lpstr>
      <vt:lpstr>Process Dashboard – Accounts Payable</vt:lpstr>
      <vt:lpstr>Process Dashboard – Purchasing &amp; Risk</vt:lpstr>
      <vt:lpstr>OEMS Track – Accounts payable &amp; Purchasing</vt:lpstr>
      <vt:lpstr>Technology Infrastructure Track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Ragesh Raju</dc:creator>
  <cp:lastModifiedBy>Kirankumar Srinivasa Rao</cp:lastModifiedBy>
  <cp:revision>2131</cp:revision>
  <dcterms:created xsi:type="dcterms:W3CDTF">2018-04-17T06:18:10Z</dcterms:created>
  <dcterms:modified xsi:type="dcterms:W3CDTF">2019-12-10T17:59:52Z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manu.vijay@ad.infosys.com</vt:lpwstr>
  </property>
  <property fmtid="{D5CDD505-2E9C-101B-9397-08002B2CF9AE}" pid="5" name="MSIP_Label_be4b3411-284d-4d31-bd4f-bc13ef7f1fd6_SetDate">
    <vt:lpwstr>2018-10-26T05:29:45.8621646Z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manu.vijay@ad.infosys.com</vt:lpwstr>
  </property>
  <property fmtid="{D5CDD505-2E9C-101B-9397-08002B2CF9AE}" pid="12" name="MSIP_Label_a0819fa7-4367-4500-ba88-dd630d977609_SetDate">
    <vt:lpwstr>2018-10-26T05:29:45.8621646Z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</Properties>
</file>