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  <p:sldMasterId id="2147483663" r:id="rId5"/>
  </p:sldMasterIdLst>
  <p:notesMasterIdLst>
    <p:notesMasterId r:id="rId7"/>
  </p:notesMasterIdLst>
  <p:handoutMasterIdLst>
    <p:handoutMasterId r:id="rId8"/>
  </p:handoutMasterIdLst>
  <p:sldIdLst>
    <p:sldId id="1124" r:id="rId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AE48B-4D38-4CFA-A636-C254E727F0B4}">
          <p14:sldIdLst>
            <p14:sldId id="11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enen, Wim" initials="CW" lastIdx="3" clrIdx="0">
    <p:extLst>
      <p:ext uri="{19B8F6BF-5375-455C-9EA6-DF929625EA0E}">
        <p15:presenceInfo xmlns:p15="http://schemas.microsoft.com/office/powerpoint/2012/main" userId="S-1-5-21-1715567821-1659004503-839522115-761099" providerId="AD"/>
      </p:ext>
    </p:extLst>
  </p:cmAuthor>
  <p:cmAuthor id="2" name="Aldridge, Ian X (UK - London)" initials="AIX(-L" lastIdx="1" clrIdx="1">
    <p:extLst>
      <p:ext uri="{19B8F6BF-5375-455C-9EA6-DF929625EA0E}">
        <p15:presenceInfo xmlns:p15="http://schemas.microsoft.com/office/powerpoint/2012/main" userId="S-1-5-21-83642069-1626958306-390482200-5669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C"/>
    <a:srgbClr val="000000"/>
    <a:srgbClr val="04BAEE"/>
    <a:srgbClr val="002A4C"/>
    <a:srgbClr val="FFFFFF"/>
    <a:srgbClr val="003D6A"/>
    <a:srgbClr val="3F90B5"/>
    <a:srgbClr val="136B9A"/>
    <a:srgbClr val="0072C8"/>
    <a:srgbClr val="01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84"/>
      </p:cViewPr>
      <p:guideLst>
        <p:guide orient="horz" pos="459"/>
        <p:guide pos="3840"/>
        <p:guide pos="257"/>
        <p:guide pos="7423"/>
        <p:guide orient="horz" pos="255"/>
        <p:guide orient="horz" pos="4042"/>
        <p:guide orient="horz" pos="663"/>
        <p:guide orient="horz" pos="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bgade, Rahul" userId="22174c26-19fb-4bc0-b105-a48fabdc3807" providerId="ADAL" clId="{D3FF8118-0150-4E47-BB05-8E4D987E5E62}"/>
    <pc:docChg chg="addSld modSld">
      <pc:chgData name="Ubgade, Rahul" userId="22174c26-19fb-4bc0-b105-a48fabdc3807" providerId="ADAL" clId="{D3FF8118-0150-4E47-BB05-8E4D987E5E62}" dt="2017-12-13T08:16:45.682" v="24" actId="12"/>
      <pc:docMkLst>
        <pc:docMk/>
      </pc:docMkLst>
      <pc:sldChg chg="modSp add">
        <pc:chgData name="Ubgade, Rahul" userId="22174c26-19fb-4bc0-b105-a48fabdc3807" providerId="ADAL" clId="{D3FF8118-0150-4E47-BB05-8E4D987E5E62}" dt="2017-12-13T08:16:45.682" v="24" actId="12"/>
        <pc:sldMkLst>
          <pc:docMk/>
          <pc:sldMk cId="3300979827" sldId="1094"/>
        </pc:sldMkLst>
        <pc:spChg chg="mod">
          <ac:chgData name="Ubgade, Rahul" userId="22174c26-19fb-4bc0-b105-a48fabdc3807" providerId="ADAL" clId="{D3FF8118-0150-4E47-BB05-8E4D987E5E62}" dt="2017-12-13T08:16:00.285" v="18" actId="20577"/>
          <ac:spMkLst>
            <pc:docMk/>
            <pc:sldMk cId="3300979827" sldId="1094"/>
            <ac:spMk id="2" creationId="{B4FD71FB-578C-4392-AC46-521E93A6F6CD}"/>
          </ac:spMkLst>
        </pc:spChg>
        <pc:spChg chg="mod">
          <ac:chgData name="Ubgade, Rahul" userId="22174c26-19fb-4bc0-b105-a48fabdc3807" providerId="ADAL" clId="{D3FF8118-0150-4E47-BB05-8E4D987E5E62}" dt="2017-12-13T08:16:45.682" v="24" actId="12"/>
          <ac:spMkLst>
            <pc:docMk/>
            <pc:sldMk cId="3300979827" sldId="1094"/>
            <ac:spMk id="3" creationId="{1254D487-1799-4A9D-844E-5B470F6643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Employee HR Services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15DF7-97E5-45D8-8651-37D5FCE604E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43656-8062-48CB-9294-8405F8B5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4339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Employee HR Services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7D613-B2AF-B941-9EB9-4A939658DAD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A423A-D658-1741-946A-C5D1E70D1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28" y="1034217"/>
            <a:ext cx="11230030" cy="537564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1029678" y="6554789"/>
            <a:ext cx="5756031" cy="142875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9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535354" y="6554789"/>
            <a:ext cx="550985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C466-E440-4530-A45D-6E96A389EB36}" type="slidenum">
              <a:rPr lang="en-GB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776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8530493" y="6554789"/>
            <a:ext cx="3085124" cy="142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58025" fontAlgn="base">
              <a:lnSpc>
                <a:spcPts val="1128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2776"/>
                </a:solidFill>
                <a:cs typeface="Arial" pitchFamily="34" charset="0"/>
              </a:rPr>
              <a:t>© 2012 Deloitte LLP.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44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7D4-500A-4173-B659-DAB5813C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25ED-3CB2-4FE7-B754-D25D0342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5137C-785F-42EE-BD8A-92DED5D29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18FA7-D2DF-4314-BC00-F3D6A1C5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8F468-5613-4D4E-B11B-7CFF2AC6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D462-15BF-48C3-B84A-EEC34905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1666-64C2-4DDF-91B5-990EE3EB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5236F-DB69-44EE-B62F-35FF083EA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6AB0A-30C0-4BB3-9C8D-55226527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55A7E-70C0-4ABC-865E-88785B59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55D9-33D2-4261-8CB3-F64A7AB0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4D362-BA3C-4A8A-B1A6-E752E298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87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F597-84FF-4634-8B3D-E8B347B2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750D8-45BE-4EDD-A1D8-422AA255B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A57F-7024-43D7-856F-1D04E9AC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0A61-F315-4C8B-9716-2204C9B5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6ACA7-9EAA-40FF-9132-D46588C9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57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05B2C-05DA-4A4F-B1F7-35BDD667C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504B9-251B-4B1E-8E8E-33F3BE3BD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1CC4-A124-4C23-AA30-1E78A3CA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EB2F-9AFB-4572-A127-2E8ED606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55D7-E240-45F2-8C44-A30C8D3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7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>
          <a:xfrm>
            <a:off x="1523760" y="2886327"/>
            <a:ext cx="5329310" cy="1128762"/>
          </a:xfrm>
        </p:spPr>
        <p:txBody>
          <a:bodyPr/>
          <a:lstStyle>
            <a:lvl1pPr>
              <a:lnSpc>
                <a:spcPts val="2632"/>
              </a:lnSpc>
              <a:defRPr sz="2600" b="0" smtClean="0">
                <a:latin typeface="Times New Roman" pitchFamily="18" charset="0"/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Master title style</a:t>
            </a:r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>
          <a:xfrm>
            <a:off x="542551" y="6028936"/>
            <a:ext cx="6320139" cy="303897"/>
          </a:xfrm>
        </p:spPr>
        <p:txBody>
          <a:bodyPr/>
          <a:lstStyle>
            <a:lvl1pPr marL="0" indent="0">
              <a:lnSpc>
                <a:spcPts val="2092"/>
              </a:lnSpc>
              <a:defRPr b="1" smtClean="0">
                <a:latin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54892" y="6553201"/>
            <a:ext cx="377093" cy="144463"/>
          </a:xfrm>
        </p:spPr>
        <p:txBody>
          <a:bodyPr/>
          <a:lstStyle>
            <a:lvl1pPr>
              <a:lnSpc>
                <a:spcPts val="1263"/>
              </a:lnSpc>
              <a:defRPr/>
            </a:lvl1pPr>
          </a:lstStyle>
          <a:p>
            <a:pPr>
              <a:defRPr/>
            </a:pPr>
            <a:fld id="{4474638C-9188-4A21-BC38-88F6A1FCBBD7}" type="slidenum">
              <a:rPr lang="en-GB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7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0C11-5D11-4DD5-BBB0-4D9B8AE7A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1312A-EFFC-4A4D-83CE-F58ED1082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4ABE-E811-4A63-824E-62CED066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C1D2-2AE2-44A9-853B-DCA5F71C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3314-A2DC-41C3-BE06-C7343679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45F-FC5F-40EC-9BE0-7A117BA6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C234-DE83-494E-969B-C28BB29A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43EEC-CB64-46AE-9A38-9B732172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2690B-9CFC-40E5-BDE0-BCC3CA0A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F415-688B-4E66-B4B0-95B57728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03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7A9A-FF61-47A1-BFEA-15EEEC52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AC215-E9FF-4409-AD31-F91CE263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BDDA-3456-47A6-B156-E1681AA5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5BEE-5153-4DFF-B45F-02844275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8A34-D5DA-4F56-8758-63291F01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0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16B5-DD39-4D3F-B0C5-84BE6276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DF62-21E1-4F83-AB81-DD6F3C22E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55454-A7BF-4C16-9A6F-5E8793D9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7F844-38F7-4260-A197-F7749A5A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EB60-A7A6-4B93-A088-34E55254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26C81-F7E5-4137-A7AD-D01548E1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B6A7-0070-4FF9-A4BE-12CC97E0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771E6-EAF3-4C1B-A74E-B4ECB9B45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2B55A-FF76-4B00-9379-623350EAC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703A0-6EBE-4807-902C-8D426900B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6DACF-E5C9-4BB4-9963-575FEDE7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0B84F-A842-4B32-B641-0AC3F000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F1510-AC56-4F62-98F9-2D30A3E6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66E07-FD12-447F-AC00-C3832523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B954-67F2-47CD-B4A7-ADE7F74B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B7DF4-C392-4141-9F81-A6AD01FB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47FE9-70B5-40E6-8EB7-70A1507E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63FC2-6C6F-44D6-82B6-36ED1E24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80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D6C43-0E6D-4310-92F3-216DEE54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57CF1-B365-4AF3-B002-1C6FDAAE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69CD3-C9CC-44C9-B538-6FCF5548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93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545124" y="350839"/>
            <a:ext cx="1122875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216" y="1190625"/>
            <a:ext cx="11228753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54892" y="6554789"/>
            <a:ext cx="377093" cy="1428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ts val="1125"/>
              </a:lnSpc>
              <a:defRPr sz="9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09591F-6F4F-4438-A2AF-AE5301B4D3AB}" type="slidenum">
              <a:rPr lang="en-GB">
                <a:solidFill>
                  <a:srgbClr val="002776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>
                <a:solidFill>
                  <a:srgbClr val="002776"/>
                </a:solidFill>
                <a:cs typeface="Arial" pitchFamily="34" charset="0"/>
              </a:rPr>
              <a:t> of 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277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57263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pitchFamily="34" charset="0"/>
        </a:defRPr>
      </a:lvl2pPr>
      <a:lvl3pPr algn="l" defTabSz="957263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pitchFamily="34" charset="0"/>
        </a:defRPr>
      </a:lvl3pPr>
      <a:lvl4pPr algn="l" defTabSz="957263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pitchFamily="34" charset="0"/>
        </a:defRPr>
      </a:lvl4pPr>
      <a:lvl5pPr algn="l" defTabSz="957263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pitchFamily="34" charset="0"/>
        </a:defRPr>
      </a:lvl5pPr>
      <a:lvl6pPr marL="429768" algn="l" defTabSz="958025" rtl="0" eaLnBrk="0" fontAlgn="base" hangingPunct="0">
        <a:lnSpc>
          <a:spcPts val="3196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pitchFamily="34" charset="0"/>
        </a:defRPr>
      </a:lvl6pPr>
      <a:lvl7pPr marL="859536" algn="l" defTabSz="958025" rtl="0" eaLnBrk="0" fontAlgn="base" hangingPunct="0">
        <a:lnSpc>
          <a:spcPts val="3196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pitchFamily="34" charset="0"/>
        </a:defRPr>
      </a:lvl7pPr>
      <a:lvl8pPr marL="1289304" algn="l" defTabSz="958025" rtl="0" eaLnBrk="0" fontAlgn="base" hangingPunct="0">
        <a:lnSpc>
          <a:spcPts val="3196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pitchFamily="34" charset="0"/>
        </a:defRPr>
      </a:lvl8pPr>
      <a:lvl9pPr marL="1719072" algn="l" defTabSz="958025" rtl="0" eaLnBrk="0" fontAlgn="base" hangingPunct="0">
        <a:lnSpc>
          <a:spcPts val="3196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pitchFamily="34" charset="0"/>
        </a:defRPr>
      </a:lvl9pPr>
    </p:titleStyle>
    <p:bodyStyle>
      <a:lvl1pPr marL="358775" indent="-358775" algn="l" defTabSz="957263" rtl="0" eaLnBrk="0" fontAlgn="base" hangingPunct="0">
        <a:spcBef>
          <a:spcPct val="0"/>
        </a:spcBef>
        <a:spcAft>
          <a:spcPts val="288"/>
        </a:spcAft>
        <a:buFont typeface="Arial" pitchFamily="34" charset="0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190500" indent="-190500" algn="l" defTabSz="957263" rtl="0" eaLnBrk="0" fontAlgn="base" hangingPunct="0">
        <a:spcBef>
          <a:spcPct val="0"/>
        </a:spcBef>
        <a:spcAft>
          <a:spcPts val="288"/>
        </a:spcAft>
        <a:buFont typeface="Arial" pitchFamily="34" charset="0"/>
        <a:buChar char="•"/>
        <a:defRPr>
          <a:solidFill>
            <a:schemeClr val="tx2"/>
          </a:solidFill>
          <a:latin typeface="+mn-lt"/>
        </a:defRPr>
      </a:lvl2pPr>
      <a:lvl3pPr marL="373063" indent="-182563" algn="l" defTabSz="957263" rtl="0" eaLnBrk="0" fontAlgn="base" hangingPunct="0">
        <a:spcBef>
          <a:spcPct val="0"/>
        </a:spcBef>
        <a:spcAft>
          <a:spcPts val="288"/>
        </a:spcAft>
        <a:buFont typeface="Arial" pitchFamily="34" charset="0"/>
        <a:buChar char="‒"/>
        <a:defRPr>
          <a:solidFill>
            <a:schemeClr val="tx2"/>
          </a:solidFill>
          <a:latin typeface="+mn-lt"/>
        </a:defRPr>
      </a:lvl3pPr>
      <a:lvl4pPr marL="565150" indent="-190500" algn="l" defTabSz="957263" rtl="0" eaLnBrk="0" fontAlgn="base" hangingPunct="0">
        <a:spcBef>
          <a:spcPct val="0"/>
        </a:spcBef>
        <a:spcAft>
          <a:spcPts val="563"/>
        </a:spcAft>
        <a:buFont typeface="Arial" pitchFamily="34" charset="0"/>
        <a:buChar char="•"/>
        <a:defRPr sz="1500">
          <a:solidFill>
            <a:schemeClr val="tx2"/>
          </a:solidFill>
          <a:latin typeface="+mn-lt"/>
        </a:defRPr>
      </a:lvl4pPr>
      <a:lvl5pPr marL="746125" indent="-179388" algn="l" defTabSz="957263" rtl="0" eaLnBrk="0" fontAlgn="base" hangingPunct="0">
        <a:spcBef>
          <a:spcPct val="0"/>
        </a:spcBef>
        <a:spcAft>
          <a:spcPts val="563"/>
        </a:spcAft>
        <a:buFont typeface="Arial" pitchFamily="34" charset="0"/>
        <a:buChar char="‒"/>
        <a:defRPr sz="1500">
          <a:solidFill>
            <a:schemeClr val="tx2"/>
          </a:solidFill>
          <a:latin typeface="+mn-lt"/>
        </a:defRPr>
      </a:lvl5pPr>
      <a:lvl6pPr marL="1175893" indent="-180563" algn="l" defTabSz="958025" rtl="0" eaLnBrk="0" fontAlgn="base" hangingPunct="0">
        <a:spcBef>
          <a:spcPct val="0"/>
        </a:spcBef>
        <a:spcAft>
          <a:spcPts val="564"/>
        </a:spcAft>
        <a:buFont typeface="Arial" pitchFamily="34" charset="0"/>
        <a:buChar char="‒"/>
        <a:defRPr sz="1500">
          <a:solidFill>
            <a:schemeClr val="tx2"/>
          </a:solidFill>
          <a:latin typeface="+mn-lt"/>
        </a:defRPr>
      </a:lvl6pPr>
      <a:lvl7pPr marL="1605661" indent="-180563" algn="l" defTabSz="958025" rtl="0" eaLnBrk="0" fontAlgn="base" hangingPunct="0">
        <a:spcBef>
          <a:spcPct val="0"/>
        </a:spcBef>
        <a:spcAft>
          <a:spcPts val="564"/>
        </a:spcAft>
        <a:buFont typeface="Arial" pitchFamily="34" charset="0"/>
        <a:buChar char="‒"/>
        <a:defRPr sz="1500">
          <a:solidFill>
            <a:schemeClr val="tx2"/>
          </a:solidFill>
          <a:latin typeface="+mn-lt"/>
        </a:defRPr>
      </a:lvl7pPr>
      <a:lvl8pPr marL="2035429" indent="-180563" algn="l" defTabSz="958025" rtl="0" eaLnBrk="0" fontAlgn="base" hangingPunct="0">
        <a:spcBef>
          <a:spcPct val="0"/>
        </a:spcBef>
        <a:spcAft>
          <a:spcPts val="564"/>
        </a:spcAft>
        <a:buFont typeface="Arial" pitchFamily="34" charset="0"/>
        <a:buChar char="‒"/>
        <a:defRPr sz="1500">
          <a:solidFill>
            <a:schemeClr val="tx2"/>
          </a:solidFill>
          <a:latin typeface="+mn-lt"/>
        </a:defRPr>
      </a:lvl8pPr>
      <a:lvl9pPr marL="2465197" indent="-180563" algn="l" defTabSz="958025" rtl="0" eaLnBrk="0" fontAlgn="base" hangingPunct="0">
        <a:spcBef>
          <a:spcPct val="0"/>
        </a:spcBef>
        <a:spcAft>
          <a:spcPts val="564"/>
        </a:spcAft>
        <a:buFont typeface="Arial" pitchFamily="34" charset="0"/>
        <a:buChar char="‒"/>
        <a:defRPr sz="15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8595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9768" algn="l" defTabSz="8595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algn="l" defTabSz="8595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304" algn="l" defTabSz="8595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9072" algn="l" defTabSz="8595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algn="l" defTabSz="8595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608" algn="l" defTabSz="8595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376" algn="l" defTabSz="8595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38144" algn="l" defTabSz="8595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E9955-6443-4E08-A267-1D1DDBF0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14C4-9FF5-4493-843E-230AC0A9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4252-F292-4D92-AE1E-BC4DB2593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3460-D746-4620-A94E-E852CE8F21E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D3EA-499E-4000-8959-1B17CD51F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7946-FDC5-468E-AFE5-E1B93E021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B66E-8D6F-4FBE-9210-DACD8DF8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5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5747"/>
            <a:ext cx="10940716" cy="398770"/>
          </a:xfrm>
        </p:spPr>
        <p:txBody>
          <a:bodyPr>
            <a:noAutofit/>
          </a:bodyPr>
          <a:lstStyle/>
          <a:p>
            <a:pPr lvl="0"/>
            <a:r>
              <a:rPr lang="en-GB" sz="2400" b="1" dirty="0" smtClean="0">
                <a:solidFill>
                  <a:srgbClr val="002060"/>
                </a:solidFill>
                <a:latin typeface="+mn-lt"/>
              </a:rPr>
              <a:t>CTL BRD Status Update</a:t>
            </a:r>
            <a:endParaRPr lang="en-GB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E1FA-814C-4BDC-9591-31839B5CF716}" type="slidenum">
              <a:rPr lang="en-US" sz="1400"/>
              <a:pPr/>
              <a:t>1</a:t>
            </a:fld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438140"/>
            <a:ext cx="12192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9152" y="10164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GB" sz="1200" dirty="0" smtClean="0"/>
          </a:p>
          <a:p>
            <a:pPr marL="228600" indent="-228600">
              <a:buFont typeface="+mj-lt"/>
              <a:buAutoNum type="arabicPeriod"/>
            </a:pPr>
            <a:endParaRPr lang="en-GB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080106" y="431889"/>
            <a:ext cx="15894" cy="5472903"/>
          </a:xfrm>
          <a:prstGeom prst="line">
            <a:avLst/>
          </a:prstGeom>
          <a:ln>
            <a:solidFill>
              <a:srgbClr val="1E32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65414"/>
              </p:ext>
            </p:extLst>
          </p:nvPr>
        </p:nvGraphicFramePr>
        <p:xfrm>
          <a:off x="6223819" y="456126"/>
          <a:ext cx="5521263" cy="822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30965">
                  <a:extLst>
                    <a:ext uri="{9D8B030D-6E8A-4147-A177-3AD203B41FA5}">
                      <a16:colId xmlns:a16="http://schemas.microsoft.com/office/drawing/2014/main" val="2708391008"/>
                    </a:ext>
                  </a:extLst>
                </a:gridCol>
                <a:gridCol w="1845149">
                  <a:extLst>
                    <a:ext uri="{9D8B030D-6E8A-4147-A177-3AD203B41FA5}">
                      <a16:colId xmlns:a16="http://schemas.microsoft.com/office/drawing/2014/main" val="2560033936"/>
                    </a:ext>
                  </a:extLst>
                </a:gridCol>
                <a:gridCol w="1845149">
                  <a:extLst>
                    <a:ext uri="{9D8B030D-6E8A-4147-A177-3AD203B41FA5}">
                      <a16:colId xmlns:a16="http://schemas.microsoft.com/office/drawing/2014/main" val="2764014408"/>
                    </a:ext>
                  </a:extLst>
                </a:gridCol>
              </a:tblGrid>
              <a:tr h="186221"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Phase</a:t>
                      </a:r>
                      <a:endParaRPr lang="en-GB" sz="1200" kern="1200" dirty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Completion</a:t>
                      </a:r>
                      <a:endParaRPr lang="en-GB" sz="1200" kern="1200" dirty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Status</a:t>
                      </a:r>
                      <a:endParaRPr lang="en-GB" sz="1200" kern="1200" dirty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68946"/>
                  </a:ext>
                </a:extLst>
              </a:tr>
              <a:tr h="186221"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Requirement Gathering</a:t>
                      </a:r>
                      <a:endParaRPr lang="en-GB" sz="1200" kern="1200" dirty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Completed</a:t>
                      </a:r>
                      <a:endParaRPr lang="en-GB" sz="1200" kern="1200" dirty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In Progress</a:t>
                      </a:r>
                      <a:endParaRPr lang="en-GB" sz="1200" kern="1200" dirty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033556"/>
                  </a:ext>
                </a:extLst>
              </a:tr>
              <a:tr h="186221"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BRD</a:t>
                      </a:r>
                      <a:endParaRPr lang="en-GB" sz="1200" kern="1200" dirty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In Progress</a:t>
                      </a:r>
                      <a:endParaRPr lang="en-GB" sz="1200" kern="1200" dirty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In Progress</a:t>
                      </a:r>
                      <a:endParaRPr lang="en-GB" sz="1200" kern="1200" dirty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8945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1710712" y="24608"/>
            <a:ext cx="368300" cy="35001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9" name="Group 18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0492559"/>
              </p:ext>
            </p:extLst>
          </p:nvPr>
        </p:nvGraphicFramePr>
        <p:xfrm>
          <a:off x="131623" y="1167852"/>
          <a:ext cx="5820664" cy="1496241"/>
        </p:xfrm>
        <a:graphic>
          <a:graphicData uri="http://schemas.openxmlformats.org/drawingml/2006/table">
            <a:tbl>
              <a:tblPr/>
              <a:tblGrid>
                <a:gridCol w="5820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Progress / achievements  in the last week</a:t>
                      </a:r>
                    </a:p>
                  </a:txBody>
                  <a:tcPr marL="50644" marR="50644" marT="18288" marB="182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Disconnection Orders: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Functional steps captured &amp;</a:t>
                      </a:r>
                      <a:r>
                        <a:rPr lang="en-GB" sz="10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Draft BRD shared with development team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b="1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New Install &amp; New BAN: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Functional steps captured &amp; Draft BRD shared with Ops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b="1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Reterm &amp; Renewal: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WIP</a:t>
                      </a:r>
                    </a:p>
                    <a:p>
                      <a:pPr marL="171450" marR="0" lvl="0" indent="-17145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A1B5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Helvetica" pitchFamily="34" charset="0"/>
                      </a:endParaRPr>
                    </a:p>
                  </a:txBody>
                  <a:tcPr marL="66462" marR="99692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18735"/>
              </p:ext>
            </p:extLst>
          </p:nvPr>
        </p:nvGraphicFramePr>
        <p:xfrm>
          <a:off x="130370" y="2659278"/>
          <a:ext cx="5821917" cy="930555"/>
        </p:xfrm>
        <a:graphic>
          <a:graphicData uri="http://schemas.openxmlformats.org/drawingml/2006/table">
            <a:tbl>
              <a:tblPr/>
              <a:tblGrid>
                <a:gridCol w="5821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Activities planned for this week</a:t>
                      </a:r>
                    </a:p>
                  </a:txBody>
                  <a:tcPr marL="50644" marR="50644" marT="18288" marB="182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Document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the functional steps for </a:t>
                      </a:r>
                      <a:r>
                        <a:rPr lang="en-US" sz="1000" baseline="0" dirty="0" err="1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Reterm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/Renewal &amp; Add/change/remove bundle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Ops SMEs to attach the screenshots in the completed BRDs</a:t>
                      </a:r>
                      <a:endParaRPr lang="en-US" sz="100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  <a:p>
                      <a:pPr marL="225425" indent="-225425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FontTx/>
                        <a:buChar char="•"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66462" marR="99692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7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5402656"/>
              </p:ext>
            </p:extLst>
          </p:nvPr>
        </p:nvGraphicFramePr>
        <p:xfrm>
          <a:off x="130370" y="538156"/>
          <a:ext cx="5821917" cy="546605"/>
        </p:xfrm>
        <a:graphic>
          <a:graphicData uri="http://schemas.openxmlformats.org/drawingml/2006/table">
            <a:tbl>
              <a:tblPr/>
              <a:tblGrid>
                <a:gridCol w="203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Weekly Update:</a:t>
                      </a:r>
                    </a:p>
                  </a:txBody>
                  <a:tcPr marL="49846" marR="49846" marT="54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1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December, 2019</a:t>
                      </a:r>
                    </a:p>
                  </a:txBody>
                  <a:tcPr marL="49846" marR="49846" marT="54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Function: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CTL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8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86516109"/>
              </p:ext>
            </p:extLst>
          </p:nvPr>
        </p:nvGraphicFramePr>
        <p:xfrm>
          <a:off x="130370" y="3721534"/>
          <a:ext cx="5821917" cy="1222557"/>
        </p:xfrm>
        <a:graphic>
          <a:graphicData uri="http://schemas.openxmlformats.org/drawingml/2006/table">
            <a:tbl>
              <a:tblPr/>
              <a:tblGrid>
                <a:gridCol w="5821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4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Major decisions made in the last week</a:t>
                      </a:r>
                    </a:p>
                  </a:txBody>
                  <a:tcPr marL="50644" marR="50644" marT="18288" marB="182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65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Ops in unison with the solution (Template) which would require manual intervention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New Install &amp; BAN – Standardization of the OTC Handbook is </a:t>
                      </a: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err="1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PoC</a:t>
                      </a: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 needs to be done by Dev. Team to check app &amp; process feasibility</a:t>
                      </a: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6462" marR="99692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98429"/>
              </p:ext>
            </p:extLst>
          </p:nvPr>
        </p:nvGraphicFramePr>
        <p:xfrm>
          <a:off x="130370" y="4715502"/>
          <a:ext cx="5821917" cy="1076400"/>
        </p:xfrm>
        <a:graphic>
          <a:graphicData uri="http://schemas.openxmlformats.org/drawingml/2006/table">
            <a:tbl>
              <a:tblPr/>
              <a:tblGrid>
                <a:gridCol w="5821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6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Major decisions for this week</a:t>
                      </a:r>
                    </a:p>
                  </a:txBody>
                  <a:tcPr marL="50644" marR="50644" marT="18288" marB="182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74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Approval for documents sharing pending</a:t>
                      </a:r>
                    </a:p>
                  </a:txBody>
                  <a:tcPr marL="66462" marR="99692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" y="456126"/>
            <a:ext cx="11745082" cy="54486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Group 17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49134590"/>
              </p:ext>
            </p:extLst>
          </p:nvPr>
        </p:nvGraphicFramePr>
        <p:xfrm>
          <a:off x="6223819" y="1730644"/>
          <a:ext cx="5486894" cy="1768700"/>
        </p:xfrm>
        <a:graphic>
          <a:graphicData uri="http://schemas.openxmlformats.org/drawingml/2006/table">
            <a:tbl>
              <a:tblPr/>
              <a:tblGrid>
                <a:gridCol w="2705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70">
                  <a:extLst>
                    <a:ext uri="{9D8B030D-6E8A-4147-A177-3AD203B41FA5}">
                      <a16:colId xmlns:a16="http://schemas.microsoft.com/office/drawing/2014/main" val="3534962343"/>
                    </a:ext>
                  </a:extLst>
                </a:gridCol>
                <a:gridCol w="1001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8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Key Issues</a:t>
                      </a: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Issue</a:t>
                      </a:r>
                      <a:endParaRPr kumimoji="0" lang="en-A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Status</a:t>
                      </a: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Raised Date</a:t>
                      </a: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Resolved Date</a:t>
                      </a: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Yet to get approval for sharing of Docs required for BRD</a:t>
                      </a: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Open</a:t>
                      </a: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4-Nov-2019</a:t>
                      </a: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NA</a:t>
                      </a: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4045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Infra not yet procured </a:t>
                      </a: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Open</a:t>
                      </a: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4-Nov-2019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Group 173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91246546"/>
              </p:ext>
            </p:extLst>
          </p:nvPr>
        </p:nvGraphicFramePr>
        <p:xfrm>
          <a:off x="6223818" y="3338711"/>
          <a:ext cx="5486893" cy="1633942"/>
        </p:xfrm>
        <a:graphic>
          <a:graphicData uri="http://schemas.openxmlformats.org/drawingml/2006/table">
            <a:tbl>
              <a:tblPr/>
              <a:tblGrid>
                <a:gridCol w="2715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365">
                  <a:extLst>
                    <a:ext uri="{9D8B030D-6E8A-4147-A177-3AD203B41FA5}">
                      <a16:colId xmlns:a16="http://schemas.microsoft.com/office/drawing/2014/main" val="3534962343"/>
                    </a:ext>
                  </a:extLst>
                </a:gridCol>
                <a:gridCol w="1001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484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Key Risks</a:t>
                      </a: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Risk</a:t>
                      </a:r>
                      <a:endParaRPr kumimoji="0" lang="en-A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Status</a:t>
                      </a: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Mitigation</a:t>
                      </a: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Closed Date</a:t>
                      </a: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6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Development cannot start without client approval </a:t>
                      </a: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Open</a:t>
                      </a: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None</a:t>
                      </a: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NA</a:t>
                      </a: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40454"/>
                  </a:ext>
                </a:extLst>
              </a:tr>
              <a:tr h="20426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Development cannot start with an incomplete BRD</a:t>
                      </a: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Open</a:t>
                      </a: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None</a:t>
                      </a: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AU" sz="1000" kern="1200" baseline="0" dirty="0" smtClean="0">
                          <a:solidFill>
                            <a:srgbClr val="1F497D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NA</a:t>
                      </a:r>
                      <a:endParaRPr lang="en-AU" sz="1000" kern="1200" baseline="0" dirty="0" smtClean="0">
                        <a:solidFill>
                          <a:srgbClr val="1F497D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6012" marR="46012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ssGZXUKz0ynWhgKvBIqP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sH9r49JEWVDsB74WTyi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ssGZXUKz0ynWhgKvBIqP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FqQw8uRUGGQnGRFiqCx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FqQw8uRUGGQnGRFiqCxg"/>
</p:tagLst>
</file>

<file path=ppt/theme/theme1.xml><?xml version="1.0" encoding="utf-8"?>
<a:theme xmlns:a="http://schemas.openxmlformats.org/drawingml/2006/main" name="18_Blank">
  <a:themeElements>
    <a:clrScheme name="18_Blank 1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FFFFFF"/>
      </a:accent3>
      <a:accent4>
        <a:srgbClr val="000000"/>
      </a:accent4>
      <a:accent5>
        <a:srgbClr val="AAACBD"/>
      </a:accent5>
      <a:accent6>
        <a:srgbClr val="84C000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F2D811784B34EA5E5849E97BDB12A" ma:contentTypeVersion="4" ma:contentTypeDescription="Create a new document." ma:contentTypeScope="" ma:versionID="0579a0dcf648aa499bd899e4f7951be3">
  <xsd:schema xmlns:xsd="http://www.w3.org/2001/XMLSchema" xmlns:xs="http://www.w3.org/2001/XMLSchema" xmlns:p="http://schemas.microsoft.com/office/2006/metadata/properties" xmlns:ns2="cfc9f499-dee3-4b35-a07e-b7a3bdd0c205" targetNamespace="http://schemas.microsoft.com/office/2006/metadata/properties" ma:root="true" ma:fieldsID="ce5dfe8a2a348fa7d9b23bc82b750095" ns2:_="">
    <xsd:import namespace="cfc9f499-dee3-4b35-a07e-b7a3bdd0c20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9f499-dee3-4b35-a07e-b7a3bdd0c2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A21111-8A95-450D-8CEF-1A42930070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9D4BB0-1918-4FA9-A056-BBC331B0BB25}">
  <ds:schemaRefs>
    <ds:schemaRef ds:uri="http://schemas.openxmlformats.org/package/2006/metadata/core-properties"/>
    <ds:schemaRef ds:uri="http://www.w3.org/XML/1998/namespace"/>
    <ds:schemaRef ds:uri="http://purl.org/dc/dcmitype/"/>
    <ds:schemaRef ds:uri="cfc9f499-dee3-4b35-a07e-b7a3bdd0c205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82F30C6-A299-4CD9-8595-1C7980EFD5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c9f499-dee3-4b35-a07e-b7a3bdd0c2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8527</TotalTime>
  <Words>204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Times New Roman</vt:lpstr>
      <vt:lpstr>18_Blank</vt:lpstr>
      <vt:lpstr>1_Office Theme</vt:lpstr>
      <vt:lpstr>CTL BRD Status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Moodley, San-Jay</dc:creator>
  <cp:lastModifiedBy>Partha Protim Pegu</cp:lastModifiedBy>
  <cp:revision>525</cp:revision>
  <dcterms:modified xsi:type="dcterms:W3CDTF">2019-12-10T08:29:54Z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0x0101009CEF2D811784B34EA5E5849E97BDB12A</vt:lpwstr>
  </property>
  <property fmtid="{D5CDD505-2E9C-101B-9397-08002B2CF9AE}" pid="3" name="MSIP_Label_be4b3411-284d-4d31-bd4f-bc13ef7f1fd6_Enabled">
    <vt:lpwstr>True</vt:lpwstr>
  </property>
  <property fmtid="{D5CDD505-2E9C-101B-9397-08002B2CF9AE}" pid="4" name="MSIP_Label_be4b3411-284d-4d31-bd4f-bc13ef7f1fd6_SiteId">
    <vt:lpwstr>63ce7d59-2f3e-42cd-a8cc-be764cff5eb6</vt:lpwstr>
  </property>
  <property fmtid="{D5CDD505-2E9C-101B-9397-08002B2CF9AE}" pid="5" name="MSIP_Label_be4b3411-284d-4d31-bd4f-bc13ef7f1fd6_Owner">
    <vt:lpwstr>SanJay_Moodley@ad.infosys.com</vt:lpwstr>
  </property>
  <property fmtid="{D5CDD505-2E9C-101B-9397-08002B2CF9AE}" pid="6" name="MSIP_Label_be4b3411-284d-4d31-bd4f-bc13ef7f1fd6_SetDate">
    <vt:lpwstr>2018-12-07T11:10:43.5932044Z</vt:lpwstr>
  </property>
  <property fmtid="{D5CDD505-2E9C-101B-9397-08002B2CF9AE}" pid="7" name="MSIP_Label_be4b3411-284d-4d31-bd4f-bc13ef7f1fd6_Name">
    <vt:lpwstr>Internal</vt:lpwstr>
  </property>
  <property fmtid="{D5CDD505-2E9C-101B-9397-08002B2CF9AE}" pid="8" name="MSIP_Label_be4b3411-284d-4d31-bd4f-bc13ef7f1fd6_Application">
    <vt:lpwstr>Microsoft Azure Information Protection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SanJay_Moodley@ad.infosys.com</vt:lpwstr>
  </property>
  <property fmtid="{D5CDD505-2E9C-101B-9397-08002B2CF9AE}" pid="13" name="MSIP_Label_a0819fa7-4367-4500-ba88-dd630d977609_SetDate">
    <vt:lpwstr>2018-12-07T11:10:43.5932044Z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Parent">
    <vt:lpwstr>be4b3411-284d-4d31-bd4f-bc13ef7f1fd6</vt:lpwstr>
  </property>
  <property fmtid="{D5CDD505-2E9C-101B-9397-08002B2CF9AE}" pid="17" name="MSIP_Label_a0819fa7-4367-4500-ba88-dd630d977609_Extended_MSFT_Method">
    <vt:lpwstr>Automatic</vt:lpwstr>
  </property>
  <property fmtid="{D5CDD505-2E9C-101B-9397-08002B2CF9AE}" pid="18" name="Sensitivity">
    <vt:lpwstr>Internal Companywide usage</vt:lpwstr>
  </property>
</Properties>
</file>