
<file path=[Content_Types].xml><?xml version="1.0" encoding="utf-8"?>
<Types xmlns="http://schemas.openxmlformats.org/package/2006/content-types">
  <Default Extension="png" ContentType="image/png"/>
  <Default Extension="jfif"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333" r:id="rId2"/>
    <p:sldId id="381" r:id="rId3"/>
    <p:sldId id="386" r:id="rId4"/>
    <p:sldId id="383" r:id="rId5"/>
    <p:sldId id="350" r:id="rId6"/>
    <p:sldId id="274"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00B050"/>
    <a:srgbClr val="00D661"/>
    <a:srgbClr val="E9EDF4"/>
    <a:srgbClr val="F1592D"/>
    <a:srgbClr val="E95D44"/>
    <a:srgbClr val="00DA63"/>
    <a:srgbClr val="007CC3"/>
    <a:srgbClr val="0F96FA"/>
    <a:srgbClr val="0F9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93886" autoAdjust="0"/>
  </p:normalViewPr>
  <p:slideViewPr>
    <p:cSldViewPr snapToGrid="0" snapToObjects="1">
      <p:cViewPr varScale="1">
        <p:scale>
          <a:sx n="97" d="100"/>
          <a:sy n="97" d="100"/>
        </p:scale>
        <p:origin x="768" y="72"/>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1/6/2020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dirty="0"/>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358964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8920" y="2154156"/>
            <a:ext cx="9161828" cy="865432"/>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22" name="Title 21"/>
          <p:cNvSpPr>
            <a:spLocks noGrp="1"/>
          </p:cNvSpPr>
          <p:nvPr>
            <p:ph type="title" hasCustomPrompt="1"/>
          </p:nvPr>
        </p:nvSpPr>
        <p:spPr>
          <a:xfrm>
            <a:off x="381954" y="3259117"/>
            <a:ext cx="3717773" cy="1172206"/>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8034834" y="4511610"/>
            <a:ext cx="909665" cy="465265"/>
          </a:xfrm>
          <a:prstGeom prst="rect">
            <a:avLst/>
          </a:prstGeom>
        </p:spPr>
      </p:pic>
      <p:grpSp>
        <p:nvGrpSpPr>
          <p:cNvPr id="27" name="Group 26"/>
          <p:cNvGrpSpPr/>
          <p:nvPr userDrawn="1"/>
        </p:nvGrpSpPr>
        <p:grpSpPr>
          <a:xfrm>
            <a:off x="3253738" y="292419"/>
            <a:ext cx="2629356" cy="4024160"/>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332492081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smtClean="0"/>
              <a:t>TITLE TEXT</a:t>
            </a:r>
            <a:endParaRPr lang="en-US" dirty="0"/>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dirty="0"/>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dirty="0"/>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 id="2147483681" r:id="rId2"/>
    <p:sldLayoutId id="2147483691" r:id="rId3"/>
    <p:sldLayoutId id="2147483684" r:id="rId4"/>
    <p:sldLayoutId id="2147483682" r:id="rId5"/>
    <p:sldLayoutId id="2147483699" r:id="rId6"/>
    <p:sldLayoutId id="2147483700" r:id="rId7"/>
    <p:sldLayoutId id="2147483701" r:id="rId8"/>
    <p:sldLayoutId id="2147483702" r:id="rId9"/>
    <p:sldLayoutId id="2147483680" r:id="rId10"/>
    <p:sldLayoutId id="2147483696" r:id="rId11"/>
    <p:sldLayoutId id="2147483685" r:id="rId12"/>
    <p:sldLayoutId id="2147483704" r:id="rId13"/>
    <p:sldLayoutId id="2147483686" r:id="rId14"/>
    <p:sldLayoutId id="2147483698" r:id="rId15"/>
    <p:sldLayoutId id="2147483695" r:id="rId16"/>
    <p:sldLayoutId id="2147483697" r:id="rId17"/>
    <p:sldLayoutId id="2147483694" r:id="rId18"/>
    <p:sldLayoutId id="2147483676" r:id="rId19"/>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jfif"/><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hyperlink" Target="https://www.google.co.in/url?sa=i&amp;rct=j&amp;q=&amp;esrc=s&amp;source=images&amp;cd=&amp;cad=rja&amp;uact=8&amp;ved=2ahUKEwjF9JS78JziAhVDKo8KHR5lC7QQjRx6BAgBEAU&amp;url=https://www.onlinewebfonts.com/icon/365411&amp;psig=AOvVaw1Hzc2GeDwvTTTVYF9UDOYu&amp;ust=1557987108540726" TargetMode="External"/><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emf"/><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98344" y="4513808"/>
            <a:ext cx="893959" cy="459720"/>
          </a:xfrm>
          <a:prstGeom prst="rect">
            <a:avLst/>
          </a:prstGeom>
        </p:spPr>
      </p:pic>
      <p:sp>
        <p:nvSpPr>
          <p:cNvPr id="5" name="Title 4"/>
          <p:cNvSpPr>
            <a:spLocks noGrp="1"/>
          </p:cNvSpPr>
          <p:nvPr>
            <p:ph type="title"/>
          </p:nvPr>
        </p:nvSpPr>
        <p:spPr>
          <a:xfrm>
            <a:off x="150726" y="3259117"/>
            <a:ext cx="4397864" cy="598180"/>
          </a:xfrm>
        </p:spPr>
        <p:txBody>
          <a:bodyPr/>
          <a:lstStyle/>
          <a:p>
            <a:r>
              <a:rPr lang="en-US" dirty="0" smtClean="0"/>
              <a:t>UI Path POC Deployment</a:t>
            </a:r>
            <a:endParaRPr lang="en-US" dirty="0"/>
          </a:p>
        </p:txBody>
      </p:sp>
    </p:spTree>
    <p:extLst>
      <p:ext uri="{BB962C8B-B14F-4D97-AF65-F5344CB8AC3E}">
        <p14:creationId xmlns:p14="http://schemas.microsoft.com/office/powerpoint/2010/main" val="36665331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2</a:t>
            </a:fld>
            <a:endParaRPr lang="en-US" dirty="0"/>
          </a:p>
        </p:txBody>
      </p:sp>
      <p:sp>
        <p:nvSpPr>
          <p:cNvPr id="3" name="TextBox 2"/>
          <p:cNvSpPr txBox="1"/>
          <p:nvPr/>
        </p:nvSpPr>
        <p:spPr>
          <a:xfrm>
            <a:off x="270933" y="603250"/>
            <a:ext cx="802640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Courier New" panose="02070309020205020404" pitchFamily="49" charset="0"/>
              <a:buChar char="o"/>
            </a:pPr>
            <a:r>
              <a:rPr lang="en-US" sz="1400" dirty="0"/>
              <a:t>Objective of </a:t>
            </a:r>
            <a:r>
              <a:rPr lang="en-US" sz="1400" dirty="0" smtClean="0"/>
              <a:t>the Pilot </a:t>
            </a:r>
            <a:r>
              <a:rPr lang="en-US" sz="1400" dirty="0"/>
              <a:t>is to determine the technical feasibility of automating </a:t>
            </a:r>
            <a:r>
              <a:rPr lang="en-US" sz="1400" dirty="0" smtClean="0"/>
              <a:t>CTL applications, UI Path</a:t>
            </a:r>
            <a:endParaRPr lang="en-US" sz="1400" dirty="0"/>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smtClean="0"/>
              <a:t>RPA Development </a:t>
            </a:r>
            <a:r>
              <a:rPr lang="en-US" sz="1400" dirty="0"/>
              <a:t>team will </a:t>
            </a:r>
            <a:r>
              <a:rPr lang="en-US" sz="1400" dirty="0" smtClean="0"/>
              <a:t>work on the environment provided by CTL</a:t>
            </a:r>
            <a:endParaRPr lang="en-US" sz="1400" dirty="0"/>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err="1" smtClean="0"/>
              <a:t>UIPath</a:t>
            </a:r>
            <a:r>
              <a:rPr lang="en-US" sz="1400" dirty="0" smtClean="0"/>
              <a:t> </a:t>
            </a:r>
            <a:r>
              <a:rPr lang="en-US" sz="1400" dirty="0"/>
              <a:t>RPA </a:t>
            </a:r>
            <a:r>
              <a:rPr lang="en-US" sz="1400" dirty="0" smtClean="0"/>
              <a:t>2018</a:t>
            </a:r>
            <a:r>
              <a:rPr lang="en-US" sz="1400" dirty="0"/>
              <a:t> </a:t>
            </a:r>
            <a:r>
              <a:rPr lang="en-US" sz="1400" dirty="0" smtClean="0"/>
              <a:t>will be used for implementing Pilot Use case</a:t>
            </a:r>
          </a:p>
        </p:txBody>
      </p:sp>
    </p:spTree>
    <p:extLst>
      <p:ext uri="{BB962C8B-B14F-4D97-AF65-F5344CB8AC3E}">
        <p14:creationId xmlns:p14="http://schemas.microsoft.com/office/powerpoint/2010/main" val="22081178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420950" y="0"/>
            <a:ext cx="8723050" cy="409903"/>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b="1" dirty="0" smtClean="0">
                <a:solidFill>
                  <a:schemeClr val="accent1">
                    <a:lumMod val="75000"/>
                  </a:schemeClr>
                </a:solidFill>
              </a:rPr>
              <a:t>Infrastructure Requirements</a:t>
            </a:r>
          </a:p>
        </p:txBody>
      </p:sp>
      <p:graphicFrame>
        <p:nvGraphicFramePr>
          <p:cNvPr id="5" name="Table 4"/>
          <p:cNvGraphicFramePr>
            <a:graphicFrameLocks noGrp="1"/>
          </p:cNvGraphicFramePr>
          <p:nvPr>
            <p:extLst>
              <p:ext uri="{D42A27DB-BD31-4B8C-83A1-F6EECF244321}">
                <p14:modId xmlns:p14="http://schemas.microsoft.com/office/powerpoint/2010/main" val="2040918648"/>
              </p:ext>
            </p:extLst>
          </p:nvPr>
        </p:nvGraphicFramePr>
        <p:xfrm>
          <a:off x="373172" y="409904"/>
          <a:ext cx="7604180" cy="4264940"/>
        </p:xfrm>
        <a:graphic>
          <a:graphicData uri="http://schemas.openxmlformats.org/drawingml/2006/table">
            <a:tbl>
              <a:tblPr>
                <a:tableStyleId>{ED083AE6-46FA-4A59-8FB0-9F97EB10719F}</a:tableStyleId>
              </a:tblPr>
              <a:tblGrid>
                <a:gridCol w="2049873">
                  <a:extLst>
                    <a:ext uri="{9D8B030D-6E8A-4147-A177-3AD203B41FA5}">
                      <a16:colId xmlns:a16="http://schemas.microsoft.com/office/drawing/2014/main" val="3220692875"/>
                    </a:ext>
                  </a:extLst>
                </a:gridCol>
                <a:gridCol w="2750805">
                  <a:extLst>
                    <a:ext uri="{9D8B030D-6E8A-4147-A177-3AD203B41FA5}">
                      <a16:colId xmlns:a16="http://schemas.microsoft.com/office/drawing/2014/main" val="3559077443"/>
                    </a:ext>
                  </a:extLst>
                </a:gridCol>
                <a:gridCol w="368882">
                  <a:extLst>
                    <a:ext uri="{9D8B030D-6E8A-4147-A177-3AD203B41FA5}">
                      <a16:colId xmlns:a16="http://schemas.microsoft.com/office/drawing/2014/main" val="2925786671"/>
                    </a:ext>
                  </a:extLst>
                </a:gridCol>
                <a:gridCol w="2434620">
                  <a:extLst>
                    <a:ext uri="{9D8B030D-6E8A-4147-A177-3AD203B41FA5}">
                      <a16:colId xmlns:a16="http://schemas.microsoft.com/office/drawing/2014/main" val="326264794"/>
                    </a:ext>
                  </a:extLst>
                </a:gridCol>
              </a:tblGrid>
              <a:tr h="163706">
                <a:tc>
                  <a:txBody>
                    <a:bodyPr/>
                    <a:lstStyle/>
                    <a:p>
                      <a:pPr algn="l" fontAlgn="b"/>
                      <a:r>
                        <a:rPr lang="en-US" sz="1050" b="1" u="none" strike="noStrike" dirty="0">
                          <a:effectLst/>
                        </a:rPr>
                        <a:t>Server / VM Type</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Configuration</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Count</a:t>
                      </a:r>
                      <a:endParaRPr lang="en-US" sz="1050" b="1" i="0" u="none" strike="noStrike" dirty="0">
                        <a:solidFill>
                          <a:srgbClr val="FFFFFF"/>
                        </a:solidFill>
                        <a:effectLst/>
                        <a:latin typeface="Calibri" panose="020F0502020204030204" pitchFamily="34" charset="0"/>
                      </a:endParaRPr>
                    </a:p>
                  </a:txBody>
                  <a:tcPr marL="8156" marR="8156" marT="8156" marB="0" anchor="b"/>
                </a:tc>
                <a:tc>
                  <a:txBody>
                    <a:bodyPr/>
                    <a:lstStyle/>
                    <a:p>
                      <a:pPr algn="l" fontAlgn="b"/>
                      <a:r>
                        <a:rPr lang="en-US" sz="1050" b="1" u="none" strike="noStrike" dirty="0">
                          <a:effectLst/>
                        </a:rPr>
                        <a:t>Software  / OS Required</a:t>
                      </a:r>
                      <a:endParaRPr lang="en-US" sz="1050" b="1" i="0" u="none" strike="noStrike" dirty="0">
                        <a:solidFill>
                          <a:srgbClr val="FFFFFF"/>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74312692"/>
                  </a:ext>
                </a:extLst>
              </a:tr>
              <a:tr h="163706">
                <a:tc gridSpan="4">
                  <a:txBody>
                    <a:bodyPr/>
                    <a:lstStyle/>
                    <a:p>
                      <a:pPr algn="ctr" fontAlgn="b"/>
                      <a:r>
                        <a:rPr lang="en-US" sz="1050" b="1" u="none" strike="noStrike" dirty="0">
                          <a:effectLst/>
                        </a:rPr>
                        <a:t>Production Environment</a:t>
                      </a:r>
                      <a:endParaRPr lang="en-US" sz="1050" b="1" i="0" u="none" strike="noStrike" dirty="0">
                        <a:solidFill>
                          <a:srgbClr val="000000"/>
                        </a:solidFill>
                        <a:effectLst/>
                        <a:latin typeface="Calibri" panose="020F0502020204030204" pitchFamily="34" charset="0"/>
                      </a:endParaRPr>
                    </a:p>
                  </a:txBody>
                  <a:tcPr marL="8156" marR="8156" marT="815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6424448"/>
                  </a:ext>
                </a:extLst>
              </a:tr>
              <a:tr h="319473">
                <a:tc>
                  <a:txBody>
                    <a:bodyPr/>
                    <a:lstStyle/>
                    <a:p>
                      <a:pPr algn="l" fontAlgn="b"/>
                      <a:r>
                        <a:rPr lang="en-US" sz="1050" u="none" strike="noStrike" dirty="0">
                          <a:effectLst/>
                        </a:rPr>
                        <a:t>Orchestrator Server</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16GB RAM, </a:t>
                      </a:r>
                      <a:r>
                        <a:rPr lang="en-US" sz="1050" u="none" strike="noStrike" dirty="0" smtClean="0">
                          <a:effectLst/>
                        </a:rPr>
                        <a:t>500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Microsoft Office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390113012"/>
                  </a:ext>
                </a:extLst>
              </a:tr>
              <a:tr h="319473">
                <a:tc>
                  <a:txBody>
                    <a:bodyPr/>
                    <a:lstStyle/>
                    <a:p>
                      <a:pPr algn="l" fontAlgn="b"/>
                      <a:r>
                        <a:rPr lang="en-US" sz="1050" u="none" strike="noStrike" dirty="0">
                          <a:effectLst/>
                        </a:rPr>
                        <a:t>Database Server</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16GB RAM, </a:t>
                      </a:r>
                      <a:r>
                        <a:rPr lang="en-US" sz="1050" u="none" strike="noStrike" dirty="0" smtClean="0">
                          <a:effectLst/>
                        </a:rPr>
                        <a:t>500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a:t>
                      </a:r>
                      <a:r>
                        <a:rPr lang="en-US" sz="1050" u="none" strike="noStrike" dirty="0" err="1">
                          <a:effectLst/>
                        </a:rPr>
                        <a:t>Sql</a:t>
                      </a:r>
                      <a:r>
                        <a:rPr lang="en-US" sz="1050" u="none" strike="noStrike" dirty="0">
                          <a:effectLst/>
                        </a:rPr>
                        <a:t> Server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107296610"/>
                  </a:ext>
                </a:extLst>
              </a:tr>
              <a:tr h="809027">
                <a:tc>
                  <a:txBody>
                    <a:bodyPr/>
                    <a:lstStyle/>
                    <a:p>
                      <a:pPr algn="l" fontAlgn="b"/>
                      <a:r>
                        <a:rPr lang="en-US" sz="1050" u="none" strike="noStrike" dirty="0">
                          <a:effectLst/>
                        </a:rPr>
                        <a:t>Runtime Machines for Robots (VMs)</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4</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Unattended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Robot, Microsoft Office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2016, Adobe Reader, Internet Explorer, Access to in-scope applications</a:t>
                      </a:r>
                      <a:r>
                        <a:rPr lang="en-US" sz="1200" b="1" i="0" u="none" strike="noStrike" cap="none" spc="0" baseline="0" dirty="0" smtClean="0">
                          <a:ln>
                            <a:noFill/>
                          </a:ln>
                          <a:solidFill>
                            <a:schemeClr val="tx1"/>
                          </a:solidFill>
                          <a:effectLst/>
                          <a:uFillTx/>
                          <a:latin typeface="+mn-lt"/>
                          <a:ea typeface="+mn-ea"/>
                          <a:cs typeface="+mn-cs"/>
                          <a:sym typeface="Calibri"/>
                        </a:rPr>
                        <a:t>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4162564772"/>
                  </a:ext>
                </a:extLst>
              </a:tr>
              <a:tr h="163706">
                <a:tc gridSpan="4">
                  <a:txBody>
                    <a:bodyPr/>
                    <a:lstStyle/>
                    <a:p>
                      <a:pPr algn="ctr" fontAlgn="b"/>
                      <a:r>
                        <a:rPr lang="en-US" sz="1050" b="1" u="none" strike="noStrike" dirty="0">
                          <a:effectLst/>
                        </a:rPr>
                        <a:t>Development / UAT Environment</a:t>
                      </a:r>
                      <a:endParaRPr lang="en-US" sz="1050" b="1" i="0" u="none" strike="noStrike" dirty="0">
                        <a:solidFill>
                          <a:srgbClr val="000000"/>
                        </a:solidFill>
                        <a:effectLst/>
                        <a:latin typeface="Calibri" panose="020F0502020204030204" pitchFamily="34" charset="0"/>
                      </a:endParaRPr>
                    </a:p>
                  </a:txBody>
                  <a:tcPr marL="8156" marR="8156" marT="815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9163010"/>
                  </a:ext>
                </a:extLst>
              </a:tr>
              <a:tr h="319473">
                <a:tc>
                  <a:txBody>
                    <a:bodyPr/>
                    <a:lstStyle/>
                    <a:p>
                      <a:pPr algn="l" fontAlgn="b"/>
                      <a:r>
                        <a:rPr lang="en-US" sz="1050" u="none" strike="noStrike">
                          <a:effectLst/>
                        </a:rPr>
                        <a:t>Orchestrator Server</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4 vCPU, 2.4 GHZ, 8 GB RAM, 200 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1</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Microsoft Office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3872311563"/>
                  </a:ext>
                </a:extLst>
              </a:tr>
              <a:tr h="319473">
                <a:tc>
                  <a:txBody>
                    <a:bodyPr/>
                    <a:lstStyle/>
                    <a:p>
                      <a:pPr algn="l" fontAlgn="b"/>
                      <a:r>
                        <a:rPr lang="en-US" sz="1050" u="none" strike="noStrike">
                          <a:effectLst/>
                        </a:rPr>
                        <a:t>Database Server</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a:effectLst/>
                        </a:rPr>
                        <a:t>4 vCPU, 2.4 GHZ, 8 GB RAM, 200 GB HDD, 64 bit</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a:effectLst/>
                        </a:rPr>
                        <a:t>1</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Windows Server 2016 64 Bit, </a:t>
                      </a:r>
                      <a:r>
                        <a:rPr lang="en-US" sz="1050" u="none" strike="noStrike" dirty="0" err="1">
                          <a:effectLst/>
                        </a:rPr>
                        <a:t>Sql</a:t>
                      </a:r>
                      <a:r>
                        <a:rPr lang="en-US" sz="1050" u="none" strike="noStrike" dirty="0">
                          <a:effectLst/>
                        </a:rPr>
                        <a:t> Server 2016</a:t>
                      </a:r>
                      <a:endParaRPr lang="en-US" sz="1050" b="0" i="0" u="none" strike="noStrike" dirty="0">
                        <a:solidFill>
                          <a:srgbClr val="000000"/>
                        </a:solidFill>
                        <a:effectLst/>
                        <a:latin typeface="Calibri" panose="020F0502020204030204" pitchFamily="34" charset="0"/>
                      </a:endParaRPr>
                    </a:p>
                  </a:txBody>
                  <a:tcPr marL="8156" marR="8156" marT="8156" marB="0" anchor="b"/>
                </a:tc>
                <a:extLst>
                  <a:ext uri="{0D108BD9-81ED-4DB2-BD59-A6C34878D82A}">
                    <a16:rowId xmlns:a16="http://schemas.microsoft.com/office/drawing/2014/main" val="2592507336"/>
                  </a:ext>
                </a:extLst>
              </a:tr>
              <a:tr h="786774">
                <a:tc>
                  <a:txBody>
                    <a:bodyPr/>
                    <a:lstStyle/>
                    <a:p>
                      <a:pPr algn="l" fontAlgn="b"/>
                      <a:r>
                        <a:rPr lang="en-US" sz="1050" u="none" strike="noStrike">
                          <a:effectLst/>
                        </a:rPr>
                        <a:t>Development Machines (VMs)</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b="0" i="0" u="none" strike="noStrike" dirty="0">
                          <a:solidFill>
                            <a:schemeClr val="tx1"/>
                          </a:solidFill>
                          <a:effectLst/>
                          <a:latin typeface="+mn-lt"/>
                        </a:rPr>
                        <a:t>4</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Studio, Microsoft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Office 2016, Adobe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Reader, Internet Explorer, Access to in-scope applications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3649488643"/>
                  </a:ext>
                </a:extLst>
              </a:tr>
              <a:tr h="786774">
                <a:tc>
                  <a:txBody>
                    <a:bodyPr/>
                    <a:lstStyle/>
                    <a:p>
                      <a:pPr algn="l" fontAlgn="b"/>
                      <a:r>
                        <a:rPr lang="en-US" sz="1050" u="none" strike="noStrike">
                          <a:effectLst/>
                        </a:rPr>
                        <a:t>Runtime Machines for Robots (VMs)</a:t>
                      </a:r>
                      <a:endParaRPr lang="en-US" sz="1050" b="0" i="0" u="none" strike="noStrike">
                        <a:solidFill>
                          <a:srgbClr val="000000"/>
                        </a:solidFill>
                        <a:effectLst/>
                        <a:latin typeface="Calibri" panose="020F0502020204030204" pitchFamily="34" charset="0"/>
                      </a:endParaRPr>
                    </a:p>
                  </a:txBody>
                  <a:tcPr marL="8156" marR="8156" marT="8156" marB="0" anchor="b"/>
                </a:tc>
                <a:tc>
                  <a:txBody>
                    <a:bodyPr/>
                    <a:lstStyle/>
                    <a:p>
                      <a:pPr algn="l" fontAlgn="b"/>
                      <a:r>
                        <a:rPr lang="en-US" sz="1050" u="none" strike="noStrike" dirty="0">
                          <a:effectLst/>
                        </a:rPr>
                        <a:t>2.4 GHZ, 8 GB RAM, </a:t>
                      </a:r>
                      <a:r>
                        <a:rPr lang="en-US" sz="1050" u="none" strike="noStrike" dirty="0" smtClean="0">
                          <a:effectLst/>
                        </a:rPr>
                        <a:t>200 </a:t>
                      </a:r>
                      <a:r>
                        <a:rPr lang="en-US" sz="1050" u="none" strike="noStrike" dirty="0">
                          <a:effectLst/>
                        </a:rPr>
                        <a:t>GB HDD, 64 bit</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algn="ctr" fontAlgn="b"/>
                      <a:r>
                        <a:rPr lang="en-US" sz="1050" u="none" strike="noStrike" dirty="0">
                          <a:effectLst/>
                        </a:rPr>
                        <a:t>2</a:t>
                      </a:r>
                      <a:endParaRPr lang="en-US" sz="1050" b="0" i="0" u="none" strike="noStrike" dirty="0">
                        <a:solidFill>
                          <a:srgbClr val="000000"/>
                        </a:solidFill>
                        <a:effectLst/>
                        <a:latin typeface="Calibri" panose="020F0502020204030204" pitchFamily="34" charset="0"/>
                      </a:endParaRPr>
                    </a:p>
                  </a:txBody>
                  <a:tcPr marL="8156" marR="8156" marT="8156" marB="0" anchor="b"/>
                </a:tc>
                <a:tc>
                  <a:txBody>
                    <a:bodyPr/>
                    <a:lstStyle/>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Windows 10 64 Bit,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err="1" smtClean="0">
                          <a:ln>
                            <a:noFill/>
                          </a:ln>
                          <a:solidFill>
                            <a:schemeClr val="tx1"/>
                          </a:solidFill>
                          <a:effectLst/>
                          <a:uFillTx/>
                          <a:latin typeface="+mn-lt"/>
                          <a:ea typeface="+mn-ea"/>
                          <a:cs typeface="+mn-cs"/>
                          <a:sym typeface="Calibri"/>
                        </a:rPr>
                        <a:t>UiPath</a:t>
                      </a:r>
                      <a:r>
                        <a:rPr lang="en-US" sz="1050" b="0" i="0" u="none" strike="noStrike" cap="none" spc="0" baseline="0" dirty="0" smtClean="0">
                          <a:ln>
                            <a:noFill/>
                          </a:ln>
                          <a:solidFill>
                            <a:schemeClr val="tx1"/>
                          </a:solidFill>
                          <a:effectLst/>
                          <a:uFillTx/>
                          <a:latin typeface="+mn-lt"/>
                          <a:ea typeface="+mn-ea"/>
                          <a:cs typeface="+mn-cs"/>
                          <a:sym typeface="Calibri"/>
                        </a:rPr>
                        <a:t> Unattended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Robot, Microsoft Office </a:t>
                      </a:r>
                    </a:p>
                    <a:p>
                      <a:pPr marL="0" marR="0" indent="0" algn="l" defTabSz="457200" rtl="0" fontAlgn="b" latinLnBrk="0">
                        <a:lnSpc>
                          <a:spcPct val="100000"/>
                        </a:lnSpc>
                        <a:spcBef>
                          <a:spcPts val="0"/>
                        </a:spcBef>
                        <a:spcAft>
                          <a:spcPts val="0"/>
                        </a:spcAft>
                        <a:buClrTx/>
                        <a:buSzTx/>
                        <a:buFontTx/>
                        <a:buNone/>
                        <a:tabLst/>
                      </a:pPr>
                      <a:r>
                        <a:rPr lang="en-US" sz="1050" b="0" i="0" u="none" strike="noStrike" cap="none" spc="0" baseline="0" dirty="0" smtClean="0">
                          <a:ln>
                            <a:noFill/>
                          </a:ln>
                          <a:solidFill>
                            <a:schemeClr val="tx1"/>
                          </a:solidFill>
                          <a:effectLst/>
                          <a:uFillTx/>
                          <a:latin typeface="+mn-lt"/>
                          <a:ea typeface="+mn-ea"/>
                          <a:cs typeface="+mn-cs"/>
                          <a:sym typeface="Calibri"/>
                        </a:rPr>
                        <a:t>2016, Adobe Reader, Internet Explorer, Access to in-scope applications </a:t>
                      </a:r>
                      <a:endParaRPr lang="en-US" sz="1050" b="0" i="0" u="none" strike="noStrike" cap="none" spc="0" baseline="0" dirty="0">
                        <a:ln>
                          <a:noFill/>
                        </a:ln>
                        <a:solidFill>
                          <a:schemeClr val="tx1"/>
                        </a:solidFill>
                        <a:effectLst/>
                        <a:uFillTx/>
                        <a:latin typeface="+mn-lt"/>
                        <a:ea typeface="+mn-ea"/>
                        <a:cs typeface="+mn-cs"/>
                        <a:sym typeface="Calibri"/>
                      </a:endParaRPr>
                    </a:p>
                  </a:txBody>
                  <a:tcPr marL="8156" marR="8156" marT="8156" marB="0" anchor="b"/>
                </a:tc>
                <a:extLst>
                  <a:ext uri="{0D108BD9-81ED-4DB2-BD59-A6C34878D82A}">
                    <a16:rowId xmlns:a16="http://schemas.microsoft.com/office/drawing/2014/main" val="1091784717"/>
                  </a:ext>
                </a:extLst>
              </a:tr>
            </a:tbl>
          </a:graphicData>
        </a:graphic>
      </p:graphicFrame>
    </p:spTree>
    <p:extLst>
      <p:ext uri="{BB962C8B-B14F-4D97-AF65-F5344CB8AC3E}">
        <p14:creationId xmlns:p14="http://schemas.microsoft.com/office/powerpoint/2010/main" val="3512859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7943" y="35963"/>
            <a:ext cx="8723050" cy="278481"/>
          </a:xfrm>
        </p:spPr>
        <p:txBody>
          <a:bodyPr anchor="ctr"/>
          <a:lstStyle/>
          <a:p>
            <a:r>
              <a:rPr lang="en-US" sz="1400" dirty="0" err="1" smtClean="0"/>
              <a:t>UiPath</a:t>
            </a:r>
            <a:r>
              <a:rPr lang="en-US" sz="1400" dirty="0" smtClean="0"/>
              <a:t> </a:t>
            </a:r>
            <a:r>
              <a:rPr lang="en-US" sz="1400" dirty="0"/>
              <a:t>RPA Deployment </a:t>
            </a:r>
            <a:r>
              <a:rPr lang="en-US" sz="1400" dirty="0" smtClean="0"/>
              <a:t>Diagram (</a:t>
            </a:r>
            <a:r>
              <a:rPr lang="en-US" sz="1400" dirty="0" err="1" smtClean="0"/>
              <a:t>UiPath</a:t>
            </a:r>
            <a:r>
              <a:rPr lang="en-US" sz="1400" dirty="0" smtClean="0"/>
              <a:t> Dev Team accessing from Infosys CTL floor via Citrix)</a:t>
            </a:r>
            <a:endParaRPr lang="en-US" sz="1400" dirty="0"/>
          </a:p>
        </p:txBody>
      </p:sp>
      <p:sp>
        <p:nvSpPr>
          <p:cNvPr id="3137" name="Oval 138"/>
          <p:cNvSpPr>
            <a:spLocks noChangeArrowheads="1"/>
          </p:cNvSpPr>
          <p:nvPr/>
        </p:nvSpPr>
        <p:spPr bwMode="auto">
          <a:xfrm>
            <a:off x="6181917" y="2694207"/>
            <a:ext cx="369888"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8" name="Rectangle 139"/>
          <p:cNvSpPr>
            <a:spLocks noChangeArrowheads="1"/>
          </p:cNvSpPr>
          <p:nvPr/>
        </p:nvSpPr>
        <p:spPr bwMode="auto">
          <a:xfrm>
            <a:off x="6712142" y="80190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45" name="Rectangle 144"/>
          <p:cNvSpPr>
            <a:spLocks noChangeArrowheads="1"/>
          </p:cNvSpPr>
          <p:nvPr/>
        </p:nvSpPr>
        <p:spPr bwMode="auto">
          <a:xfrm>
            <a:off x="6096192" y="2406870"/>
            <a:ext cx="793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71" name="Freeform 166"/>
          <p:cNvSpPr>
            <a:spLocks noEditPoints="1"/>
          </p:cNvSpPr>
          <p:nvPr/>
        </p:nvSpPr>
        <p:spPr bwMode="auto">
          <a:xfrm>
            <a:off x="6399404" y="1174970"/>
            <a:ext cx="133350" cy="49213"/>
          </a:xfrm>
          <a:custGeom>
            <a:avLst/>
            <a:gdLst>
              <a:gd name="T0" fmla="*/ 0 w 84"/>
              <a:gd name="T1" fmla="*/ 31 h 31"/>
              <a:gd name="T2" fmla="*/ 84 w 84"/>
              <a:gd name="T3" fmla="*/ 31 h 31"/>
              <a:gd name="T4" fmla="*/ 84 w 84"/>
              <a:gd name="T5" fmla="*/ 27 h 31"/>
              <a:gd name="T6" fmla="*/ 0 w 84"/>
              <a:gd name="T7" fmla="*/ 27 h 31"/>
              <a:gd name="T8" fmla="*/ 0 w 84"/>
              <a:gd name="T9" fmla="*/ 31 h 31"/>
              <a:gd name="T10" fmla="*/ 0 w 84"/>
              <a:gd name="T11" fmla="*/ 18 h 31"/>
              <a:gd name="T12" fmla="*/ 84 w 84"/>
              <a:gd name="T13" fmla="*/ 18 h 31"/>
              <a:gd name="T14" fmla="*/ 84 w 84"/>
              <a:gd name="T15" fmla="*/ 14 h 31"/>
              <a:gd name="T16" fmla="*/ 0 w 84"/>
              <a:gd name="T17" fmla="*/ 14 h 31"/>
              <a:gd name="T18" fmla="*/ 0 w 84"/>
              <a:gd name="T19" fmla="*/ 18 h 31"/>
              <a:gd name="T20" fmla="*/ 0 w 84"/>
              <a:gd name="T21" fmla="*/ 5 h 31"/>
              <a:gd name="T22" fmla="*/ 84 w 84"/>
              <a:gd name="T23" fmla="*/ 5 h 31"/>
              <a:gd name="T24" fmla="*/ 84 w 84"/>
              <a:gd name="T25" fmla="*/ 0 h 31"/>
              <a:gd name="T26" fmla="*/ 0 w 84"/>
              <a:gd name="T27" fmla="*/ 0 h 31"/>
              <a:gd name="T28" fmla="*/ 0 w 84"/>
              <a:gd name="T2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31">
                <a:moveTo>
                  <a:pt x="0" y="31"/>
                </a:moveTo>
                <a:lnTo>
                  <a:pt x="84" y="31"/>
                </a:lnTo>
                <a:lnTo>
                  <a:pt x="84" y="27"/>
                </a:lnTo>
                <a:lnTo>
                  <a:pt x="0" y="27"/>
                </a:lnTo>
                <a:lnTo>
                  <a:pt x="0" y="31"/>
                </a:lnTo>
                <a:close/>
                <a:moveTo>
                  <a:pt x="0" y="18"/>
                </a:moveTo>
                <a:lnTo>
                  <a:pt x="84" y="18"/>
                </a:lnTo>
                <a:lnTo>
                  <a:pt x="84" y="14"/>
                </a:lnTo>
                <a:lnTo>
                  <a:pt x="0" y="14"/>
                </a:lnTo>
                <a:lnTo>
                  <a:pt x="0" y="18"/>
                </a:lnTo>
                <a:close/>
                <a:moveTo>
                  <a:pt x="0" y="5"/>
                </a:moveTo>
                <a:lnTo>
                  <a:pt x="84" y="5"/>
                </a:lnTo>
                <a:lnTo>
                  <a:pt x="84"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Rectangle 216"/>
          <p:cNvSpPr>
            <a:spLocks noChangeArrowheads="1"/>
          </p:cNvSpPr>
          <p:nvPr/>
        </p:nvSpPr>
        <p:spPr bwMode="auto">
          <a:xfrm>
            <a:off x="6421629" y="1314670"/>
            <a:ext cx="1809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FFFFFF"/>
                </a:solidFill>
                <a:effectLst/>
                <a:latin typeface="Calibri" panose="020F05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8" name="Oval 218"/>
          <p:cNvSpPr>
            <a:spLocks noChangeArrowheads="1"/>
          </p:cNvSpPr>
          <p:nvPr/>
        </p:nvSpPr>
        <p:spPr bwMode="auto">
          <a:xfrm>
            <a:off x="7478904" y="2835495"/>
            <a:ext cx="371475"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Rectangle 167"/>
          <p:cNvSpPr>
            <a:spLocks noChangeArrowheads="1"/>
          </p:cNvSpPr>
          <p:nvPr/>
        </p:nvSpPr>
        <p:spPr bwMode="auto">
          <a:xfrm>
            <a:off x="6453189" y="1268413"/>
            <a:ext cx="1000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Calibri" panose="020F0502020204030204" pitchFamily="34" charset="0"/>
              </a:rPr>
              <a:t>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ounded Rectangle 105"/>
          <p:cNvSpPr/>
          <p:nvPr/>
        </p:nvSpPr>
        <p:spPr>
          <a:xfrm>
            <a:off x="6953442" y="725521"/>
            <a:ext cx="1611868" cy="2878324"/>
          </a:xfrm>
          <a:prstGeom prst="roundRect">
            <a:avLst/>
          </a:prstGeom>
          <a:no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7" name="Rounded Rectangle 106"/>
          <p:cNvSpPr/>
          <p:nvPr/>
        </p:nvSpPr>
        <p:spPr>
          <a:xfrm>
            <a:off x="518403" y="633175"/>
            <a:ext cx="782824" cy="2882316"/>
          </a:xfrm>
          <a:prstGeom prst="roundRect">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3" name="Freeform 115"/>
          <p:cNvSpPr>
            <a:spLocks noEditPoints="1"/>
          </p:cNvSpPr>
          <p:nvPr/>
        </p:nvSpPr>
        <p:spPr bwMode="auto">
          <a:xfrm>
            <a:off x="1192403" y="2787870"/>
            <a:ext cx="236538" cy="71438"/>
          </a:xfrm>
          <a:custGeom>
            <a:avLst/>
            <a:gdLst>
              <a:gd name="T0" fmla="*/ 0 w 149"/>
              <a:gd name="T1" fmla="*/ 45 h 45"/>
              <a:gd name="T2" fmla="*/ 149 w 149"/>
              <a:gd name="T3" fmla="*/ 45 h 45"/>
              <a:gd name="T4" fmla="*/ 149 w 149"/>
              <a:gd name="T5" fmla="*/ 39 h 45"/>
              <a:gd name="T6" fmla="*/ 0 w 149"/>
              <a:gd name="T7" fmla="*/ 39 h 45"/>
              <a:gd name="T8" fmla="*/ 0 w 149"/>
              <a:gd name="T9" fmla="*/ 45 h 45"/>
              <a:gd name="T10" fmla="*/ 0 w 149"/>
              <a:gd name="T11" fmla="*/ 26 h 45"/>
              <a:gd name="T12" fmla="*/ 149 w 149"/>
              <a:gd name="T13" fmla="*/ 26 h 45"/>
              <a:gd name="T14" fmla="*/ 149 w 149"/>
              <a:gd name="T15" fmla="*/ 19 h 45"/>
              <a:gd name="T16" fmla="*/ 0 w 149"/>
              <a:gd name="T17" fmla="*/ 19 h 45"/>
              <a:gd name="T18" fmla="*/ 0 w 149"/>
              <a:gd name="T19" fmla="*/ 26 h 45"/>
              <a:gd name="T20" fmla="*/ 0 w 149"/>
              <a:gd name="T21" fmla="*/ 6 h 45"/>
              <a:gd name="T22" fmla="*/ 149 w 149"/>
              <a:gd name="T23" fmla="*/ 6 h 45"/>
              <a:gd name="T24" fmla="*/ 149 w 149"/>
              <a:gd name="T25" fmla="*/ 0 h 45"/>
              <a:gd name="T26" fmla="*/ 0 w 149"/>
              <a:gd name="T27" fmla="*/ 0 h 45"/>
              <a:gd name="T28" fmla="*/ 0 w 149"/>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9" h="45">
                <a:moveTo>
                  <a:pt x="0" y="45"/>
                </a:moveTo>
                <a:lnTo>
                  <a:pt x="149" y="45"/>
                </a:lnTo>
                <a:lnTo>
                  <a:pt x="149" y="39"/>
                </a:lnTo>
                <a:lnTo>
                  <a:pt x="0" y="39"/>
                </a:lnTo>
                <a:lnTo>
                  <a:pt x="0" y="45"/>
                </a:lnTo>
                <a:close/>
                <a:moveTo>
                  <a:pt x="0" y="26"/>
                </a:moveTo>
                <a:lnTo>
                  <a:pt x="149" y="26"/>
                </a:lnTo>
                <a:lnTo>
                  <a:pt x="149" y="19"/>
                </a:lnTo>
                <a:lnTo>
                  <a:pt x="0" y="19"/>
                </a:lnTo>
                <a:lnTo>
                  <a:pt x="0" y="26"/>
                </a:lnTo>
                <a:close/>
                <a:moveTo>
                  <a:pt x="0" y="6"/>
                </a:moveTo>
                <a:lnTo>
                  <a:pt x="149" y="6"/>
                </a:lnTo>
                <a:lnTo>
                  <a:pt x="149" y="0"/>
                </a:lnTo>
                <a:lnTo>
                  <a:pt x="0"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30"/>
          <p:cNvSpPr>
            <a:spLocks noChangeArrowheads="1"/>
          </p:cNvSpPr>
          <p:nvPr/>
        </p:nvSpPr>
        <p:spPr bwMode="auto">
          <a:xfrm>
            <a:off x="1038416" y="2517995"/>
            <a:ext cx="5778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FFFFFF"/>
                </a:solidFill>
                <a:effectLst/>
                <a:latin typeface="Calibri" panose="020F0502020204030204" pitchFamily="34" charset="0"/>
              </a:rPr>
              <a:t>Desktop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5" name="Rectangle 131"/>
          <p:cNvSpPr>
            <a:spLocks noChangeArrowheads="1"/>
          </p:cNvSpPr>
          <p:nvPr/>
        </p:nvSpPr>
        <p:spPr bwMode="auto">
          <a:xfrm>
            <a:off x="1128903" y="2627532"/>
            <a:ext cx="3476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smtClean="0">
                <a:ln>
                  <a:noFill/>
                </a:ln>
                <a:solidFill>
                  <a:srgbClr val="FFFFFF"/>
                </a:solidFill>
                <a:effectLst/>
                <a:latin typeface="Calibri" panose="020F0502020204030204" pitchFamily="34" charset="0"/>
              </a:rPr>
              <a:t>apps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135"/>
          <p:cNvSpPr>
            <a:spLocks noChangeArrowheads="1"/>
          </p:cNvSpPr>
          <p:nvPr/>
        </p:nvSpPr>
        <p:spPr bwMode="auto">
          <a:xfrm>
            <a:off x="7220417" y="357419"/>
            <a:ext cx="1033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0000"/>
                </a:solidFill>
                <a:effectLst/>
                <a:latin typeface="Calibri" panose="020F0502020204030204" pitchFamily="34" charset="0"/>
              </a:rPr>
              <a:t>Infosys CTL Floor (Offshore)</a:t>
            </a:r>
            <a:endParaRPr kumimoji="0" lang="en-US" altLang="en-US" sz="2800" b="1" i="0" u="none" strike="noStrike" cap="none" normalizeH="0" baseline="0" dirty="0" smtClean="0">
              <a:ln>
                <a:noFill/>
              </a:ln>
              <a:solidFill>
                <a:schemeClr val="tx1"/>
              </a:solidFill>
              <a:effectLst/>
            </a:endParaRPr>
          </a:p>
        </p:txBody>
      </p:sp>
      <p:sp>
        <p:nvSpPr>
          <p:cNvPr id="117" name="Oval 138"/>
          <p:cNvSpPr>
            <a:spLocks noChangeArrowheads="1"/>
          </p:cNvSpPr>
          <p:nvPr/>
        </p:nvSpPr>
        <p:spPr bwMode="auto">
          <a:xfrm>
            <a:off x="6181917" y="2694207"/>
            <a:ext cx="369888"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39"/>
          <p:cNvSpPr>
            <a:spLocks noChangeArrowheads="1"/>
          </p:cNvSpPr>
          <p:nvPr/>
        </p:nvSpPr>
        <p:spPr bwMode="auto">
          <a:xfrm>
            <a:off x="6712142" y="801907"/>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9" name="Rectangle 144"/>
          <p:cNvSpPr>
            <a:spLocks noChangeArrowheads="1"/>
          </p:cNvSpPr>
          <p:nvPr/>
        </p:nvSpPr>
        <p:spPr bwMode="auto">
          <a:xfrm>
            <a:off x="6096192" y="2406870"/>
            <a:ext cx="793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000000"/>
                </a:solidFill>
                <a:effectLst/>
                <a:latin typeface="Calibri" panose="020F050202020403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Freeform 166"/>
          <p:cNvSpPr>
            <a:spLocks noEditPoints="1"/>
          </p:cNvSpPr>
          <p:nvPr/>
        </p:nvSpPr>
        <p:spPr bwMode="auto">
          <a:xfrm>
            <a:off x="6399404" y="1174970"/>
            <a:ext cx="133350" cy="49213"/>
          </a:xfrm>
          <a:custGeom>
            <a:avLst/>
            <a:gdLst>
              <a:gd name="T0" fmla="*/ 0 w 84"/>
              <a:gd name="T1" fmla="*/ 31 h 31"/>
              <a:gd name="T2" fmla="*/ 84 w 84"/>
              <a:gd name="T3" fmla="*/ 31 h 31"/>
              <a:gd name="T4" fmla="*/ 84 w 84"/>
              <a:gd name="T5" fmla="*/ 27 h 31"/>
              <a:gd name="T6" fmla="*/ 0 w 84"/>
              <a:gd name="T7" fmla="*/ 27 h 31"/>
              <a:gd name="T8" fmla="*/ 0 w 84"/>
              <a:gd name="T9" fmla="*/ 31 h 31"/>
              <a:gd name="T10" fmla="*/ 0 w 84"/>
              <a:gd name="T11" fmla="*/ 18 h 31"/>
              <a:gd name="T12" fmla="*/ 84 w 84"/>
              <a:gd name="T13" fmla="*/ 18 h 31"/>
              <a:gd name="T14" fmla="*/ 84 w 84"/>
              <a:gd name="T15" fmla="*/ 14 h 31"/>
              <a:gd name="T16" fmla="*/ 0 w 84"/>
              <a:gd name="T17" fmla="*/ 14 h 31"/>
              <a:gd name="T18" fmla="*/ 0 w 84"/>
              <a:gd name="T19" fmla="*/ 18 h 31"/>
              <a:gd name="T20" fmla="*/ 0 w 84"/>
              <a:gd name="T21" fmla="*/ 5 h 31"/>
              <a:gd name="T22" fmla="*/ 84 w 84"/>
              <a:gd name="T23" fmla="*/ 5 h 31"/>
              <a:gd name="T24" fmla="*/ 84 w 84"/>
              <a:gd name="T25" fmla="*/ 0 h 31"/>
              <a:gd name="T26" fmla="*/ 0 w 84"/>
              <a:gd name="T27" fmla="*/ 0 h 31"/>
              <a:gd name="T28" fmla="*/ 0 w 84"/>
              <a:gd name="T2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31">
                <a:moveTo>
                  <a:pt x="0" y="31"/>
                </a:moveTo>
                <a:lnTo>
                  <a:pt x="84" y="31"/>
                </a:lnTo>
                <a:lnTo>
                  <a:pt x="84" y="27"/>
                </a:lnTo>
                <a:lnTo>
                  <a:pt x="0" y="27"/>
                </a:lnTo>
                <a:lnTo>
                  <a:pt x="0" y="31"/>
                </a:lnTo>
                <a:close/>
                <a:moveTo>
                  <a:pt x="0" y="18"/>
                </a:moveTo>
                <a:lnTo>
                  <a:pt x="84" y="18"/>
                </a:lnTo>
                <a:lnTo>
                  <a:pt x="84" y="14"/>
                </a:lnTo>
                <a:lnTo>
                  <a:pt x="0" y="14"/>
                </a:lnTo>
                <a:lnTo>
                  <a:pt x="0" y="18"/>
                </a:lnTo>
                <a:close/>
                <a:moveTo>
                  <a:pt x="0" y="5"/>
                </a:moveTo>
                <a:lnTo>
                  <a:pt x="84" y="5"/>
                </a:lnTo>
                <a:lnTo>
                  <a:pt x="84" y="0"/>
                </a:lnTo>
                <a:lnTo>
                  <a:pt x="0"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216"/>
          <p:cNvSpPr>
            <a:spLocks noChangeArrowheads="1"/>
          </p:cNvSpPr>
          <p:nvPr/>
        </p:nvSpPr>
        <p:spPr bwMode="auto">
          <a:xfrm>
            <a:off x="6421629" y="1314670"/>
            <a:ext cx="18097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FFFFFF"/>
                </a:solidFill>
                <a:effectLst/>
                <a:latin typeface="Calibri" panose="020F05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Oval 218"/>
          <p:cNvSpPr>
            <a:spLocks noChangeArrowheads="1"/>
          </p:cNvSpPr>
          <p:nvPr/>
        </p:nvSpPr>
        <p:spPr bwMode="auto">
          <a:xfrm>
            <a:off x="7478904" y="2835495"/>
            <a:ext cx="371475" cy="169863"/>
          </a:xfrm>
          <a:prstGeom prst="ellipse">
            <a:avLst/>
          </a:prstGeom>
          <a:noFill/>
          <a:ln w="476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67"/>
          <p:cNvSpPr>
            <a:spLocks noChangeArrowheads="1"/>
          </p:cNvSpPr>
          <p:nvPr/>
        </p:nvSpPr>
        <p:spPr bwMode="auto">
          <a:xfrm>
            <a:off x="6453189" y="1268413"/>
            <a:ext cx="1000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smtClean="0">
                <a:ln>
                  <a:noFill/>
                </a:ln>
                <a:solidFill>
                  <a:srgbClr val="FFFFFF"/>
                </a:solidFill>
                <a:effectLst/>
                <a:latin typeface="Calibri" panose="020F0502020204030204" pitchFamily="34" charset="0"/>
              </a:rPr>
              <a:t>ADS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127" name="Group 126"/>
          <p:cNvGrpSpPr/>
          <p:nvPr/>
        </p:nvGrpSpPr>
        <p:grpSpPr>
          <a:xfrm>
            <a:off x="5935889" y="1343771"/>
            <a:ext cx="879461" cy="1863803"/>
            <a:chOff x="5414362" y="1313876"/>
            <a:chExt cx="1016572" cy="1665222"/>
          </a:xfrm>
        </p:grpSpPr>
        <p:pic>
          <p:nvPicPr>
            <p:cNvPr id="128" name="Picture 1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584" y="1804085"/>
              <a:ext cx="722236" cy="722236"/>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pic>
        <p:pic>
          <p:nvPicPr>
            <p:cNvPr id="129" name="Picture 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4163" y="1528199"/>
              <a:ext cx="571234" cy="201274"/>
            </a:xfrm>
            <a:prstGeom prst="rect">
              <a:avLst/>
            </a:prstGeom>
            <a:noFill/>
            <a:ln w="19050" cap="flat" cmpd="sng" algn="ctr">
              <a:no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3"/>
            </a:fontRef>
          </p:style>
        </p:pic>
        <p:sp>
          <p:nvSpPr>
            <p:cNvPr id="130" name="TextBox 129"/>
            <p:cNvSpPr txBox="1"/>
            <p:nvPr/>
          </p:nvSpPr>
          <p:spPr>
            <a:xfrm>
              <a:off x="5443962" y="2474071"/>
              <a:ext cx="919544" cy="430885"/>
            </a:xfrm>
            <a:prstGeom prst="rect">
              <a:avLst/>
            </a:prstGeom>
            <a:no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100" dirty="0" smtClean="0">
                  <a:solidFill>
                    <a:schemeClr val="tx1"/>
                  </a:solidFill>
                </a:rPr>
                <a:t>Secure Citrix Tunnel</a:t>
              </a:r>
              <a:endParaRPr kumimoji="0" lang="en-US" sz="1100" b="0" i="0" u="none" strike="noStrike" cap="none" spc="0" normalizeH="0" baseline="0" dirty="0">
                <a:ln>
                  <a:noFill/>
                </a:ln>
                <a:solidFill>
                  <a:schemeClr val="tx1"/>
                </a:solidFill>
                <a:effectLst/>
                <a:uFillTx/>
                <a:sym typeface="Calibri"/>
              </a:endParaRPr>
            </a:p>
          </p:txBody>
        </p:sp>
        <p:sp>
          <p:nvSpPr>
            <p:cNvPr id="132" name="Rounded Rectangle 131"/>
            <p:cNvSpPr/>
            <p:nvPr/>
          </p:nvSpPr>
          <p:spPr>
            <a:xfrm>
              <a:off x="5414362" y="1313876"/>
              <a:ext cx="1016572" cy="1665222"/>
            </a:xfrm>
            <a:prstGeom prst="round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33" name="Rectangle 161"/>
          <p:cNvSpPr>
            <a:spLocks noChangeArrowheads="1"/>
          </p:cNvSpPr>
          <p:nvPr/>
        </p:nvSpPr>
        <p:spPr bwMode="auto">
          <a:xfrm>
            <a:off x="7066750" y="1894243"/>
            <a:ext cx="1411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latin typeface="Calibri" panose="020F0502020204030204" pitchFamily="34" charset="0"/>
              </a:rPr>
              <a:t>Desktops on Infosys CTL Floor</a:t>
            </a:r>
            <a:endParaRPr kumimoji="0" lang="en-US" altLang="en-US" sz="1000" b="0" i="0" u="none" strike="noStrike" cap="none" normalizeH="0" baseline="0" dirty="0" smtClean="0">
              <a:ln>
                <a:noFill/>
              </a:ln>
              <a:effectLst/>
            </a:endParaRPr>
          </a:p>
        </p:txBody>
      </p:sp>
      <p:pic>
        <p:nvPicPr>
          <p:cNvPr id="134" name="Picture 133"/>
          <p:cNvPicPr>
            <a:picLocks noChangeAspect="1"/>
          </p:cNvPicPr>
          <p:nvPr/>
        </p:nvPicPr>
        <p:blipFill>
          <a:blip r:embed="rId4"/>
          <a:stretch>
            <a:fillRect/>
          </a:stretch>
        </p:blipFill>
        <p:spPr>
          <a:xfrm>
            <a:off x="7584896" y="972952"/>
            <a:ext cx="570136" cy="496796"/>
          </a:xfrm>
          <a:prstGeom prst="rect">
            <a:avLst/>
          </a:prstGeom>
        </p:spPr>
      </p:pic>
      <p:pic>
        <p:nvPicPr>
          <p:cNvPr id="135" name="Picture 134"/>
          <p:cNvPicPr>
            <a:picLocks noChangeAspect="1"/>
          </p:cNvPicPr>
          <p:nvPr/>
        </p:nvPicPr>
        <p:blipFill>
          <a:blip r:embed="rId4"/>
          <a:stretch>
            <a:fillRect/>
          </a:stretch>
        </p:blipFill>
        <p:spPr>
          <a:xfrm>
            <a:off x="7244963" y="1198578"/>
            <a:ext cx="570136" cy="496796"/>
          </a:xfrm>
          <a:prstGeom prst="rect">
            <a:avLst/>
          </a:prstGeom>
        </p:spPr>
      </p:pic>
      <p:sp>
        <p:nvSpPr>
          <p:cNvPr id="137" name="Rectangle 142"/>
          <p:cNvSpPr>
            <a:spLocks noChangeArrowheads="1"/>
          </p:cNvSpPr>
          <p:nvPr/>
        </p:nvSpPr>
        <p:spPr bwMode="auto">
          <a:xfrm>
            <a:off x="612812" y="684965"/>
            <a:ext cx="646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smtClean="0">
                <a:solidFill>
                  <a:srgbClr val="000000"/>
                </a:solidFill>
                <a:latin typeface="Calibri" panose="020F0502020204030204" pitchFamily="34" charset="0"/>
              </a:rPr>
              <a:t>CTL</a:t>
            </a:r>
            <a:r>
              <a:rPr kumimoji="0" lang="en-US" altLang="en-US" sz="1000" b="0" i="0" u="none" strike="noStrike" cap="none" normalizeH="0" baseline="0" dirty="0" smtClean="0">
                <a:ln>
                  <a:noFill/>
                </a:ln>
                <a:solidFill>
                  <a:srgbClr val="000000"/>
                </a:solidFill>
                <a:effectLst/>
                <a:latin typeface="Calibri" panose="020F0502020204030204" pitchFamily="34" charset="0"/>
              </a:rPr>
              <a:t> Applications</a:t>
            </a:r>
            <a:endParaRPr kumimoji="0" lang="en-US" altLang="en-US" sz="1000" b="0" i="0" u="none" strike="noStrike" cap="none" normalizeH="0" baseline="0" dirty="0" smtClean="0">
              <a:ln>
                <a:noFill/>
              </a:ln>
              <a:solidFill>
                <a:schemeClr val="tx1"/>
              </a:solidFill>
              <a:effectLst/>
            </a:endParaRPr>
          </a:p>
        </p:txBody>
      </p:sp>
      <p:pic>
        <p:nvPicPr>
          <p:cNvPr id="141" name="Picture 1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421" y="2559311"/>
            <a:ext cx="502358" cy="495456"/>
          </a:xfrm>
          <a:prstGeom prst="rect">
            <a:avLst/>
          </a:prstGeom>
        </p:spPr>
      </p:pic>
      <p:sp>
        <p:nvSpPr>
          <p:cNvPr id="149" name="Rounded Rectangle 148"/>
          <p:cNvSpPr/>
          <p:nvPr/>
        </p:nvSpPr>
        <p:spPr>
          <a:xfrm>
            <a:off x="354734" y="360343"/>
            <a:ext cx="5401525" cy="3582621"/>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cxnSp>
        <p:nvCxnSpPr>
          <p:cNvPr id="154" name="Elbow Connector 153"/>
          <p:cNvCxnSpPr>
            <a:stCxn id="132" idx="0"/>
          </p:cNvCxnSpPr>
          <p:nvPr/>
        </p:nvCxnSpPr>
        <p:spPr>
          <a:xfrm rot="5400000" flipH="1" flipV="1">
            <a:off x="6422164" y="829713"/>
            <a:ext cx="467515" cy="560603"/>
          </a:xfrm>
          <a:prstGeom prst="bentConnector2">
            <a:avLst/>
          </a:prstGeom>
          <a:noFill/>
          <a:ln w="19050" cap="flat">
            <a:solidFill>
              <a:schemeClr val="tx1"/>
            </a:solidFill>
            <a:prstDash val="solid"/>
            <a:round/>
            <a:headEnd type="triangle" w="med" len="med"/>
            <a:tailEnd type="triangle" w="med" len="med"/>
          </a:ln>
          <a:effectLst/>
          <a:sp3d/>
        </p:spPr>
        <p:style>
          <a:lnRef idx="0">
            <a:scrgbClr r="0" g="0" b="0"/>
          </a:lnRef>
          <a:fillRef idx="0">
            <a:scrgbClr r="0" g="0" b="0"/>
          </a:fillRef>
          <a:effectRef idx="0">
            <a:scrgbClr r="0" g="0" b="0"/>
          </a:effectRef>
          <a:fontRef idx="none"/>
        </p:style>
      </p:cxnSp>
      <p:cxnSp>
        <p:nvCxnSpPr>
          <p:cNvPr id="155" name="Elbow Connector 154"/>
          <p:cNvCxnSpPr/>
          <p:nvPr/>
        </p:nvCxnSpPr>
        <p:spPr>
          <a:xfrm rot="5400000">
            <a:off x="5979837" y="2968432"/>
            <a:ext cx="167931" cy="646214"/>
          </a:xfrm>
          <a:prstGeom prst="bentConnector2">
            <a:avLst/>
          </a:prstGeom>
          <a:noFill/>
          <a:ln w="19050" cap="flat">
            <a:solidFill>
              <a:schemeClr val="tx1"/>
            </a:solidFill>
            <a:prstDash val="solid"/>
            <a:round/>
            <a:headEnd type="triangle" w="med" len="med"/>
            <a:tailEnd type="triangle" w="med" len="med"/>
          </a:ln>
          <a:effectLst/>
          <a:sp3d/>
        </p:spPr>
        <p:style>
          <a:lnRef idx="0">
            <a:scrgbClr r="0" g="0" b="0"/>
          </a:lnRef>
          <a:fillRef idx="0">
            <a:scrgbClr r="0" g="0" b="0"/>
          </a:fillRef>
          <a:effectRef idx="0">
            <a:scrgbClr r="0" g="0" b="0"/>
          </a:effectRef>
          <a:fontRef idx="none"/>
        </p:style>
      </p:cxnSp>
      <p:sp>
        <p:nvSpPr>
          <p:cNvPr id="158" name="TextBox 157"/>
          <p:cNvSpPr txBox="1"/>
          <p:nvPr/>
        </p:nvSpPr>
        <p:spPr>
          <a:xfrm>
            <a:off x="2376062" y="359260"/>
            <a:ext cx="144850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000" b="1" dirty="0" err="1" smtClean="0"/>
              <a:t>UiPath</a:t>
            </a:r>
            <a:r>
              <a:rPr lang="en-US" sz="1000" b="1" dirty="0" smtClean="0"/>
              <a:t> RPA Environment</a:t>
            </a:r>
            <a:endParaRPr kumimoji="0" lang="en-US" sz="1000" b="1" i="0" u="none" strike="noStrike" cap="none" spc="0" normalizeH="0" baseline="0" dirty="0">
              <a:ln>
                <a:noFill/>
              </a:ln>
              <a:solidFill>
                <a:srgbClr val="000000"/>
              </a:solidFill>
              <a:effectLst/>
              <a:uFillTx/>
              <a:sym typeface="Calibri"/>
            </a:endParaRPr>
          </a:p>
        </p:txBody>
      </p:sp>
      <p:sp>
        <p:nvSpPr>
          <p:cNvPr id="188" name="Rectangle 161"/>
          <p:cNvSpPr>
            <a:spLocks noChangeArrowheads="1"/>
          </p:cNvSpPr>
          <p:nvPr/>
        </p:nvSpPr>
        <p:spPr bwMode="auto">
          <a:xfrm>
            <a:off x="7127644" y="2972875"/>
            <a:ext cx="141157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000" dirty="0" err="1" smtClean="0">
                <a:latin typeface="Calibri" panose="020F0502020204030204" pitchFamily="34" charset="0"/>
              </a:rPr>
              <a:t>UiPath</a:t>
            </a:r>
            <a:r>
              <a:rPr lang="en-US" altLang="en-US" sz="1000" dirty="0" smtClean="0">
                <a:latin typeface="Calibri" panose="020F0502020204030204" pitchFamily="34" charset="0"/>
              </a:rPr>
              <a:t> Dev Team</a:t>
            </a:r>
            <a:endParaRPr kumimoji="0" lang="en-US" altLang="en-US" sz="1000" b="0" i="0" u="none" strike="noStrike" cap="none" normalizeH="0" baseline="0" dirty="0" smtClean="0">
              <a:ln>
                <a:noFill/>
              </a:ln>
              <a:effectLst/>
            </a:endParaRPr>
          </a:p>
        </p:txBody>
      </p:sp>
      <p:sp>
        <p:nvSpPr>
          <p:cNvPr id="191" name="TextBox 190"/>
          <p:cNvSpPr txBox="1"/>
          <p:nvPr/>
        </p:nvSpPr>
        <p:spPr>
          <a:xfrm>
            <a:off x="587108" y="3056345"/>
            <a:ext cx="62145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Other Apps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95" name="Flowchart: Connector 194"/>
          <p:cNvSpPr/>
          <p:nvPr/>
        </p:nvSpPr>
        <p:spPr>
          <a:xfrm>
            <a:off x="261767" y="3958618"/>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mn-ea"/>
                <a:cs typeface="+mn-cs"/>
                <a:sym typeface="Calibri"/>
              </a:rPr>
              <a:t>1</a:t>
            </a:r>
            <a:endParaRPr kumimoji="0" lang="en-US" sz="900" b="1" i="0" u="none" strike="noStrike" cap="none" spc="0" normalizeH="0" baseline="0" dirty="0">
              <a:ln>
                <a:noFill/>
              </a:ln>
              <a:solidFill>
                <a:srgbClr val="000000"/>
              </a:solidFill>
              <a:effectLst/>
              <a:uFillTx/>
              <a:latin typeface="+mn-lt"/>
              <a:ea typeface="+mn-ea"/>
              <a:cs typeface="+mn-cs"/>
              <a:sym typeface="Calibri"/>
            </a:endParaRPr>
          </a:p>
        </p:txBody>
      </p:sp>
      <p:sp>
        <p:nvSpPr>
          <p:cNvPr id="196" name="Rectangle 195"/>
          <p:cNvSpPr/>
          <p:nvPr/>
        </p:nvSpPr>
        <p:spPr>
          <a:xfrm>
            <a:off x="464027" y="3929941"/>
            <a:ext cx="3704850" cy="507831"/>
          </a:xfrm>
          <a:prstGeom prst="rect">
            <a:avLst/>
          </a:prstGeom>
        </p:spPr>
        <p:txBody>
          <a:bodyPr wrap="square">
            <a:spAutoFit/>
          </a:bodyPr>
          <a:lstStyle/>
          <a:p>
            <a:r>
              <a:rPr lang="en-US" sz="900" dirty="0" err="1" smtClean="0"/>
              <a:t>Ui</a:t>
            </a:r>
            <a:r>
              <a:rPr lang="en-US" sz="900" dirty="0" smtClean="0"/>
              <a:t> Path Dev </a:t>
            </a:r>
            <a:r>
              <a:rPr lang="en-US" sz="900" dirty="0"/>
              <a:t>team will access the </a:t>
            </a:r>
            <a:r>
              <a:rPr lang="en-US" sz="900" dirty="0" smtClean="0"/>
              <a:t>RPA </a:t>
            </a:r>
            <a:r>
              <a:rPr lang="en-US" sz="900" dirty="0"/>
              <a:t>environment through Citrix. </a:t>
            </a:r>
            <a:r>
              <a:rPr lang="en-US" sz="900" dirty="0" err="1" smtClean="0"/>
              <a:t>Ui</a:t>
            </a:r>
            <a:r>
              <a:rPr lang="en-US" sz="900" dirty="0" smtClean="0"/>
              <a:t> path </a:t>
            </a:r>
            <a:r>
              <a:rPr lang="en-US" sz="900" dirty="0"/>
              <a:t>Dev team will login into Desktop VDI and create automation code using </a:t>
            </a:r>
            <a:r>
              <a:rPr lang="en-US" sz="900" dirty="0" err="1" smtClean="0"/>
              <a:t>Ui</a:t>
            </a:r>
            <a:r>
              <a:rPr lang="en-US" sz="900" dirty="0" smtClean="0"/>
              <a:t> path </a:t>
            </a:r>
            <a:r>
              <a:rPr lang="en-US" sz="900" dirty="0"/>
              <a:t>Studio (Bot Creator</a:t>
            </a:r>
            <a:r>
              <a:rPr lang="en-US" sz="900" dirty="0" smtClean="0"/>
              <a:t>)</a:t>
            </a:r>
            <a:endParaRPr lang="en-US" sz="900" dirty="0"/>
          </a:p>
        </p:txBody>
      </p:sp>
      <p:sp>
        <p:nvSpPr>
          <p:cNvPr id="197" name="Rectangle 196"/>
          <p:cNvSpPr/>
          <p:nvPr/>
        </p:nvSpPr>
        <p:spPr>
          <a:xfrm>
            <a:off x="422798" y="4350581"/>
            <a:ext cx="3744050" cy="507831"/>
          </a:xfrm>
          <a:prstGeom prst="rect">
            <a:avLst/>
          </a:prstGeom>
        </p:spPr>
        <p:txBody>
          <a:bodyPr wrap="square">
            <a:spAutoFit/>
          </a:bodyPr>
          <a:lstStyle/>
          <a:p>
            <a:r>
              <a:rPr lang="en-US" sz="900" dirty="0" err="1" smtClean="0"/>
              <a:t>Ui</a:t>
            </a:r>
            <a:r>
              <a:rPr lang="en-US" sz="900" dirty="0" smtClean="0"/>
              <a:t> Path orchestrator communicate over (443) with Runtime machine for robots to retrieve BOT IDs from DB server (1433) for logging into respective CTL applications</a:t>
            </a:r>
            <a:endParaRPr lang="en-US" sz="900" dirty="0"/>
          </a:p>
        </p:txBody>
      </p:sp>
      <p:sp>
        <p:nvSpPr>
          <p:cNvPr id="198" name="Flowchart: Connector 197"/>
          <p:cNvSpPr/>
          <p:nvPr/>
        </p:nvSpPr>
        <p:spPr>
          <a:xfrm>
            <a:off x="259737" y="441807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199" name="Rectangle 198"/>
          <p:cNvSpPr/>
          <p:nvPr/>
        </p:nvSpPr>
        <p:spPr>
          <a:xfrm>
            <a:off x="4423811" y="3946818"/>
            <a:ext cx="4660100" cy="507831"/>
          </a:xfrm>
          <a:prstGeom prst="rect">
            <a:avLst/>
          </a:prstGeom>
        </p:spPr>
        <p:txBody>
          <a:bodyPr wrap="square">
            <a:spAutoFit/>
          </a:bodyPr>
          <a:lstStyle/>
          <a:p>
            <a:r>
              <a:rPr lang="en-US" sz="900" dirty="0" err="1" smtClean="0"/>
              <a:t>Ui</a:t>
            </a:r>
            <a:r>
              <a:rPr lang="en-US" sz="900" dirty="0" smtClean="0"/>
              <a:t> path bot will then use retrieved credentials and access CTL applications or documents using front end automation/OCR techniques to navigate, read/write into those applications for completing process workflow for RPA (pure task automation)</a:t>
            </a:r>
            <a:endParaRPr lang="en-US" sz="900" dirty="0"/>
          </a:p>
        </p:txBody>
      </p:sp>
      <p:sp>
        <p:nvSpPr>
          <p:cNvPr id="200" name="Flowchart: Connector 199"/>
          <p:cNvSpPr/>
          <p:nvPr/>
        </p:nvSpPr>
        <p:spPr>
          <a:xfrm>
            <a:off x="4230523" y="399824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201" name="Flowchart: Connector 200"/>
          <p:cNvSpPr/>
          <p:nvPr/>
        </p:nvSpPr>
        <p:spPr>
          <a:xfrm>
            <a:off x="4242484" y="4562813"/>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1</a:t>
            </a:r>
            <a:endParaRPr kumimoji="0" lang="en-US" sz="900" b="1" i="0" u="none" strike="noStrike" cap="none" spc="0" normalizeH="0" baseline="0" dirty="0">
              <a:ln>
                <a:noFill/>
              </a:ln>
              <a:solidFill>
                <a:srgbClr val="000000"/>
              </a:solidFill>
              <a:effectLst/>
              <a:uFillTx/>
              <a:sym typeface="Calibri"/>
            </a:endParaRPr>
          </a:p>
        </p:txBody>
      </p:sp>
      <p:sp>
        <p:nvSpPr>
          <p:cNvPr id="202" name="Rectangle 201"/>
          <p:cNvSpPr/>
          <p:nvPr/>
        </p:nvSpPr>
        <p:spPr>
          <a:xfrm>
            <a:off x="4382092" y="4505300"/>
            <a:ext cx="4660100" cy="646331"/>
          </a:xfrm>
          <a:prstGeom prst="rect">
            <a:avLst/>
          </a:prstGeom>
        </p:spPr>
        <p:txBody>
          <a:bodyPr wrap="square">
            <a:spAutoFit/>
          </a:bodyPr>
          <a:lstStyle/>
          <a:p>
            <a:r>
              <a:rPr lang="en-US" sz="900" dirty="0" smtClean="0"/>
              <a:t>UI path Dev team will then deploy the developed automation code/script </a:t>
            </a:r>
          </a:p>
          <a:p>
            <a:r>
              <a:rPr lang="en-US" sz="900" dirty="0" smtClean="0"/>
              <a:t>onto </a:t>
            </a:r>
            <a:r>
              <a:rPr lang="en-US" sz="900" dirty="0" err="1" smtClean="0"/>
              <a:t>Ui</a:t>
            </a:r>
            <a:r>
              <a:rPr lang="en-US" sz="900" dirty="0" smtClean="0"/>
              <a:t> path </a:t>
            </a:r>
            <a:r>
              <a:rPr lang="en-US" sz="900" dirty="0"/>
              <a:t>Orchestrator </a:t>
            </a:r>
            <a:r>
              <a:rPr lang="en-US" sz="900" dirty="0" smtClean="0"/>
              <a:t>Desktop Server VDI for running RPA workflow or</a:t>
            </a:r>
          </a:p>
          <a:p>
            <a:r>
              <a:rPr lang="en-US" sz="900" dirty="0" smtClean="0"/>
              <a:t>OCR-</a:t>
            </a:r>
            <a:r>
              <a:rPr lang="en-US" sz="900" dirty="0" err="1" smtClean="0"/>
              <a:t>ing</a:t>
            </a:r>
            <a:r>
              <a:rPr lang="en-US" sz="900" dirty="0" smtClean="0"/>
              <a:t> documents. Bot runner can be run either directly from Bot runner </a:t>
            </a:r>
          </a:p>
          <a:p>
            <a:r>
              <a:rPr lang="en-US" sz="900" dirty="0" smtClean="0"/>
              <a:t>Desktop VDI or from Control Room (443) using Control Room UI link</a:t>
            </a:r>
            <a:endParaRPr lang="en-US" sz="900" dirty="0"/>
          </a:p>
        </p:txBody>
      </p:sp>
      <p:sp>
        <p:nvSpPr>
          <p:cNvPr id="123" name="Rectangle 28"/>
          <p:cNvSpPr>
            <a:spLocks noChangeArrowheads="1"/>
          </p:cNvSpPr>
          <p:nvPr/>
        </p:nvSpPr>
        <p:spPr bwMode="auto">
          <a:xfrm>
            <a:off x="1644642" y="1117989"/>
            <a:ext cx="8376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algn="ctr" defTabSz="914400"/>
            <a:r>
              <a:rPr lang="en-US" sz="900" dirty="0"/>
              <a:t>Orchestrator</a:t>
            </a:r>
            <a:endParaRPr lang="en-US" altLang="en-US" sz="900" dirty="0"/>
          </a:p>
          <a:p>
            <a:pPr lvl="0" algn="ctr" defTabSz="914400"/>
            <a:r>
              <a:rPr lang="en-US" altLang="en-US" sz="900" dirty="0"/>
              <a:t>(Web/App</a:t>
            </a:r>
            <a:r>
              <a:rPr lang="en-US" altLang="en-US" sz="900" dirty="0" smtClean="0"/>
              <a:t>)</a:t>
            </a:r>
            <a:endParaRPr lang="en-US" altLang="en-US" sz="900" dirty="0"/>
          </a:p>
        </p:txBody>
      </p:sp>
      <p:sp>
        <p:nvSpPr>
          <p:cNvPr id="131" name="Freeform 30"/>
          <p:cNvSpPr>
            <a:spLocks/>
          </p:cNvSpPr>
          <p:nvPr/>
        </p:nvSpPr>
        <p:spPr bwMode="auto">
          <a:xfrm>
            <a:off x="1549789" y="2287180"/>
            <a:ext cx="1034121" cy="865468"/>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Rectangle 88"/>
          <p:cNvSpPr>
            <a:spLocks noChangeArrowheads="1"/>
          </p:cNvSpPr>
          <p:nvPr/>
        </p:nvSpPr>
        <p:spPr bwMode="auto">
          <a:xfrm>
            <a:off x="1679563" y="2355119"/>
            <a:ext cx="86562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defTabSz="914400"/>
            <a:r>
              <a:rPr lang="en-US" sz="900" dirty="0"/>
              <a:t>Database </a:t>
            </a:r>
            <a:r>
              <a:rPr lang="en-US" sz="900" dirty="0" smtClean="0"/>
              <a:t>Server</a:t>
            </a:r>
            <a:endParaRPr lang="en-US" sz="900" dirty="0">
              <a:solidFill>
                <a:srgbClr val="000000"/>
              </a:solidFill>
              <a:latin typeface="Calibri" panose="020F0502020204030204" pitchFamily="34" charset="0"/>
            </a:endParaRPr>
          </a:p>
        </p:txBody>
      </p:sp>
      <p:pic>
        <p:nvPicPr>
          <p:cNvPr id="140" name="Picture 2">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804523" y="2591320"/>
            <a:ext cx="468324" cy="468324"/>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46699" y="1451632"/>
            <a:ext cx="389552" cy="467463"/>
          </a:xfrm>
          <a:prstGeom prst="rect">
            <a:avLst/>
          </a:prstGeom>
        </p:spPr>
      </p:pic>
      <p:sp>
        <p:nvSpPr>
          <p:cNvPr id="147" name="Freeform 30"/>
          <p:cNvSpPr>
            <a:spLocks/>
          </p:cNvSpPr>
          <p:nvPr/>
        </p:nvSpPr>
        <p:spPr bwMode="auto">
          <a:xfrm>
            <a:off x="1538326" y="1059874"/>
            <a:ext cx="1042988" cy="865468"/>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Rounded Rectangle 149"/>
          <p:cNvSpPr/>
          <p:nvPr/>
        </p:nvSpPr>
        <p:spPr>
          <a:xfrm>
            <a:off x="1400460" y="605891"/>
            <a:ext cx="4235102" cy="3028749"/>
          </a:xfrm>
          <a:prstGeom prst="roundRect">
            <a:avLst/>
          </a:prstGeom>
          <a:noFill/>
          <a:ln w="3175"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3" name="Freeform 30"/>
          <p:cNvSpPr>
            <a:spLocks/>
          </p:cNvSpPr>
          <p:nvPr/>
        </p:nvSpPr>
        <p:spPr bwMode="auto">
          <a:xfrm>
            <a:off x="4022694" y="1388653"/>
            <a:ext cx="1110229" cy="805993"/>
          </a:xfrm>
          <a:custGeom>
            <a:avLst/>
            <a:gdLst>
              <a:gd name="T0" fmla="*/ 211 w 2112"/>
              <a:gd name="T1" fmla="*/ 2013 h 2013"/>
              <a:gd name="T2" fmla="*/ 1901 w 2112"/>
              <a:gd name="T3" fmla="*/ 2013 h 2013"/>
              <a:gd name="T4" fmla="*/ 2112 w 2112"/>
              <a:gd name="T5" fmla="*/ 1802 h 2013"/>
              <a:gd name="T6" fmla="*/ 2112 w 2112"/>
              <a:gd name="T7" fmla="*/ 211 h 2013"/>
              <a:gd name="T8" fmla="*/ 1901 w 2112"/>
              <a:gd name="T9" fmla="*/ 0 h 2013"/>
              <a:gd name="T10" fmla="*/ 211 w 2112"/>
              <a:gd name="T11" fmla="*/ 0 h 2013"/>
              <a:gd name="T12" fmla="*/ 0 w 2112"/>
              <a:gd name="T13" fmla="*/ 211 h 2013"/>
              <a:gd name="T14" fmla="*/ 0 w 2112"/>
              <a:gd name="T15" fmla="*/ 1802 h 2013"/>
              <a:gd name="T16" fmla="*/ 211 w 2112"/>
              <a:gd name="T17" fmla="*/ 2013 h 2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2" h="2013">
                <a:moveTo>
                  <a:pt x="211" y="2013"/>
                </a:moveTo>
                <a:lnTo>
                  <a:pt x="1901" y="2013"/>
                </a:lnTo>
                <a:cubicBezTo>
                  <a:pt x="2017" y="2013"/>
                  <a:pt x="2112" y="1919"/>
                  <a:pt x="2112" y="1802"/>
                </a:cubicBezTo>
                <a:lnTo>
                  <a:pt x="2112" y="211"/>
                </a:lnTo>
                <a:cubicBezTo>
                  <a:pt x="2112" y="94"/>
                  <a:pt x="2017" y="0"/>
                  <a:pt x="1901" y="0"/>
                </a:cubicBezTo>
                <a:lnTo>
                  <a:pt x="211" y="0"/>
                </a:lnTo>
                <a:cubicBezTo>
                  <a:pt x="94" y="0"/>
                  <a:pt x="0" y="94"/>
                  <a:pt x="0" y="211"/>
                </a:cubicBezTo>
                <a:lnTo>
                  <a:pt x="0" y="1802"/>
                </a:lnTo>
                <a:cubicBezTo>
                  <a:pt x="0" y="1919"/>
                  <a:pt x="94" y="2013"/>
                  <a:pt x="211" y="2013"/>
                </a:cubicBez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 name="Picture 20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19201" y="627062"/>
            <a:ext cx="415562" cy="415562"/>
          </a:xfrm>
          <a:prstGeom prst="rect">
            <a:avLst/>
          </a:prstGeom>
        </p:spPr>
      </p:pic>
      <p:sp>
        <p:nvSpPr>
          <p:cNvPr id="207" name="TextBox 206"/>
          <p:cNvSpPr txBox="1"/>
          <p:nvPr/>
        </p:nvSpPr>
        <p:spPr>
          <a:xfrm>
            <a:off x="2057782" y="684431"/>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Server</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211" name="Rectangle 94"/>
          <p:cNvSpPr>
            <a:spLocks noChangeArrowheads="1"/>
          </p:cNvSpPr>
          <p:nvPr/>
        </p:nvSpPr>
        <p:spPr bwMode="auto">
          <a:xfrm>
            <a:off x="4026374" y="1416618"/>
            <a:ext cx="115606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fontAlgn="b"/>
            <a:r>
              <a:rPr lang="en-US" sz="900" dirty="0"/>
              <a:t>Runtime Machines for Robots (VMs)</a:t>
            </a:r>
            <a:endParaRPr lang="en-US" sz="900" dirty="0">
              <a:solidFill>
                <a:srgbClr val="000000"/>
              </a:solidFill>
              <a:latin typeface="Calibri" panose="020F0502020204030204" pitchFamily="34" charset="0"/>
            </a:endParaRPr>
          </a:p>
        </p:txBody>
      </p:sp>
      <p:pic>
        <p:nvPicPr>
          <p:cNvPr id="213" name="Picture 212"/>
          <p:cNvPicPr>
            <a:picLocks noChangeAspect="1"/>
          </p:cNvPicPr>
          <p:nvPr/>
        </p:nvPicPr>
        <p:blipFill>
          <a:blip r:embed="rId10"/>
          <a:stretch>
            <a:fillRect/>
          </a:stretch>
        </p:blipFill>
        <p:spPr>
          <a:xfrm>
            <a:off x="4268130" y="1685062"/>
            <a:ext cx="746499" cy="476832"/>
          </a:xfrm>
          <a:prstGeom prst="rect">
            <a:avLst/>
          </a:prstGeom>
        </p:spPr>
      </p:pic>
      <p:pic>
        <p:nvPicPr>
          <p:cNvPr id="220" name="Picture 2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2243" y="2233041"/>
            <a:ext cx="415562" cy="415562"/>
          </a:xfrm>
          <a:prstGeom prst="rect">
            <a:avLst/>
          </a:prstGeom>
        </p:spPr>
      </p:pic>
      <p:sp>
        <p:nvSpPr>
          <p:cNvPr id="221" name="TextBox 220"/>
          <p:cNvSpPr txBox="1"/>
          <p:nvPr/>
        </p:nvSpPr>
        <p:spPr>
          <a:xfrm>
            <a:off x="2535411" y="2652354"/>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Server</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pic>
        <p:nvPicPr>
          <p:cNvPr id="222" name="Picture 2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88768" y="1438678"/>
            <a:ext cx="415562" cy="415562"/>
          </a:xfrm>
          <a:prstGeom prst="rect">
            <a:avLst/>
          </a:prstGeom>
        </p:spPr>
      </p:pic>
      <p:sp>
        <p:nvSpPr>
          <p:cNvPr id="223" name="TextBox 222"/>
          <p:cNvSpPr txBox="1"/>
          <p:nvPr/>
        </p:nvSpPr>
        <p:spPr>
          <a:xfrm>
            <a:off x="5019463" y="1867456"/>
            <a:ext cx="4888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dirty="0" smtClean="0"/>
              <a:t>Virtual Desktop</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cxnSp>
        <p:nvCxnSpPr>
          <p:cNvPr id="26" name="Elbow Connector 25"/>
          <p:cNvCxnSpPr>
            <a:endCxn id="211" idx="1"/>
          </p:cNvCxnSpPr>
          <p:nvPr/>
        </p:nvCxnSpPr>
        <p:spPr>
          <a:xfrm>
            <a:off x="2601130" y="1542499"/>
            <a:ext cx="1425244" cy="12619"/>
          </a:xfrm>
          <a:prstGeom prst="bentConnector3">
            <a:avLst>
              <a:gd name="adj1" fmla="val 50000"/>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25" name="Straight Arrow Connector 224"/>
          <p:cNvCxnSpPr/>
          <p:nvPr/>
        </p:nvCxnSpPr>
        <p:spPr>
          <a:xfrm>
            <a:off x="2092556" y="1925342"/>
            <a:ext cx="0" cy="367633"/>
          </a:xfrm>
          <a:prstGeom prst="straightConnector1">
            <a:avLst/>
          </a:prstGeom>
          <a:noFill/>
          <a:ln w="1905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cxnSp>
      <p:sp>
        <p:nvSpPr>
          <p:cNvPr id="233" name="TextBox 232"/>
          <p:cNvSpPr txBox="1"/>
          <p:nvPr/>
        </p:nvSpPr>
        <p:spPr>
          <a:xfrm>
            <a:off x="2948324" y="1627540"/>
            <a:ext cx="702915"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sym typeface="Calibri"/>
              </a:rPr>
              <a:t>HTTPS </a:t>
            </a:r>
            <a:r>
              <a:rPr kumimoji="0" lang="en-US" sz="900" b="0" i="0" u="none" strike="noStrike" cap="none" spc="0" normalizeH="0" dirty="0" smtClean="0">
                <a:ln>
                  <a:noFill/>
                </a:ln>
                <a:solidFill>
                  <a:srgbClr val="000000"/>
                </a:solidFill>
                <a:effectLst/>
                <a:uFillTx/>
                <a:sym typeface="Calibri"/>
              </a:rPr>
              <a:t>(</a:t>
            </a:r>
            <a:r>
              <a:rPr lang="en-US" sz="900" dirty="0" smtClean="0"/>
              <a:t>443</a:t>
            </a:r>
            <a:r>
              <a:rPr kumimoji="0" lang="en-US" sz="900" b="0" i="0" u="none" strike="noStrike" cap="none" spc="0" normalizeH="0" dirty="0" smtClean="0">
                <a:ln>
                  <a:noFill/>
                </a:ln>
                <a:solidFill>
                  <a:srgbClr val="000000"/>
                </a:solidFill>
                <a:effectLst/>
                <a:uFillTx/>
                <a:sym typeface="Calibri"/>
              </a:rPr>
              <a:t>) </a:t>
            </a:r>
            <a:endParaRPr kumimoji="0" lang="en-US" sz="900" b="0" i="0" u="none" strike="noStrike" cap="none" spc="0" normalizeH="0" baseline="0" dirty="0">
              <a:ln>
                <a:noFill/>
              </a:ln>
              <a:solidFill>
                <a:srgbClr val="000000"/>
              </a:solidFill>
              <a:effectLst/>
              <a:uFillTx/>
              <a:sym typeface="Calibri"/>
            </a:endParaRPr>
          </a:p>
        </p:txBody>
      </p:sp>
      <p:sp>
        <p:nvSpPr>
          <p:cNvPr id="103" name="TextBox 102"/>
          <p:cNvSpPr txBox="1"/>
          <p:nvPr/>
        </p:nvSpPr>
        <p:spPr>
          <a:xfrm>
            <a:off x="1372943" y="1986021"/>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04" name="TextBox 103"/>
          <p:cNvSpPr txBox="1"/>
          <p:nvPr/>
        </p:nvSpPr>
        <p:spPr>
          <a:xfrm>
            <a:off x="2954908" y="3267591"/>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05" name="TextBox 104"/>
          <p:cNvSpPr txBox="1"/>
          <p:nvPr/>
        </p:nvSpPr>
        <p:spPr>
          <a:xfrm>
            <a:off x="2984468" y="2787870"/>
            <a:ext cx="793500"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TCP/IP (1433)</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1" name="Freeform 10"/>
          <p:cNvSpPr/>
          <p:nvPr/>
        </p:nvSpPr>
        <p:spPr>
          <a:xfrm>
            <a:off x="2746265" y="1328010"/>
            <a:ext cx="1380744" cy="1377245"/>
          </a:xfrm>
          <a:custGeom>
            <a:avLst/>
            <a:gdLst>
              <a:gd name="connsiteX0" fmla="*/ 1200122 w 1380744"/>
              <a:gd name="connsiteY0" fmla="*/ 1377245 h 1377245"/>
              <a:gd name="connsiteX1" fmla="*/ 1143677 w 1380744"/>
              <a:gd name="connsiteY1" fmla="*/ 1365956 h 1377245"/>
              <a:gd name="connsiteX2" fmla="*/ 1109811 w 1380744"/>
              <a:gd name="connsiteY2" fmla="*/ 1343378 h 1377245"/>
              <a:gd name="connsiteX3" fmla="*/ 1075944 w 1380744"/>
              <a:gd name="connsiteY3" fmla="*/ 1332089 h 1377245"/>
              <a:gd name="connsiteX4" fmla="*/ 1042077 w 1380744"/>
              <a:gd name="connsiteY4" fmla="*/ 1309512 h 1377245"/>
              <a:gd name="connsiteX5" fmla="*/ 963055 w 1380744"/>
              <a:gd name="connsiteY5" fmla="*/ 1286934 h 1377245"/>
              <a:gd name="connsiteX6" fmla="*/ 929189 w 1380744"/>
              <a:gd name="connsiteY6" fmla="*/ 1275645 h 1377245"/>
              <a:gd name="connsiteX7" fmla="*/ 861455 w 1380744"/>
              <a:gd name="connsiteY7" fmla="*/ 1241778 h 1377245"/>
              <a:gd name="connsiteX8" fmla="*/ 793722 w 1380744"/>
              <a:gd name="connsiteY8" fmla="*/ 1196623 h 1377245"/>
              <a:gd name="connsiteX9" fmla="*/ 838877 w 1380744"/>
              <a:gd name="connsiteY9" fmla="*/ 936978 h 1377245"/>
              <a:gd name="connsiteX10" fmla="*/ 850166 w 1380744"/>
              <a:gd name="connsiteY10" fmla="*/ 891823 h 1377245"/>
              <a:gd name="connsiteX11" fmla="*/ 861455 w 1380744"/>
              <a:gd name="connsiteY11" fmla="*/ 857956 h 1377245"/>
              <a:gd name="connsiteX12" fmla="*/ 872744 w 1380744"/>
              <a:gd name="connsiteY12" fmla="*/ 790223 h 1377245"/>
              <a:gd name="connsiteX13" fmla="*/ 884033 w 1380744"/>
              <a:gd name="connsiteY13" fmla="*/ 745067 h 1377245"/>
              <a:gd name="connsiteX14" fmla="*/ 872744 w 1380744"/>
              <a:gd name="connsiteY14" fmla="*/ 575734 h 1377245"/>
              <a:gd name="connsiteX15" fmla="*/ 850166 w 1380744"/>
              <a:gd name="connsiteY15" fmla="*/ 541867 h 1377245"/>
              <a:gd name="connsiteX16" fmla="*/ 782433 w 1380744"/>
              <a:gd name="connsiteY16" fmla="*/ 485423 h 1377245"/>
              <a:gd name="connsiteX17" fmla="*/ 725989 w 1380744"/>
              <a:gd name="connsiteY17" fmla="*/ 406400 h 1377245"/>
              <a:gd name="connsiteX18" fmla="*/ 646966 w 1380744"/>
              <a:gd name="connsiteY18" fmla="*/ 327378 h 1377245"/>
              <a:gd name="connsiteX19" fmla="*/ 613100 w 1380744"/>
              <a:gd name="connsiteY19" fmla="*/ 304800 h 1377245"/>
              <a:gd name="connsiteX20" fmla="*/ 500211 w 1380744"/>
              <a:gd name="connsiteY20" fmla="*/ 282223 h 1377245"/>
              <a:gd name="connsiteX21" fmla="*/ 116389 w 1380744"/>
              <a:gd name="connsiteY21" fmla="*/ 293512 h 1377245"/>
              <a:gd name="connsiteX22" fmla="*/ 59944 w 1380744"/>
              <a:gd name="connsiteY22" fmla="*/ 282223 h 1377245"/>
              <a:gd name="connsiteX23" fmla="*/ 14789 w 1380744"/>
              <a:gd name="connsiteY23" fmla="*/ 214489 h 1377245"/>
              <a:gd name="connsiteX24" fmla="*/ 14789 w 1380744"/>
              <a:gd name="connsiteY24" fmla="*/ 90312 h 1377245"/>
              <a:gd name="connsiteX25" fmla="*/ 82522 w 1380744"/>
              <a:gd name="connsiteY25" fmla="*/ 67734 h 1377245"/>
              <a:gd name="connsiteX26" fmla="*/ 138966 w 1380744"/>
              <a:gd name="connsiteY26" fmla="*/ 56445 h 1377245"/>
              <a:gd name="connsiteX27" fmla="*/ 172833 w 1380744"/>
              <a:gd name="connsiteY27" fmla="*/ 45156 h 1377245"/>
              <a:gd name="connsiteX28" fmla="*/ 297011 w 1380744"/>
              <a:gd name="connsiteY28" fmla="*/ 22578 h 1377245"/>
              <a:gd name="connsiteX29" fmla="*/ 376033 w 1380744"/>
              <a:gd name="connsiteY29" fmla="*/ 0 h 1377245"/>
              <a:gd name="connsiteX30" fmla="*/ 590522 w 1380744"/>
              <a:gd name="connsiteY30" fmla="*/ 11289 h 1377245"/>
              <a:gd name="connsiteX31" fmla="*/ 1380744 w 1380744"/>
              <a:gd name="connsiteY31" fmla="*/ 22578 h 137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80744" h="1377245">
                <a:moveTo>
                  <a:pt x="1200122" y="1377245"/>
                </a:moveTo>
                <a:cubicBezTo>
                  <a:pt x="1181307" y="1373482"/>
                  <a:pt x="1161643" y="1372693"/>
                  <a:pt x="1143677" y="1365956"/>
                </a:cubicBezTo>
                <a:cubicBezTo>
                  <a:pt x="1130973" y="1361192"/>
                  <a:pt x="1121946" y="1349446"/>
                  <a:pt x="1109811" y="1343378"/>
                </a:cubicBezTo>
                <a:cubicBezTo>
                  <a:pt x="1099168" y="1338056"/>
                  <a:pt x="1086587" y="1337411"/>
                  <a:pt x="1075944" y="1332089"/>
                </a:cubicBezTo>
                <a:cubicBezTo>
                  <a:pt x="1063809" y="1326022"/>
                  <a:pt x="1054212" y="1315580"/>
                  <a:pt x="1042077" y="1309512"/>
                </a:cubicBezTo>
                <a:cubicBezTo>
                  <a:pt x="1024030" y="1300488"/>
                  <a:pt x="979938" y="1291758"/>
                  <a:pt x="963055" y="1286934"/>
                </a:cubicBezTo>
                <a:cubicBezTo>
                  <a:pt x="951614" y="1283665"/>
                  <a:pt x="939832" y="1280967"/>
                  <a:pt x="929189" y="1275645"/>
                </a:cubicBezTo>
                <a:cubicBezTo>
                  <a:pt x="841657" y="1231878"/>
                  <a:pt x="946577" y="1270152"/>
                  <a:pt x="861455" y="1241778"/>
                </a:cubicBezTo>
                <a:cubicBezTo>
                  <a:pt x="838877" y="1226726"/>
                  <a:pt x="792367" y="1223724"/>
                  <a:pt x="793722" y="1196623"/>
                </a:cubicBezTo>
                <a:cubicBezTo>
                  <a:pt x="805808" y="954900"/>
                  <a:pt x="751729" y="1024129"/>
                  <a:pt x="838877" y="936978"/>
                </a:cubicBezTo>
                <a:cubicBezTo>
                  <a:pt x="842640" y="921926"/>
                  <a:pt x="845904" y="906741"/>
                  <a:pt x="850166" y="891823"/>
                </a:cubicBezTo>
                <a:cubicBezTo>
                  <a:pt x="853435" y="880381"/>
                  <a:pt x="858874" y="869572"/>
                  <a:pt x="861455" y="857956"/>
                </a:cubicBezTo>
                <a:cubicBezTo>
                  <a:pt x="866420" y="835612"/>
                  <a:pt x="868255" y="812668"/>
                  <a:pt x="872744" y="790223"/>
                </a:cubicBezTo>
                <a:cubicBezTo>
                  <a:pt x="875787" y="775009"/>
                  <a:pt x="880270" y="760119"/>
                  <a:pt x="884033" y="745067"/>
                </a:cubicBezTo>
                <a:cubicBezTo>
                  <a:pt x="880270" y="688623"/>
                  <a:pt x="882044" y="631534"/>
                  <a:pt x="872744" y="575734"/>
                </a:cubicBezTo>
                <a:cubicBezTo>
                  <a:pt x="870513" y="562351"/>
                  <a:pt x="858852" y="552290"/>
                  <a:pt x="850166" y="541867"/>
                </a:cubicBezTo>
                <a:cubicBezTo>
                  <a:pt x="823002" y="509269"/>
                  <a:pt x="815736" y="507624"/>
                  <a:pt x="782433" y="485423"/>
                </a:cubicBezTo>
                <a:cubicBezTo>
                  <a:pt x="733420" y="387398"/>
                  <a:pt x="790059" y="488776"/>
                  <a:pt x="725989" y="406400"/>
                </a:cubicBezTo>
                <a:cubicBezTo>
                  <a:pt x="662588" y="324885"/>
                  <a:pt x="711682" y="348950"/>
                  <a:pt x="646966" y="327378"/>
                </a:cubicBezTo>
                <a:cubicBezTo>
                  <a:pt x="635677" y="319852"/>
                  <a:pt x="625235" y="310867"/>
                  <a:pt x="613100" y="304800"/>
                </a:cubicBezTo>
                <a:cubicBezTo>
                  <a:pt x="581579" y="289040"/>
                  <a:pt x="529322" y="286382"/>
                  <a:pt x="500211" y="282223"/>
                </a:cubicBezTo>
                <a:cubicBezTo>
                  <a:pt x="372270" y="285986"/>
                  <a:pt x="244385" y="293512"/>
                  <a:pt x="116389" y="293512"/>
                </a:cubicBezTo>
                <a:cubicBezTo>
                  <a:pt x="97201" y="293512"/>
                  <a:pt x="75090" y="294003"/>
                  <a:pt x="59944" y="282223"/>
                </a:cubicBezTo>
                <a:cubicBezTo>
                  <a:pt x="38525" y="265564"/>
                  <a:pt x="14789" y="214489"/>
                  <a:pt x="14789" y="214489"/>
                </a:cubicBezTo>
                <a:cubicBezTo>
                  <a:pt x="5546" y="177517"/>
                  <a:pt x="-13271" y="126389"/>
                  <a:pt x="14789" y="90312"/>
                </a:cubicBezTo>
                <a:cubicBezTo>
                  <a:pt x="29400" y="71526"/>
                  <a:pt x="59185" y="72401"/>
                  <a:pt x="82522" y="67734"/>
                </a:cubicBezTo>
                <a:cubicBezTo>
                  <a:pt x="101337" y="63971"/>
                  <a:pt x="120352" y="61099"/>
                  <a:pt x="138966" y="56445"/>
                </a:cubicBezTo>
                <a:cubicBezTo>
                  <a:pt x="150510" y="53559"/>
                  <a:pt x="161289" y="48042"/>
                  <a:pt x="172833" y="45156"/>
                </a:cubicBezTo>
                <a:cubicBezTo>
                  <a:pt x="204391" y="37266"/>
                  <a:pt x="266814" y="27611"/>
                  <a:pt x="297011" y="22578"/>
                </a:cubicBezTo>
                <a:cubicBezTo>
                  <a:pt x="312983" y="17254"/>
                  <a:pt x="361857" y="0"/>
                  <a:pt x="376033" y="0"/>
                </a:cubicBezTo>
                <a:cubicBezTo>
                  <a:pt x="447628" y="0"/>
                  <a:pt x="519026" y="7526"/>
                  <a:pt x="590522" y="11289"/>
                </a:cubicBezTo>
                <a:cubicBezTo>
                  <a:pt x="912335" y="51516"/>
                  <a:pt x="650495" y="22578"/>
                  <a:pt x="1380744" y="22578"/>
                </a:cubicBezTo>
              </a:path>
            </a:pathLst>
          </a:cu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pic>
        <p:nvPicPr>
          <p:cNvPr id="15" name="Picture 14"/>
          <p:cNvPicPr>
            <a:picLocks noChangeAspect="1"/>
          </p:cNvPicPr>
          <p:nvPr/>
        </p:nvPicPr>
        <p:blipFill>
          <a:blip r:embed="rId11"/>
          <a:stretch>
            <a:fillRect/>
          </a:stretch>
        </p:blipFill>
        <p:spPr>
          <a:xfrm>
            <a:off x="7595774" y="2511955"/>
            <a:ext cx="392697" cy="359885"/>
          </a:xfrm>
          <a:prstGeom prst="rect">
            <a:avLst/>
          </a:prstGeom>
        </p:spPr>
      </p:pic>
      <p:sp>
        <p:nvSpPr>
          <p:cNvPr id="16" name="TextBox 15"/>
          <p:cNvSpPr txBox="1"/>
          <p:nvPr/>
        </p:nvSpPr>
        <p:spPr>
          <a:xfrm>
            <a:off x="4090301" y="1003858"/>
            <a:ext cx="1063119"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000000"/>
                </a:solidFill>
                <a:effectLst/>
                <a:uFillTx/>
                <a:latin typeface="+mn-lt"/>
                <a:ea typeface="+mn-ea"/>
                <a:cs typeface="+mn-cs"/>
                <a:sym typeface="Calibri"/>
              </a:rPr>
              <a:t>SMTP/IMAP Access</a:t>
            </a: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143" name="Flowchart: Connector 142"/>
          <p:cNvSpPr/>
          <p:nvPr/>
        </p:nvSpPr>
        <p:spPr>
          <a:xfrm>
            <a:off x="7194137" y="2638780"/>
            <a:ext cx="192954" cy="178390"/>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1</a:t>
            </a:r>
            <a:endParaRPr kumimoji="0" lang="en-US" sz="900" b="1" i="0" u="none" strike="noStrike" cap="none" spc="0" normalizeH="0" baseline="0" dirty="0">
              <a:ln>
                <a:noFill/>
              </a:ln>
              <a:solidFill>
                <a:srgbClr val="000000"/>
              </a:solidFill>
              <a:effectLst/>
              <a:uFillTx/>
              <a:sym typeface="Calibri"/>
            </a:endParaRPr>
          </a:p>
        </p:txBody>
      </p:sp>
      <p:sp>
        <p:nvSpPr>
          <p:cNvPr id="144" name="Flowchart: Connector 143"/>
          <p:cNvSpPr/>
          <p:nvPr/>
        </p:nvSpPr>
        <p:spPr>
          <a:xfrm>
            <a:off x="4062106" y="1677647"/>
            <a:ext cx="207155" cy="166131"/>
          </a:xfrm>
          <a:prstGeom prst="flowChartConnector">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900" b="1" dirty="0" smtClean="0"/>
              <a:t>2</a:t>
            </a:r>
            <a:endParaRPr kumimoji="0" lang="en-US" sz="900" b="1" i="0" u="none" strike="noStrike" cap="none" spc="0" normalizeH="0" baseline="0" dirty="0">
              <a:ln>
                <a:noFill/>
              </a:ln>
              <a:solidFill>
                <a:srgbClr val="000000"/>
              </a:solidFill>
              <a:effectLst/>
              <a:uFillTx/>
              <a:sym typeface="Calibri"/>
            </a:endParaRPr>
          </a:p>
        </p:txBody>
      </p:sp>
      <p:sp>
        <p:nvSpPr>
          <p:cNvPr id="2" name="TextBox 1"/>
          <p:cNvSpPr txBox="1"/>
          <p:nvPr/>
        </p:nvSpPr>
        <p:spPr>
          <a:xfrm>
            <a:off x="600155" y="1152317"/>
            <a:ext cx="81752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Sales Force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3" name="TextBox 2"/>
          <p:cNvSpPr txBox="1"/>
          <p:nvPr/>
        </p:nvSpPr>
        <p:spPr>
          <a:xfrm>
            <a:off x="731877" y="1337216"/>
            <a:ext cx="331179"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SPW</a:t>
            </a:r>
            <a:endParaRPr kumimoji="0" lang="en-US" sz="1000" b="0" i="0" u="none" strike="noStrike" cap="none" spc="0" normalizeH="0" baseline="0" dirty="0">
              <a:ln>
                <a:noFill/>
              </a:ln>
              <a:solidFill>
                <a:srgbClr val="000000"/>
              </a:solidFill>
              <a:effectLst/>
              <a:uFillTx/>
              <a:sym typeface="Calibri"/>
            </a:endParaRPr>
          </a:p>
        </p:txBody>
      </p:sp>
      <p:sp>
        <p:nvSpPr>
          <p:cNvPr id="4" name="TextBox 3"/>
          <p:cNvSpPr txBox="1"/>
          <p:nvPr/>
        </p:nvSpPr>
        <p:spPr>
          <a:xfrm>
            <a:off x="670516" y="1517556"/>
            <a:ext cx="53155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Martens</a:t>
            </a:r>
            <a:endParaRPr kumimoji="0" lang="en-US" sz="1000" b="0" i="0" u="none" strike="noStrike" cap="none" spc="0" normalizeH="0" baseline="0" dirty="0">
              <a:ln>
                <a:noFill/>
              </a:ln>
              <a:solidFill>
                <a:srgbClr val="000000"/>
              </a:solidFill>
              <a:effectLst/>
              <a:uFillTx/>
              <a:sym typeface="Calibri"/>
            </a:endParaRPr>
          </a:p>
        </p:txBody>
      </p:sp>
      <p:sp>
        <p:nvSpPr>
          <p:cNvPr id="5" name="TextBox 4"/>
          <p:cNvSpPr txBox="1"/>
          <p:nvPr/>
        </p:nvSpPr>
        <p:spPr>
          <a:xfrm>
            <a:off x="618369" y="1745463"/>
            <a:ext cx="59888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000" dirty="0" smtClean="0"/>
              <a:t>Ensemble</a:t>
            </a:r>
            <a:endParaRPr kumimoji="0" lang="en-US" sz="1000" b="0" i="0" u="none" strike="noStrike" cap="none" spc="0" normalizeH="0" baseline="0" dirty="0">
              <a:ln>
                <a:noFill/>
              </a:ln>
              <a:solidFill>
                <a:srgbClr val="000000"/>
              </a:solidFill>
              <a:effectLst/>
              <a:uFillTx/>
              <a:sym typeface="Calibri"/>
            </a:endParaRPr>
          </a:p>
        </p:txBody>
      </p:sp>
      <p:sp>
        <p:nvSpPr>
          <p:cNvPr id="6" name="TextBox 5"/>
          <p:cNvSpPr txBox="1"/>
          <p:nvPr/>
        </p:nvSpPr>
        <p:spPr>
          <a:xfrm>
            <a:off x="760479" y="1952410"/>
            <a:ext cx="33759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NIBS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p:cNvSpPr txBox="1"/>
          <p:nvPr/>
        </p:nvSpPr>
        <p:spPr>
          <a:xfrm>
            <a:off x="757431" y="2108450"/>
            <a:ext cx="38247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latin typeface="+mn-lt"/>
                <a:ea typeface="+mn-ea"/>
                <a:cs typeface="+mn-cs"/>
                <a:sym typeface="Calibri"/>
              </a:rPr>
              <a:t>Score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00" name="Elbow Connector 99"/>
          <p:cNvCxnSpPr>
            <a:endCxn id="213" idx="2"/>
          </p:cNvCxnSpPr>
          <p:nvPr/>
        </p:nvCxnSpPr>
        <p:spPr>
          <a:xfrm flipV="1">
            <a:off x="2648327" y="2161894"/>
            <a:ext cx="1993053" cy="655276"/>
          </a:xfrm>
          <a:prstGeom prst="bentConnector2">
            <a:avLst/>
          </a:prstGeom>
          <a:noFill/>
          <a:ln w="19050" cap="flat">
            <a:solidFill>
              <a:schemeClr val="tx1"/>
            </a:solidFill>
            <a:prstDash val="solid"/>
            <a:round/>
            <a:headEnd type="arrow" w="med" len="med"/>
            <a:tailEnd type="none" w="med" len="med"/>
          </a:ln>
          <a:effectLst/>
          <a:sp3d/>
        </p:spPr>
        <p:style>
          <a:lnRef idx="0">
            <a:scrgbClr r="0" g="0" b="0"/>
          </a:lnRef>
          <a:fillRef idx="0">
            <a:scrgbClr r="0" g="0" b="0"/>
          </a:fillRef>
          <a:effectRef idx="0">
            <a:scrgbClr r="0" g="0" b="0"/>
          </a:effectRef>
          <a:fontRef idx="none"/>
        </p:style>
      </p:cxnSp>
      <p:cxnSp>
        <p:nvCxnSpPr>
          <p:cNvPr id="44" name="Elbow Connector 43"/>
          <p:cNvCxnSpPr/>
          <p:nvPr/>
        </p:nvCxnSpPr>
        <p:spPr>
          <a:xfrm rot="10800000" flipV="1">
            <a:off x="2601130" y="2236784"/>
            <a:ext cx="2286183" cy="784899"/>
          </a:xfrm>
          <a:prstGeom prst="bentConnector3">
            <a:avLst>
              <a:gd name="adj1" fmla="val -57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262095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97943" y="34654"/>
            <a:ext cx="8723050" cy="452986"/>
          </a:xfrm>
        </p:spPr>
        <p:txBody>
          <a:bodyPr/>
          <a:lstStyle/>
          <a:p>
            <a:r>
              <a:rPr lang="en-US" dirty="0" err="1" smtClean="0"/>
              <a:t>Uipath</a:t>
            </a:r>
            <a:r>
              <a:rPr lang="en-US" dirty="0" smtClean="0"/>
              <a:t> RPA Deployment Notes</a:t>
            </a:r>
            <a:endParaRPr lang="en-US"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5</a:t>
            </a:fld>
            <a:endParaRPr lang="en-US" dirty="0"/>
          </a:p>
        </p:txBody>
      </p:sp>
      <p:sp>
        <p:nvSpPr>
          <p:cNvPr id="2" name="TextBox 1"/>
          <p:cNvSpPr txBox="1"/>
          <p:nvPr/>
        </p:nvSpPr>
        <p:spPr>
          <a:xfrm>
            <a:off x="336330" y="603250"/>
            <a:ext cx="8271641" cy="36113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TextBox 4"/>
          <p:cNvSpPr txBox="1"/>
          <p:nvPr/>
        </p:nvSpPr>
        <p:spPr>
          <a:xfrm>
            <a:off x="231388" y="469861"/>
            <a:ext cx="8429297"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v"/>
            </a:pPr>
            <a:r>
              <a:rPr lang="en-US" sz="1200" dirty="0" smtClean="0"/>
              <a:t>UI Path 2018 will </a:t>
            </a:r>
            <a:r>
              <a:rPr lang="en-US" sz="1200" dirty="0"/>
              <a:t>be used for doing </a:t>
            </a:r>
            <a:r>
              <a:rPr lang="en-US" sz="1200" dirty="0" smtClean="0"/>
              <a:t>UI path (pure task automation) All server/client machines/instances will be hosted on premise within CTL  network</a:t>
            </a:r>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CTL </a:t>
            </a:r>
            <a:r>
              <a:rPr lang="en-US" sz="1200" dirty="0"/>
              <a:t>team will provide </a:t>
            </a:r>
            <a:r>
              <a:rPr lang="en-US" sz="1200" dirty="0" smtClean="0"/>
              <a:t>UI Path </a:t>
            </a:r>
            <a:r>
              <a:rPr lang="en-US" sz="1200" dirty="0"/>
              <a:t>software </a:t>
            </a:r>
            <a:r>
              <a:rPr lang="en-US" sz="1200" dirty="0" smtClean="0"/>
              <a:t>(code base) and licenses</a:t>
            </a:r>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Please grant </a:t>
            </a:r>
            <a:r>
              <a:rPr lang="en-US" sz="1200" dirty="0"/>
              <a:t>local administrator privileges on each of the </a:t>
            </a:r>
            <a:r>
              <a:rPr lang="en-US" sz="1200" dirty="0" smtClean="0"/>
              <a:t>VDI instances</a:t>
            </a:r>
            <a:r>
              <a:rPr lang="en-US" sz="1200" dirty="0"/>
              <a:t>. Infosys team will need remote access for doing installation on each of the instances</a:t>
            </a:r>
          </a:p>
          <a:p>
            <a:endParaRPr lang="en-US" sz="1200" dirty="0"/>
          </a:p>
          <a:p>
            <a:pPr marL="285750" indent="-285750">
              <a:buFont typeface="Wingdings" panose="05000000000000000000" pitchFamily="2" charset="2"/>
              <a:buChar char="v"/>
            </a:pPr>
            <a:r>
              <a:rPr lang="en-US" sz="1200" dirty="0" smtClean="0"/>
              <a:t>Bot runner user </a:t>
            </a:r>
            <a:r>
              <a:rPr lang="en-US" sz="1200" dirty="0"/>
              <a:t>profiles </a:t>
            </a:r>
            <a:r>
              <a:rPr lang="en-US" sz="1200" dirty="0" smtClean="0"/>
              <a:t>(static) should be </a:t>
            </a:r>
            <a:r>
              <a:rPr lang="en-US" sz="1200" dirty="0"/>
              <a:t>generic </a:t>
            </a:r>
            <a:r>
              <a:rPr lang="en-US" sz="1200" dirty="0" smtClean="0"/>
              <a:t>id and password set to no-expire (if not possible then this would need to be manually set upon password expiry)</a:t>
            </a:r>
            <a:endParaRPr lang="en-US" sz="1200" dirty="0"/>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All in-scope non-prod applications </a:t>
            </a:r>
            <a:r>
              <a:rPr lang="en-US" sz="1200" dirty="0"/>
              <a:t>should be accessible from </a:t>
            </a:r>
            <a:r>
              <a:rPr lang="en-US" sz="1200" dirty="0" err="1" smtClean="0"/>
              <a:t>Uipath</a:t>
            </a:r>
            <a:r>
              <a:rPr lang="en-US" sz="1200" dirty="0" smtClean="0"/>
              <a:t> studio. Non Prod desktop applications to </a:t>
            </a:r>
            <a:r>
              <a:rPr lang="en-US" sz="1200" dirty="0"/>
              <a:t>be installed locally in </a:t>
            </a:r>
            <a:r>
              <a:rPr lang="en-US" sz="1200" dirty="0" err="1" smtClean="0"/>
              <a:t>Uipath</a:t>
            </a:r>
            <a:r>
              <a:rPr lang="en-US" sz="1200" dirty="0" smtClean="0"/>
              <a:t> Studio instances if applicable</a:t>
            </a:r>
            <a:endParaRPr lang="en-US" sz="1200" dirty="0"/>
          </a:p>
          <a:p>
            <a:pPr marL="285750" indent="-285750">
              <a:buFont typeface="Wingdings" panose="05000000000000000000" pitchFamily="2" charset="2"/>
              <a:buChar char="v"/>
            </a:pPr>
            <a:endParaRPr lang="en-US" sz="1200" dirty="0" smtClean="0"/>
          </a:p>
          <a:p>
            <a:pPr marL="285750" indent="-285750">
              <a:buFont typeface="Wingdings" panose="05000000000000000000" pitchFamily="2" charset="2"/>
              <a:buChar char="v"/>
            </a:pPr>
            <a:r>
              <a:rPr lang="en-US" sz="1200" dirty="0" smtClean="0"/>
              <a:t>Please </a:t>
            </a:r>
            <a:r>
              <a:rPr lang="en-US" sz="1200" dirty="0"/>
              <a:t>provision access in underlying applications</a:t>
            </a:r>
            <a:r>
              <a:rPr lang="en-US" sz="1200" dirty="0" smtClean="0"/>
              <a:t>. Access credentials will be encrypted and stored in the UI Path orchestrator credential store.</a:t>
            </a:r>
          </a:p>
        </p:txBody>
      </p:sp>
    </p:spTree>
    <p:extLst>
      <p:ext uri="{BB962C8B-B14F-4D97-AF65-F5344CB8AC3E}">
        <p14:creationId xmlns:p14="http://schemas.microsoft.com/office/powerpoint/2010/main" val="352864213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2132162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708008</TotalTime>
  <Words>701</Words>
  <Application>Microsoft Office PowerPoint</Application>
  <PresentationFormat>On-screen Show (16:9)</PresentationFormat>
  <Paragraphs>113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Wingdings</vt:lpstr>
      <vt:lpstr>Infosys Template 1</vt:lpstr>
      <vt:lpstr>UI Path POC Deployment</vt:lpstr>
      <vt:lpstr>Executive Summary</vt:lpstr>
      <vt:lpstr>PowerPoint Presentation</vt:lpstr>
      <vt:lpstr>UiPath RPA Deployment Diagram (UiPath Dev Team accessing from Infosys CTL floor via Citrix)</vt:lpstr>
      <vt:lpstr>Uipath RPA Deployment Notes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Rachna Awasthi</dc:creator>
  <cp:lastModifiedBy>Ravindra Madivada</cp:lastModifiedBy>
  <cp:revision>1766</cp:revision>
  <dcterms:modified xsi:type="dcterms:W3CDTF">2020-01-06T13:21:10Z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trilok_gangwar@ad.Infosys.com</vt:lpwstr>
  </property>
  <property fmtid="{D5CDD505-2E9C-101B-9397-08002B2CF9AE}" pid="8" name="MSIP_Label_be4b3411-284d-4d31-bd4f-bc13ef7f1fd6_SetDate">
    <vt:lpwstr>2018-11-20T04:34:16.4813108Z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trilok_gangwar@ad.Infosys.com</vt:lpwstr>
  </property>
  <property fmtid="{D5CDD505-2E9C-101B-9397-08002B2CF9AE}" pid="15" name="MSIP_Label_a0819fa7-4367-4500-ba88-dd630d977609_SetDate">
    <vt:lpwstr>2018-11-20T04:34:16.4813108Z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