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1c18bb367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1c18bb367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6f83aa91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6f83aa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61c18bb367_0_9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61c18bb367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83aa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83aa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83aa9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83aa9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83aa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83aa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83aa91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83aa9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1c18bb367_0_6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1c18bb367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1c18bb367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1c18bb367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1c18bb367_0_8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1c18bb367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6f83aa91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6f83aa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griculture.canada.ca/en/sector/animal-industry/red-meat-and-livestock-market-information/prices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griculture.canada.ca/en/sector/animal-industry/poultry-and-egg-market-information/prices" TargetMode="External"/><Relationship Id="rId4" Type="http://schemas.openxmlformats.org/officeDocument/2006/relationships/hyperlink" Target="https://agriculture.canada.ca/en/sector/animal-industry/poultry-and-egg-market-information/prices#eggs" TargetMode="External"/><Relationship Id="rId5" Type="http://schemas.openxmlformats.org/officeDocument/2006/relationships/hyperlink" Target="https://agriculture.canada.ca/en/sector/animal-industry/poultry-and-egg-market-information/prices#chicken" TargetMode="External"/><Relationship Id="rId6" Type="http://schemas.openxmlformats.org/officeDocument/2006/relationships/hyperlink" Target="https://agriculture.canada.ca/en/sector/animal-industry/poultry-and-egg-market-information/prices#turkey" TargetMode="External"/><Relationship Id="rId7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griculture.canada.ca/en/sector/animal-industry/poultry-and-egg-market-information/prices#chicke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griculture.canada.ca/en/sector/animal-industry/red-meat-and-livestock-market-information/prices" TargetMode="External"/><Relationship Id="rId4" Type="http://schemas.openxmlformats.org/officeDocument/2006/relationships/hyperlink" Target="https://agriculture.canada.ca/en/sector/animal-industry/poultry-and-egg-market-information/prices" TargetMode="External"/><Relationship Id="rId5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Week1 :Food Costs in Canada</a:t>
            </a:r>
            <a:endParaRPr sz="33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Hajar Kaddouri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Challenges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Lb Vs Kg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Other provinces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duration</a:t>
            </a:r>
            <a:endParaRPr sz="1300"/>
          </a:p>
        </p:txBody>
      </p:sp>
      <p:pic>
        <p:nvPicPr>
          <p:cNvPr id="269" name="Google Shape;2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4419600" cy="44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THANKS </a:t>
            </a:r>
            <a:endParaRPr/>
          </a:p>
        </p:txBody>
      </p:sp>
      <p:pic>
        <p:nvPicPr>
          <p:cNvPr descr="Overhead shot of red raspberries in white teacup on a wooden table." id="275" name="Google Shape;275;p23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food cost in canada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In Canada, the cost of red meat and poultry has seen fluctuations in recent years. Various factors can be included : production costs, supply chain dynamics, and market conditions, contribute to the changing prices of these protein sources.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09550" y="191975"/>
            <a:ext cx="8124900" cy="10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F0F0F"/>
                </a:solidFill>
              </a:rPr>
              <a:t>Datasets</a:t>
            </a:r>
            <a:endParaRPr b="1">
              <a:solidFill>
                <a:srgbClr val="0F0F0F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3099159" y="1291175"/>
            <a:ext cx="2852100" cy="8124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Price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Reports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5692537" y="2809794"/>
            <a:ext cx="1789500" cy="6834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Poultry 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573001" y="2809794"/>
            <a:ext cx="1789500" cy="6834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Red meat and livestock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5"/>
          <p:cNvCxnSpPr>
            <a:stCxn id="72" idx="2"/>
            <a:endCxn id="73" idx="0"/>
          </p:cNvCxnSpPr>
          <p:nvPr/>
        </p:nvCxnSpPr>
        <p:spPr>
          <a:xfrm flipH="1" rot="-5400000">
            <a:off x="5203209" y="1425575"/>
            <a:ext cx="706200" cy="2062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6" name="Google Shape;76;p15"/>
          <p:cNvCxnSpPr>
            <a:stCxn id="74" idx="0"/>
            <a:endCxn id="72" idx="2"/>
          </p:cNvCxnSpPr>
          <p:nvPr/>
        </p:nvCxnSpPr>
        <p:spPr>
          <a:xfrm rot="-5400000">
            <a:off x="3143351" y="1427994"/>
            <a:ext cx="706200" cy="20574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7" name="Google Shape;77;p15"/>
          <p:cNvCxnSpPr>
            <a:stCxn id="73" idx="2"/>
            <a:endCxn id="78" idx="0"/>
          </p:cNvCxnSpPr>
          <p:nvPr/>
        </p:nvCxnSpPr>
        <p:spPr>
          <a:xfrm flipH="1" rot="-5400000">
            <a:off x="6726037" y="3354444"/>
            <a:ext cx="706200" cy="983700"/>
          </a:xfrm>
          <a:prstGeom prst="bentConnector2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9" name="Google Shape;79;p15"/>
          <p:cNvCxnSpPr>
            <a:stCxn id="80" idx="0"/>
            <a:endCxn id="73" idx="2"/>
          </p:cNvCxnSpPr>
          <p:nvPr/>
        </p:nvCxnSpPr>
        <p:spPr>
          <a:xfrm flipH="1" rot="10800000">
            <a:off x="5603887" y="3493194"/>
            <a:ext cx="983400" cy="706200"/>
          </a:xfrm>
          <a:prstGeom prst="bentConnector2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3493225"/>
            <a:ext cx="1956050" cy="11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8125" y="3493225"/>
            <a:ext cx="1673900" cy="11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Red meat and livestock</a:t>
            </a:r>
            <a:endParaRPr sz="5500">
              <a:solidFill>
                <a:schemeClr val="accent1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" sz="9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https://agriculture.canada.ca/en/sector/animal-industry/red-meat-and-livestock-market-information/prices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749800" y="127000"/>
            <a:ext cx="4157100" cy="48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Cattle/Beef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Calves (</a:t>
            </a:r>
            <a:r>
              <a:rPr lang="en" sz="9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from birth to about 12 months)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Veal (</a:t>
            </a:r>
            <a:r>
              <a:rPr lang="en" sz="9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3 and 18 weeks)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Grain fed Veal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Milk fed Veal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Veal (male &amp; female) Quebec &amp; Ontario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Hogs/Pork</a:t>
            </a:r>
            <a:endParaRPr b="1"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Hogs (</a:t>
            </a:r>
            <a:r>
              <a:rPr lang="en" sz="9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pig, regardless of gender)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Sows (</a:t>
            </a:r>
            <a:r>
              <a:rPr lang="en" sz="9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mature, adult female pig)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Boars (</a:t>
            </a:r>
            <a:r>
              <a:rPr lang="en" sz="9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mature, adult male pig)</a:t>
            </a:r>
            <a:endParaRPr sz="9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Sheep, lamb and goat</a:t>
            </a:r>
            <a:endParaRPr b="1"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Lamp (many sizes)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Sheep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Ews(</a:t>
            </a:r>
            <a:r>
              <a:rPr lang="en" sz="8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adult female sheep)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Ram(</a:t>
            </a:r>
            <a:r>
              <a:rPr lang="en" sz="8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adult male sheep)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72000" cy="21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2679700" y="22860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100">
                <a:solidFill>
                  <a:srgbClr val="333333"/>
                </a:solidFill>
                <a:highlight>
                  <a:srgbClr val="FFFFFF"/>
                </a:highlight>
              </a:rPr>
              <a:t>Cattle/Beef</a:t>
            </a:r>
            <a:endParaRPr sz="2300"/>
          </a:p>
        </p:txBody>
      </p:sp>
      <p:sp>
        <p:nvSpPr>
          <p:cNvPr id="96" name="Google Shape;96;p17"/>
          <p:cNvSpPr/>
          <p:nvPr/>
        </p:nvSpPr>
        <p:spPr>
          <a:xfrm>
            <a:off x="3335463" y="707562"/>
            <a:ext cx="10071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 sold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4354429" y="707562"/>
            <a:ext cx="10071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Average Price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5373387" y="707587"/>
            <a:ext cx="28278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More Informations 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942788" y="707562"/>
            <a:ext cx="23808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943723" y="1018700"/>
            <a:ext cx="7257489" cy="674450"/>
            <a:chOff x="943723" y="3098500"/>
            <a:chExt cx="7257489" cy="674450"/>
          </a:xfrm>
        </p:grpSpPr>
        <p:sp>
          <p:nvSpPr>
            <p:cNvPr id="101" name="Google Shape;101;p17"/>
            <p:cNvSpPr/>
            <p:nvPr/>
          </p:nvSpPr>
          <p:spPr>
            <a:xfrm>
              <a:off x="5373412" y="3098513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November 2023 (per month)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From Quebec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M(90lb-120lb),(121lb-140lb)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F(100lb-140lb)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 rot="-2700000">
              <a:off x="4705031" y="333639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Calves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p17"/>
          <p:cNvGrpSpPr/>
          <p:nvPr/>
        </p:nvGrpSpPr>
        <p:grpSpPr>
          <a:xfrm>
            <a:off x="943723" y="1703975"/>
            <a:ext cx="7257489" cy="674450"/>
            <a:chOff x="943723" y="3783775"/>
            <a:chExt cx="7257489" cy="674450"/>
          </a:xfrm>
        </p:grpSpPr>
        <p:sp>
          <p:nvSpPr>
            <p:cNvPr id="111" name="Google Shape;111;p17"/>
            <p:cNvSpPr/>
            <p:nvPr/>
          </p:nvSpPr>
          <p:spPr>
            <a:xfrm>
              <a:off x="5373412" y="3783788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All months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2023 &amp; 2022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From Quebec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 rot="-2700000">
              <a:off x="4705031" y="4021667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Grain fed Veal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943723" y="2389250"/>
            <a:ext cx="7257489" cy="674450"/>
            <a:chOff x="943723" y="4469050"/>
            <a:chExt cx="7257489" cy="674450"/>
          </a:xfrm>
        </p:grpSpPr>
        <p:sp>
          <p:nvSpPr>
            <p:cNvPr id="121" name="Google Shape;121;p17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 informations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Milk fed Veal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0" name="Google Shape;130;p17"/>
          <p:cNvSpPr/>
          <p:nvPr/>
        </p:nvSpPr>
        <p:spPr>
          <a:xfrm rot="-2700000">
            <a:off x="3686081" y="1297566"/>
            <a:ext cx="305894" cy="11667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 rot="-2700000">
            <a:off x="3686081" y="1982866"/>
            <a:ext cx="305894" cy="11667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 rot="-2700000">
            <a:off x="3686081" y="2668166"/>
            <a:ext cx="305894" cy="11667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7"/>
          <p:cNvGrpSpPr/>
          <p:nvPr/>
        </p:nvGrpSpPr>
        <p:grpSpPr>
          <a:xfrm>
            <a:off x="943261" y="3074575"/>
            <a:ext cx="7257489" cy="674450"/>
            <a:chOff x="943723" y="4469050"/>
            <a:chExt cx="7257489" cy="674450"/>
          </a:xfrm>
        </p:grpSpPr>
        <p:sp>
          <p:nvSpPr>
            <p:cNvPr id="134" name="Google Shape;134;p17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All months 2023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Per 100lb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Quebec &amp; ontario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Veal(Male &amp; female )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3" name="Google Shape;143;p17"/>
          <p:cNvSpPr/>
          <p:nvPr/>
        </p:nvSpPr>
        <p:spPr>
          <a:xfrm rot="-2700000">
            <a:off x="3685619" y="3353491"/>
            <a:ext cx="305894" cy="11667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/>
        </p:nvSpPr>
        <p:spPr>
          <a:xfrm>
            <a:off x="2679700" y="228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</a:rPr>
              <a:t>Hogs/Pork</a:t>
            </a:r>
            <a:endParaRPr sz="2900"/>
          </a:p>
        </p:txBody>
      </p:sp>
      <p:sp>
        <p:nvSpPr>
          <p:cNvPr id="149" name="Google Shape;149;p18"/>
          <p:cNvSpPr/>
          <p:nvPr/>
        </p:nvSpPr>
        <p:spPr>
          <a:xfrm>
            <a:off x="3335463" y="707562"/>
            <a:ext cx="10071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 sold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4354429" y="707562"/>
            <a:ext cx="10071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Average Price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5373387" y="707587"/>
            <a:ext cx="28278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More Informations 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942788" y="707562"/>
            <a:ext cx="23808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18"/>
          <p:cNvGrpSpPr/>
          <p:nvPr/>
        </p:nvGrpSpPr>
        <p:grpSpPr>
          <a:xfrm>
            <a:off x="943723" y="1018700"/>
            <a:ext cx="7257489" cy="674450"/>
            <a:chOff x="943723" y="3098500"/>
            <a:chExt cx="7257489" cy="674450"/>
          </a:xfrm>
        </p:grpSpPr>
        <p:sp>
          <p:nvSpPr>
            <p:cNvPr id="154" name="Google Shape;154;p18"/>
            <p:cNvSpPr/>
            <p:nvPr/>
          </p:nvSpPr>
          <p:spPr>
            <a:xfrm>
              <a:off x="5373412" y="3098513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Monthly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Last 5 years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Per 100kg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All provinces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 rot="-2700000">
              <a:off x="4705031" y="333639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Hogs &amp;Sows &amp;Boars 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3" name="Google Shape;163;p18"/>
          <p:cNvSpPr/>
          <p:nvPr/>
        </p:nvSpPr>
        <p:spPr>
          <a:xfrm rot="-2700000">
            <a:off x="3686081" y="1297566"/>
            <a:ext cx="305894" cy="11667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2679700" y="17039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</a:rPr>
              <a:t>Sheep, lamb and goat</a:t>
            </a:r>
            <a:endParaRPr b="1"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3233863" y="2266962"/>
            <a:ext cx="10071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 sold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4252829" y="2266962"/>
            <a:ext cx="10071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Average Price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5271787" y="2266987"/>
            <a:ext cx="28278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More Informations 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841188" y="2266962"/>
            <a:ext cx="23808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18"/>
          <p:cNvGrpSpPr/>
          <p:nvPr/>
        </p:nvGrpSpPr>
        <p:grpSpPr>
          <a:xfrm>
            <a:off x="842123" y="2578100"/>
            <a:ext cx="7257489" cy="674450"/>
            <a:chOff x="943723" y="3098500"/>
            <a:chExt cx="7257489" cy="674450"/>
          </a:xfrm>
        </p:grpSpPr>
        <p:sp>
          <p:nvSpPr>
            <p:cNvPr id="170" name="Google Shape;170;p18"/>
            <p:cNvSpPr/>
            <p:nvPr/>
          </p:nvSpPr>
          <p:spPr>
            <a:xfrm>
              <a:off x="5373412" y="3098513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All months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Ontario (80-110lb)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Quebec &amp; ontario (under 79lb)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 rot="-2700000">
              <a:off x="4705031" y="333639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Lamb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9" name="Google Shape;179;p18"/>
          <p:cNvGrpSpPr/>
          <p:nvPr/>
        </p:nvGrpSpPr>
        <p:grpSpPr>
          <a:xfrm>
            <a:off x="842123" y="3263375"/>
            <a:ext cx="7257489" cy="674450"/>
            <a:chOff x="943723" y="3783775"/>
            <a:chExt cx="7257489" cy="674450"/>
          </a:xfrm>
        </p:grpSpPr>
        <p:sp>
          <p:nvSpPr>
            <p:cNvPr id="180" name="Google Shape;180;p18"/>
            <p:cNvSpPr/>
            <p:nvPr/>
          </p:nvSpPr>
          <p:spPr>
            <a:xfrm>
              <a:off x="5373412" y="3783788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All months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Ontario &amp; Quebec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 rot="-2700000">
              <a:off x="4705031" y="4021667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New crop lamps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9" name="Google Shape;189;p18"/>
          <p:cNvGrpSpPr/>
          <p:nvPr/>
        </p:nvGrpSpPr>
        <p:grpSpPr>
          <a:xfrm>
            <a:off x="842123" y="3948650"/>
            <a:ext cx="7257489" cy="674450"/>
            <a:chOff x="943723" y="4469050"/>
            <a:chExt cx="7257489" cy="674450"/>
          </a:xfrm>
        </p:grpSpPr>
        <p:sp>
          <p:nvSpPr>
            <p:cNvPr id="190" name="Google Shape;190;p18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All months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Quebec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Ews &amp;  Ram(Sheep)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9" name="Google Shape;199;p18"/>
          <p:cNvSpPr/>
          <p:nvPr/>
        </p:nvSpPr>
        <p:spPr>
          <a:xfrm rot="-2700000">
            <a:off x="3584481" y="2856966"/>
            <a:ext cx="305894" cy="11667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 rot="-2700000">
            <a:off x="3584481" y="3542266"/>
            <a:ext cx="305894" cy="11667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 rot="-2700000">
            <a:off x="3584481" y="4227566"/>
            <a:ext cx="305894" cy="11667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8"/>
          <p:cNvGrpSpPr/>
          <p:nvPr/>
        </p:nvGrpSpPr>
        <p:grpSpPr>
          <a:xfrm>
            <a:off x="842123" y="4633975"/>
            <a:ext cx="7257489" cy="674450"/>
            <a:chOff x="943723" y="4469050"/>
            <a:chExt cx="7257489" cy="674450"/>
          </a:xfrm>
        </p:grpSpPr>
        <p:sp>
          <p:nvSpPr>
            <p:cNvPr id="203" name="Google Shape;203;p18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All months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ontario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All weights</a:t>
              </a:r>
              <a:r>
                <a:rPr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(Sheep)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" name="Google Shape;212;p18"/>
          <p:cNvSpPr/>
          <p:nvPr/>
        </p:nvSpPr>
        <p:spPr>
          <a:xfrm rot="-2700000">
            <a:off x="3584481" y="4912891"/>
            <a:ext cx="305894" cy="11667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456000" y="1819275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435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Poultry </a:t>
            </a:r>
            <a:endParaRPr sz="435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" sz="9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https://agriculture.canada.ca/en/sector/animal-industry/poultry-and-egg-market-information/prices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4749800" y="127000"/>
            <a:ext cx="4157100" cy="4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eggs</a:t>
            </a:r>
            <a:endParaRPr sz="1500" u="sng">
              <a:solidFill>
                <a:srgbClr val="0535D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Grade A(EL, J, L, M,PP,S)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Grade B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Grade C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Chicken</a:t>
            </a:r>
            <a:endParaRPr b="1"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Less than 1,4kg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1,4 tp 2,7 kg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More than 2,7</a:t>
            </a:r>
            <a:endParaRPr sz="9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Turkey</a:t>
            </a:r>
            <a:endParaRPr b="1"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6,2 kg and under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6,2 kg to 8,5kg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8,5 kg to 10.8kg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10,8 kg to 13,3 kg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Over 13,3kg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99" y="0"/>
            <a:ext cx="45720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/>
        </p:nvSpPr>
        <p:spPr>
          <a:xfrm>
            <a:off x="2679700" y="22860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100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Chicken</a:t>
            </a:r>
            <a:endParaRPr sz="2300"/>
          </a:p>
        </p:txBody>
      </p:sp>
      <p:sp>
        <p:nvSpPr>
          <p:cNvPr id="226" name="Google Shape;226;p20"/>
          <p:cNvSpPr/>
          <p:nvPr/>
        </p:nvSpPr>
        <p:spPr>
          <a:xfrm>
            <a:off x="3335463" y="707562"/>
            <a:ext cx="10071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 sold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4354429" y="707562"/>
            <a:ext cx="10071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Average Price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5373387" y="707587"/>
            <a:ext cx="28278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More Informations 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942788" y="707562"/>
            <a:ext cx="23808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943702" y="1018533"/>
            <a:ext cx="7257489" cy="1009191"/>
            <a:chOff x="943723" y="3098500"/>
            <a:chExt cx="7257489" cy="674413"/>
          </a:xfrm>
        </p:grpSpPr>
        <p:sp>
          <p:nvSpPr>
            <p:cNvPr id="231" name="Google Shape;231;p20"/>
            <p:cNvSpPr/>
            <p:nvPr/>
          </p:nvSpPr>
          <p:spPr>
            <a:xfrm>
              <a:off x="5373412" y="3098513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Producer prices 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All months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Price per kilo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All province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 rot="-2700000">
              <a:off x="4705031" y="333639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1704725" y="3098537"/>
              <a:ext cx="1488600" cy="5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Less than 1,4kg 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1,4 tp 2,7 kg 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More than 2,7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Lato"/>
                <a:buChar char="●"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0" name="Google Shape;240;p20"/>
          <p:cNvSpPr/>
          <p:nvPr/>
        </p:nvSpPr>
        <p:spPr>
          <a:xfrm rot="-3038380">
            <a:off x="3668494" y="1364868"/>
            <a:ext cx="341062" cy="130025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 txBox="1"/>
          <p:nvPr/>
        </p:nvSpPr>
        <p:spPr>
          <a:xfrm>
            <a:off x="2679700" y="197530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100">
                <a:highlight>
                  <a:srgbClr val="FFFFFF"/>
                </a:highlight>
              </a:rPr>
              <a:t>		Turkey</a:t>
            </a:r>
            <a:endParaRPr sz="2300"/>
          </a:p>
        </p:txBody>
      </p:sp>
      <p:sp>
        <p:nvSpPr>
          <p:cNvPr id="242" name="Google Shape;242;p20"/>
          <p:cNvSpPr/>
          <p:nvPr/>
        </p:nvSpPr>
        <p:spPr>
          <a:xfrm>
            <a:off x="3233867" y="2483200"/>
            <a:ext cx="1007100" cy="2727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 sold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4252829" y="2483200"/>
            <a:ext cx="1007100" cy="2727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Average Price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0"/>
          <p:cNvSpPr/>
          <p:nvPr/>
        </p:nvSpPr>
        <p:spPr>
          <a:xfrm>
            <a:off x="5271785" y="2483223"/>
            <a:ext cx="2827800" cy="2727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More Informations 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841200" y="2483200"/>
            <a:ext cx="2380800" cy="2727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20"/>
          <p:cNvGrpSpPr/>
          <p:nvPr/>
        </p:nvGrpSpPr>
        <p:grpSpPr>
          <a:xfrm>
            <a:off x="842149" y="2765604"/>
            <a:ext cx="7257489" cy="1979915"/>
            <a:chOff x="943723" y="3098500"/>
            <a:chExt cx="7257489" cy="674450"/>
          </a:xfrm>
        </p:grpSpPr>
        <p:sp>
          <p:nvSpPr>
            <p:cNvPr id="247" name="Google Shape;247;p20"/>
            <p:cNvSpPr/>
            <p:nvPr/>
          </p:nvSpPr>
          <p:spPr>
            <a:xfrm>
              <a:off x="5373412" y="3098513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Producer prices 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All months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Price per kilo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All province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 rot="-2700000">
              <a:off x="4705031" y="333639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6,2 kg and under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6,2 kg to 8,5kg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8,5 kg to 10.8kg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10,8 kg to 13,3 kg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Over 13,3kg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6" name="Google Shape;256;p20"/>
          <p:cNvSpPr/>
          <p:nvPr/>
        </p:nvSpPr>
        <p:spPr>
          <a:xfrm rot="-4272038">
            <a:off x="3401836" y="3627742"/>
            <a:ext cx="671207" cy="256055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Links</a:t>
            </a:r>
            <a:endParaRPr sz="3000"/>
          </a:p>
        </p:txBody>
      </p:sp>
      <p:sp>
        <p:nvSpPr>
          <p:cNvPr id="262" name="Google Shape;262;p21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AgriCanada - Red meat and livestock price report: </a:t>
            </a:r>
            <a:r>
              <a:rPr lang="en" sz="9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https://agriculture.canada.ca/en/sector/animal-industry/red-meat-and-livestock-market-information/prices</a:t>
            </a:r>
            <a:endParaRPr sz="900" u="sng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AgriCanada - Poultry price reports: </a:t>
            </a:r>
            <a:r>
              <a:rPr lang="en" sz="9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https://agriculture.canada.ca/en/sector/animal-industry/poultry-and-egg-market-information/prices</a:t>
            </a:r>
            <a:endParaRPr b="1" sz="1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6600" y="342900"/>
            <a:ext cx="5203025" cy="41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