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3432aaf3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3432aaf3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3432aaf3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3432aaf3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2c0c92c5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2c0c92c5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2c0c92c5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2c0c92c5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3432aaf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3432aaf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3432aaf3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3432aaf3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3432aaf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3432aaf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3432aaf3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432aaf3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432aaf3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432aaf3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3432aaf3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3432aaf3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for Data and a Bit of Statistical Learning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Michael Djaballah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 and Tuning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training, validation, and test split, we have significant insight into the quality of a model. </a:t>
            </a:r>
            <a:endParaRPr/>
          </a:p>
          <a:p>
            <a:pPr indent="0" lvl="0" marL="0" rtl="0" algn="l">
              <a:spcBef>
                <a:spcPts val="1600"/>
              </a:spcBef>
              <a:spcAft>
                <a:spcPts val="0"/>
              </a:spcAft>
              <a:buNone/>
            </a:pPr>
            <a:r>
              <a:rPr lang="en"/>
              <a:t>A good fit usually has the following:</a:t>
            </a:r>
            <a:endParaRPr/>
          </a:p>
          <a:p>
            <a:pPr indent="-342900" lvl="0" marL="457200" rtl="0" algn="l">
              <a:spcBef>
                <a:spcPts val="1600"/>
              </a:spcBef>
              <a:spcAft>
                <a:spcPts val="0"/>
              </a:spcAft>
              <a:buSzPts val="1800"/>
              <a:buChar char="●"/>
            </a:pPr>
            <a:r>
              <a:rPr lang="en"/>
              <a:t>Similar prediction performance on all 3 splits</a:t>
            </a:r>
            <a:endParaRPr/>
          </a:p>
          <a:p>
            <a:pPr indent="-342900" lvl="0" marL="457200" rtl="0" algn="l">
              <a:spcBef>
                <a:spcPts val="0"/>
              </a:spcBef>
              <a:spcAft>
                <a:spcPts val="0"/>
              </a:spcAft>
              <a:buSzPts val="1800"/>
              <a:buChar char="●"/>
            </a:pPr>
            <a:r>
              <a:rPr lang="en"/>
              <a:t>Good test performance and great training/validation performance</a:t>
            </a:r>
            <a:endParaRPr/>
          </a:p>
          <a:p>
            <a:pPr indent="0" lvl="0" marL="0" rtl="0" algn="l">
              <a:spcBef>
                <a:spcPts val="1600"/>
              </a:spcBef>
              <a:spcAft>
                <a:spcPts val="1600"/>
              </a:spcAft>
              <a:buNone/>
            </a:pPr>
            <a:r>
              <a:rPr lang="en"/>
              <a:t>If the fit is poor on the training data, more feature extraction or a more complex model may be needed.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On Data Sampling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data is better in every situation, but having a smaller amount of reliable data is better than a large amount of questionable data. </a:t>
            </a:r>
            <a:endParaRPr/>
          </a:p>
          <a:p>
            <a:pPr indent="0" lvl="0" marL="0" rtl="0" algn="l">
              <a:spcBef>
                <a:spcPts val="1600"/>
              </a:spcBef>
              <a:spcAft>
                <a:spcPts val="0"/>
              </a:spcAft>
              <a:buNone/>
            </a:pPr>
            <a:r>
              <a:rPr lang="en"/>
              <a:t>Moreover, more data is also needed for more complex models or else performance will suffer and overfitting will be very hard to avoid. </a:t>
            </a:r>
            <a:endParaRPr/>
          </a:p>
          <a:p>
            <a:pPr indent="0" lvl="0" marL="0" rtl="0" algn="l">
              <a:spcBef>
                <a:spcPts val="1600"/>
              </a:spcBef>
              <a:spcAft>
                <a:spcPts val="0"/>
              </a:spcAft>
              <a:buNone/>
            </a:pPr>
            <a:r>
              <a:rPr lang="en"/>
              <a:t>Data sources and the data you give to a model are very important.</a:t>
            </a:r>
            <a:endParaRPr/>
          </a:p>
          <a:p>
            <a:pPr indent="0" lvl="0" marL="0" rtl="0" algn="l">
              <a:spcBef>
                <a:spcPts val="1600"/>
              </a:spcBef>
              <a:spcAft>
                <a:spcPts val="1600"/>
              </a:spcAft>
              <a:buNone/>
            </a:pPr>
            <a:r>
              <a:rPr lang="en"/>
              <a:t>That is why we split the data so we can see how a model performs on unseen data. The source of the data and the data quality should be considered, especially when there are many places to get data on the same 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Prerequisites</a:t>
            </a:r>
            <a:r>
              <a:rPr lang="en"/>
              <a:t> for the Jupyter Notebook</a:t>
            </a:r>
            <a:endParaRPr/>
          </a:p>
          <a:p>
            <a:pPr indent="-342900" lvl="0" marL="457200" rtl="0" algn="l">
              <a:spcBef>
                <a:spcPts val="0"/>
              </a:spcBef>
              <a:spcAft>
                <a:spcPts val="0"/>
              </a:spcAft>
              <a:buSzPts val="1800"/>
              <a:buChar char="●"/>
            </a:pPr>
            <a:r>
              <a:rPr lang="en"/>
              <a:t>Pandas and Numpy for Data </a:t>
            </a:r>
            <a:endParaRPr/>
          </a:p>
          <a:p>
            <a:pPr indent="-342900" lvl="0" marL="457200" rtl="0" algn="l">
              <a:spcBef>
                <a:spcPts val="0"/>
              </a:spcBef>
              <a:spcAft>
                <a:spcPts val="0"/>
              </a:spcAft>
              <a:buSzPts val="1800"/>
              <a:buChar char="●"/>
            </a:pPr>
            <a:r>
              <a:rPr lang="en"/>
              <a:t>Basic Statistical Learning Look on Data </a:t>
            </a:r>
            <a:endParaRPr/>
          </a:p>
          <a:p>
            <a:pPr indent="-342900" lvl="0" marL="457200" rtl="0" algn="l">
              <a:spcBef>
                <a:spcPts val="0"/>
              </a:spcBef>
              <a:spcAft>
                <a:spcPts val="0"/>
              </a:spcAft>
              <a:buSzPts val="1800"/>
              <a:buChar char="●"/>
            </a:pPr>
            <a:r>
              <a:rPr lang="en"/>
              <a:t>Prediction Functions </a:t>
            </a:r>
            <a:endParaRPr/>
          </a:p>
          <a:p>
            <a:pPr indent="-342900" lvl="0" marL="457200" rtl="0" algn="l">
              <a:spcBef>
                <a:spcPts val="0"/>
              </a:spcBef>
              <a:spcAft>
                <a:spcPts val="0"/>
              </a:spcAft>
              <a:buSzPts val="1800"/>
              <a:buChar char="●"/>
            </a:pPr>
            <a:r>
              <a:rPr lang="en"/>
              <a:t>Performance Evaluation and Tuning</a:t>
            </a:r>
            <a:endParaRPr/>
          </a:p>
          <a:p>
            <a:pPr indent="-342900" lvl="0" marL="457200" rtl="0" algn="l">
              <a:spcBef>
                <a:spcPts val="0"/>
              </a:spcBef>
              <a:spcAft>
                <a:spcPts val="0"/>
              </a:spcAft>
              <a:buSzPts val="1800"/>
              <a:buChar char="●"/>
            </a:pPr>
            <a:r>
              <a:rPr lang="en"/>
              <a:t>Notes on Data Sampling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	 for the Jupyter Notebook</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Jupyter Notebook install (more accurately an I-Python notebook) is the main file format for data science work. </a:t>
            </a:r>
            <a:endParaRPr/>
          </a:p>
          <a:p>
            <a:pPr indent="0" lvl="0" marL="0" rtl="0" algn="l">
              <a:spcBef>
                <a:spcPts val="1600"/>
              </a:spcBef>
              <a:spcAft>
                <a:spcPts val="0"/>
              </a:spcAft>
              <a:buNone/>
            </a:pPr>
            <a:r>
              <a:rPr lang="en"/>
              <a:t>These are libraries used in the Jupyter Notebook:</a:t>
            </a:r>
            <a:endParaRPr/>
          </a:p>
          <a:p>
            <a:pPr indent="-342900" lvl="0" marL="457200" rtl="0" algn="l">
              <a:spcBef>
                <a:spcPts val="1600"/>
              </a:spcBef>
              <a:spcAft>
                <a:spcPts val="0"/>
              </a:spcAft>
              <a:buSzPts val="1800"/>
              <a:buChar char="●"/>
            </a:pPr>
            <a:r>
              <a:rPr lang="en"/>
              <a:t>Pandas</a:t>
            </a:r>
            <a:endParaRPr/>
          </a:p>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SkLearn</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Seaborn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and NumPy for Data</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NumPy</a:t>
            </a:r>
            <a:endParaRPr/>
          </a:p>
          <a:p>
            <a:pPr indent="-342900" lvl="0" marL="457200" rtl="0" algn="l">
              <a:spcBef>
                <a:spcPts val="1600"/>
              </a:spcBef>
              <a:spcAft>
                <a:spcPts val="0"/>
              </a:spcAft>
              <a:buSzPts val="1800"/>
              <a:buChar char="●"/>
            </a:pPr>
            <a:r>
              <a:rPr lang="en"/>
              <a:t>Scientific Computing Library</a:t>
            </a:r>
            <a:endParaRPr/>
          </a:p>
          <a:p>
            <a:pPr indent="-342900" lvl="0" marL="457200" rtl="0" algn="l">
              <a:spcBef>
                <a:spcPts val="0"/>
              </a:spcBef>
              <a:spcAft>
                <a:spcPts val="0"/>
              </a:spcAft>
              <a:buSzPts val="1800"/>
              <a:buChar char="●"/>
            </a:pPr>
            <a:r>
              <a:rPr lang="en"/>
              <a:t>Many useful linear algebra and random number generating features</a:t>
            </a:r>
            <a:endParaRPr/>
          </a:p>
          <a:p>
            <a:pPr indent="-342900" lvl="0" marL="457200" rtl="0" algn="l">
              <a:spcBef>
                <a:spcPts val="0"/>
              </a:spcBef>
              <a:spcAft>
                <a:spcPts val="0"/>
              </a:spcAft>
              <a:buSzPts val="1800"/>
              <a:buChar char="●"/>
            </a:pPr>
            <a:r>
              <a:rPr b="1" lang="en"/>
              <a:t>Powerful</a:t>
            </a:r>
            <a:r>
              <a:rPr lang="en"/>
              <a:t> Array objects</a:t>
            </a:r>
            <a:endParaRPr/>
          </a:p>
          <a:p>
            <a:pPr indent="0" lvl="0" marL="0" rtl="0" algn="l">
              <a:spcBef>
                <a:spcPts val="1600"/>
              </a:spcBef>
              <a:spcAft>
                <a:spcPts val="0"/>
              </a:spcAft>
              <a:buNone/>
            </a:pPr>
            <a:r>
              <a:rPr lang="en"/>
              <a:t>Pandas</a:t>
            </a:r>
            <a:endParaRPr/>
          </a:p>
          <a:p>
            <a:pPr indent="-342900" lvl="0" marL="457200" rtl="0" algn="l">
              <a:spcBef>
                <a:spcPts val="1600"/>
              </a:spcBef>
              <a:spcAft>
                <a:spcPts val="0"/>
              </a:spcAft>
              <a:buSzPts val="1800"/>
              <a:buChar char="●"/>
            </a:pPr>
            <a:r>
              <a:rPr lang="en"/>
              <a:t>Built on top of Numpy Arrays</a:t>
            </a:r>
            <a:endParaRPr/>
          </a:p>
          <a:p>
            <a:pPr indent="-342900" lvl="0" marL="457200" rtl="0" algn="l">
              <a:spcBef>
                <a:spcPts val="0"/>
              </a:spcBef>
              <a:spcAft>
                <a:spcPts val="0"/>
              </a:spcAft>
              <a:buSzPts val="1800"/>
              <a:buChar char="●"/>
            </a:pPr>
            <a:r>
              <a:rPr lang="en"/>
              <a:t>Extends Numpy Arrays to give context to data with the Pandas Dataframe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NumPy array with columns and an emphasis on data performance</a:t>
            </a:r>
            <a:endParaRPr/>
          </a:p>
          <a:p>
            <a:pPr indent="-342900" lvl="0" marL="457200" rtl="0" algn="l">
              <a:spcBef>
                <a:spcPts val="0"/>
              </a:spcBef>
              <a:spcAft>
                <a:spcPts val="0"/>
              </a:spcAft>
              <a:buSzPts val="1800"/>
              <a:buChar char="●"/>
            </a:pPr>
            <a:r>
              <a:rPr lang="en"/>
              <a:t>Central object to most data processing:</a:t>
            </a:r>
            <a:endParaRPr/>
          </a:p>
          <a:p>
            <a:pPr indent="-317500" lvl="1" marL="914400" rtl="0" algn="l">
              <a:spcBef>
                <a:spcPts val="0"/>
              </a:spcBef>
              <a:spcAft>
                <a:spcPts val="0"/>
              </a:spcAft>
              <a:buSzPts val="1400"/>
              <a:buChar char="○"/>
            </a:pPr>
            <a:r>
              <a:rPr lang="en"/>
              <a:t>Variety of import functions </a:t>
            </a:r>
            <a:endParaRPr/>
          </a:p>
          <a:p>
            <a:pPr indent="-317500" lvl="1" marL="914400" rtl="0" algn="l">
              <a:spcBef>
                <a:spcPts val="0"/>
              </a:spcBef>
              <a:spcAft>
                <a:spcPts val="0"/>
              </a:spcAft>
              <a:buSzPts val="1400"/>
              <a:buChar char="○"/>
            </a:pPr>
            <a:r>
              <a:rPr lang="en"/>
              <a:t>Drop and add columns</a:t>
            </a:r>
            <a:endParaRPr/>
          </a:p>
          <a:p>
            <a:pPr indent="-317500" lvl="1" marL="914400" rtl="0" algn="l">
              <a:spcBef>
                <a:spcPts val="0"/>
              </a:spcBef>
              <a:spcAft>
                <a:spcPts val="0"/>
              </a:spcAft>
              <a:buSzPts val="1400"/>
              <a:buChar char="○"/>
            </a:pPr>
            <a:r>
              <a:rPr lang="en"/>
              <a:t>Perform basic analysis and column operations with .apply()</a:t>
            </a:r>
            <a:endParaRPr/>
          </a:p>
          <a:p>
            <a:pPr indent="-317500" lvl="1" marL="914400" rtl="0" algn="l">
              <a:spcBef>
                <a:spcPts val="0"/>
              </a:spcBef>
              <a:spcAft>
                <a:spcPts val="0"/>
              </a:spcAft>
              <a:buSzPts val="1400"/>
              <a:buChar char="○"/>
            </a:pPr>
            <a:r>
              <a:rPr lang="en"/>
              <a:t>Modify data by scaling or feature extraction</a:t>
            </a:r>
            <a:endParaRPr/>
          </a:p>
          <a:p>
            <a:pPr indent="-317500" lvl="1" marL="914400" rtl="0" algn="l">
              <a:spcBef>
                <a:spcPts val="0"/>
              </a:spcBef>
              <a:spcAft>
                <a:spcPts val="0"/>
              </a:spcAft>
              <a:buSzPts val="1400"/>
              <a:buChar char="○"/>
            </a:pPr>
            <a:r>
              <a:rPr lang="en"/>
              <a:t>Easy to access and understand as data</a:t>
            </a:r>
            <a:endParaRPr/>
          </a:p>
          <a:p>
            <a:pPr indent="-342900" lvl="0" marL="457200" rtl="0" algn="l">
              <a:spcBef>
                <a:spcPts val="0"/>
              </a:spcBef>
              <a:spcAft>
                <a:spcPts val="0"/>
              </a:spcAft>
              <a:buSzPts val="1800"/>
              <a:buChar char="●"/>
            </a:pPr>
            <a:r>
              <a:rPr lang="en"/>
              <a:t>After preprocessing, how to input into (sklearn) models:</a:t>
            </a:r>
            <a:endParaRPr/>
          </a:p>
          <a:p>
            <a:pPr indent="-317500" lvl="1" marL="914400" rtl="0" algn="l">
              <a:spcBef>
                <a:spcPts val="0"/>
              </a:spcBef>
              <a:spcAft>
                <a:spcPts val="0"/>
              </a:spcAft>
              <a:buSzPts val="1400"/>
              <a:buChar char="○"/>
            </a:pPr>
            <a:r>
              <a:rPr lang="en"/>
              <a:t>Can directly extract values from Dataframe into NumPy array using .values</a:t>
            </a:r>
            <a:endParaRPr/>
          </a:p>
          <a:p>
            <a:pPr indent="-317500" lvl="1" marL="914400" rtl="0" algn="l">
              <a:spcBef>
                <a:spcPts val="0"/>
              </a:spcBef>
              <a:spcAft>
                <a:spcPts val="0"/>
              </a:spcAft>
              <a:buSzPts val="1400"/>
              <a:buChar char="○"/>
            </a:pPr>
            <a:r>
              <a:rPr lang="en"/>
              <a:t>This data format is compatible with most all models since it is accessible like an array</a:t>
            </a:r>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Pandas DataFrame and NumPy returns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Switching it up: Statistical Learning Look on Data</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its core, we have 3 components for statistical learning:</a:t>
            </a:r>
            <a:endParaRPr/>
          </a:p>
          <a:p>
            <a:pPr indent="-342900" lvl="0" marL="457200" rtl="0" algn="l">
              <a:spcBef>
                <a:spcPts val="1600"/>
              </a:spcBef>
              <a:spcAft>
                <a:spcPts val="0"/>
              </a:spcAft>
              <a:buSzPts val="1800"/>
              <a:buChar char="●"/>
            </a:pPr>
            <a:r>
              <a:rPr lang="en"/>
              <a:t>Input</a:t>
            </a:r>
            <a:endParaRPr/>
          </a:p>
          <a:p>
            <a:pPr indent="-317500" lvl="1" marL="914400" rtl="0" algn="l">
              <a:spcBef>
                <a:spcPts val="0"/>
              </a:spcBef>
              <a:spcAft>
                <a:spcPts val="0"/>
              </a:spcAft>
              <a:buSzPts val="1400"/>
              <a:buChar char="○"/>
            </a:pPr>
            <a:r>
              <a:rPr lang="en"/>
              <a:t>Our data (X) that we want to use to predict</a:t>
            </a:r>
            <a:endParaRPr/>
          </a:p>
          <a:p>
            <a:pPr indent="-342900" lvl="0" marL="457200" rtl="0" algn="l">
              <a:spcBef>
                <a:spcPts val="0"/>
              </a:spcBef>
              <a:spcAft>
                <a:spcPts val="0"/>
              </a:spcAft>
              <a:buSzPts val="1800"/>
              <a:buChar char="●"/>
            </a:pPr>
            <a:r>
              <a:rPr lang="en"/>
              <a:t>Prediction function</a:t>
            </a:r>
            <a:endParaRPr/>
          </a:p>
          <a:p>
            <a:pPr indent="-317500" lvl="1" marL="914400" rtl="0" algn="l">
              <a:spcBef>
                <a:spcPts val="0"/>
              </a:spcBef>
              <a:spcAft>
                <a:spcPts val="0"/>
              </a:spcAft>
              <a:buSzPts val="1400"/>
              <a:buChar char="○"/>
            </a:pPr>
            <a:r>
              <a:rPr lang="en"/>
              <a:t>Gives our output estimates</a:t>
            </a:r>
            <a:endParaRPr/>
          </a:p>
          <a:p>
            <a:pPr indent="-317500" lvl="1" marL="914400" rtl="0" algn="l">
              <a:spcBef>
                <a:spcPts val="0"/>
              </a:spcBef>
              <a:spcAft>
                <a:spcPts val="0"/>
              </a:spcAft>
              <a:buSzPts val="1400"/>
              <a:buChar char="○"/>
            </a:pPr>
            <a:r>
              <a:rPr lang="en"/>
              <a:t>(More on this later)</a:t>
            </a:r>
            <a:endParaRPr/>
          </a:p>
          <a:p>
            <a:pPr indent="-342900" lvl="0" marL="457200" rtl="0" algn="l">
              <a:spcBef>
                <a:spcPts val="0"/>
              </a:spcBef>
              <a:spcAft>
                <a:spcPts val="0"/>
              </a:spcAft>
              <a:buSzPts val="1800"/>
              <a:buChar char="●"/>
            </a:pPr>
            <a:r>
              <a:rPr lang="en"/>
              <a:t>Outputs</a:t>
            </a:r>
            <a:endParaRPr/>
          </a:p>
          <a:p>
            <a:pPr indent="-317500" lvl="1" marL="914400" rtl="0" algn="l">
              <a:spcBef>
                <a:spcPts val="0"/>
              </a:spcBef>
              <a:spcAft>
                <a:spcPts val="0"/>
              </a:spcAft>
              <a:buSzPts val="1400"/>
              <a:buChar char="○"/>
            </a:pPr>
            <a:r>
              <a:rPr lang="en"/>
              <a:t>Our response (y) that we want to predict</a:t>
            </a:r>
            <a:endParaRPr/>
          </a:p>
          <a:p>
            <a:pPr indent="-317500" lvl="1" marL="914400" rtl="0" algn="l">
              <a:spcBef>
                <a:spcPts val="0"/>
              </a:spcBef>
              <a:spcAft>
                <a:spcPts val="0"/>
              </a:spcAft>
              <a:buSzPts val="1400"/>
              <a:buChar char="○"/>
            </a:pPr>
            <a:r>
              <a:rPr lang="en"/>
              <a:t>Is estimated by our prediction function with our X</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X, we have lots of implied or known relationships in the data. Depending on the complexity of our prediction function and the training process, the model is not guaranteed to learn these relationships. We will use </a:t>
            </a:r>
            <a:r>
              <a:rPr b="1" lang="en" u="sng"/>
              <a:t>feature extraction</a:t>
            </a:r>
            <a:r>
              <a:rPr lang="en"/>
              <a:t> to avoid using over complex models and prevent overfitting. Feature extraction is:</a:t>
            </a:r>
            <a:endParaRPr/>
          </a:p>
          <a:p>
            <a:pPr indent="-342900" lvl="0" marL="457200" rtl="0" algn="l">
              <a:spcBef>
                <a:spcPts val="1600"/>
              </a:spcBef>
              <a:spcAft>
                <a:spcPts val="0"/>
              </a:spcAft>
              <a:buSzPts val="1800"/>
              <a:buChar char="●"/>
            </a:pPr>
            <a:r>
              <a:rPr lang="en"/>
              <a:t>Creating new variables from our data </a:t>
            </a:r>
            <a:endParaRPr/>
          </a:p>
          <a:p>
            <a:pPr indent="-342900" lvl="0" marL="457200" rtl="0" algn="l">
              <a:spcBef>
                <a:spcPts val="0"/>
              </a:spcBef>
              <a:spcAft>
                <a:spcPts val="0"/>
              </a:spcAft>
              <a:buSzPts val="1800"/>
              <a:buChar char="●"/>
            </a:pPr>
            <a:r>
              <a:rPr lang="en"/>
              <a:t>Handing these variable to models that will remain general (not overfit)</a:t>
            </a:r>
            <a:endParaRPr/>
          </a:p>
          <a:p>
            <a:pPr indent="-342900" lvl="0" marL="457200" rtl="0" algn="l">
              <a:spcBef>
                <a:spcPts val="0"/>
              </a:spcBef>
              <a:spcAft>
                <a:spcPts val="0"/>
              </a:spcAft>
              <a:buSzPts val="1800"/>
              <a:buChar char="●"/>
            </a:pPr>
            <a:r>
              <a:rPr lang="en"/>
              <a:t>Feature extraction is almost always necessary and should be considered for all modelling</a:t>
            </a:r>
            <a:endParaRPr/>
          </a:p>
          <a:p>
            <a:pPr indent="-342900" lvl="0" marL="457200" rtl="0" algn="l">
              <a:spcBef>
                <a:spcPts val="0"/>
              </a:spcBef>
              <a:spcAft>
                <a:spcPts val="0"/>
              </a:spcAft>
              <a:buSzPts val="1800"/>
              <a:buChar char="●"/>
            </a:pPr>
            <a:r>
              <a:rPr lang="en"/>
              <a:t>It is best paired with less complex models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Functions and Loss Functions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Functions in depth</a:t>
            </a:r>
            <a:endParaRPr/>
          </a:p>
          <a:p>
            <a:pPr indent="-342900" lvl="0" marL="457200" rtl="0" algn="l">
              <a:spcBef>
                <a:spcPts val="1600"/>
              </a:spcBef>
              <a:spcAft>
                <a:spcPts val="0"/>
              </a:spcAft>
              <a:buSzPts val="1800"/>
              <a:buChar char="●"/>
            </a:pPr>
            <a:r>
              <a:rPr lang="en"/>
              <a:t>Requires training on our X to estimate our y</a:t>
            </a:r>
            <a:endParaRPr/>
          </a:p>
          <a:p>
            <a:pPr indent="-317500" lvl="1" marL="914400" rtl="0" algn="l">
              <a:spcBef>
                <a:spcPts val="0"/>
              </a:spcBef>
              <a:spcAft>
                <a:spcPts val="0"/>
              </a:spcAft>
              <a:buSzPts val="1400"/>
              <a:buChar char="○"/>
            </a:pPr>
            <a:r>
              <a:rPr lang="en"/>
              <a:t>Attempts to fit itself to our X to our y</a:t>
            </a:r>
            <a:endParaRPr/>
          </a:p>
          <a:p>
            <a:pPr indent="-342900" lvl="0" marL="457200" rtl="0" algn="l">
              <a:spcBef>
                <a:spcPts val="0"/>
              </a:spcBef>
              <a:spcAft>
                <a:spcPts val="0"/>
              </a:spcAft>
              <a:buSzPts val="1800"/>
              <a:buChar char="●"/>
            </a:pPr>
            <a:r>
              <a:rPr lang="en"/>
              <a:t>Hyperparameters </a:t>
            </a:r>
            <a:endParaRPr/>
          </a:p>
          <a:p>
            <a:pPr indent="-317500" lvl="1" marL="914400" rtl="0" algn="l">
              <a:spcBef>
                <a:spcPts val="0"/>
              </a:spcBef>
              <a:spcAft>
                <a:spcPts val="0"/>
              </a:spcAft>
              <a:buSzPts val="1400"/>
              <a:buChar char="○"/>
            </a:pPr>
            <a:r>
              <a:rPr lang="en"/>
              <a:t>Changes the function itself </a:t>
            </a:r>
            <a:endParaRPr/>
          </a:p>
          <a:p>
            <a:pPr indent="-317500" lvl="1" marL="914400" rtl="0" algn="l">
              <a:spcBef>
                <a:spcPts val="0"/>
              </a:spcBef>
              <a:spcAft>
                <a:spcPts val="0"/>
              </a:spcAft>
              <a:buSzPts val="1400"/>
              <a:buChar char="○"/>
            </a:pPr>
            <a:r>
              <a:rPr lang="en"/>
              <a:t>May need to be tuned for optimal outcome</a:t>
            </a:r>
            <a:endParaRPr/>
          </a:p>
          <a:p>
            <a:pPr indent="-317500" lvl="1" marL="914400" rtl="0" algn="l">
              <a:spcBef>
                <a:spcPts val="0"/>
              </a:spcBef>
              <a:spcAft>
                <a:spcPts val="0"/>
              </a:spcAft>
              <a:buSzPts val="1400"/>
              <a:buChar char="○"/>
            </a:pPr>
            <a:r>
              <a:rPr lang="en"/>
              <a:t>Effects training and if it’s successful and also the complexity of the function</a:t>
            </a:r>
            <a:endParaRPr/>
          </a:p>
          <a:p>
            <a:pPr indent="-342900" lvl="0" marL="457200" rtl="0" algn="l">
              <a:spcBef>
                <a:spcPts val="0"/>
              </a:spcBef>
              <a:spcAft>
                <a:spcPts val="0"/>
              </a:spcAft>
              <a:buSzPts val="1800"/>
              <a:buChar char="●"/>
            </a:pPr>
            <a:r>
              <a:rPr lang="en"/>
              <a:t>Loss functions</a:t>
            </a:r>
            <a:endParaRPr/>
          </a:p>
          <a:p>
            <a:pPr indent="-317500" lvl="1" marL="914400" rtl="0" algn="l">
              <a:spcBef>
                <a:spcPts val="0"/>
              </a:spcBef>
              <a:spcAft>
                <a:spcPts val="0"/>
              </a:spcAft>
              <a:buSzPts val="1400"/>
              <a:buChar char="○"/>
            </a:pPr>
            <a:r>
              <a:rPr lang="en"/>
              <a:t>During training, it gives our prediction function a measure of how far off the estimate was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Cross Validation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properly train the model, it is important to split the data to verify it is not overfit and verify its prediction accuracy.</a:t>
            </a:r>
            <a:endParaRPr/>
          </a:p>
          <a:p>
            <a:pPr indent="-342900" lvl="0" marL="457200" rtl="0" algn="l">
              <a:spcBef>
                <a:spcPts val="1600"/>
              </a:spcBef>
              <a:spcAft>
                <a:spcPts val="0"/>
              </a:spcAft>
              <a:buSzPts val="1800"/>
              <a:buChar char="●"/>
            </a:pPr>
            <a:r>
              <a:rPr lang="en"/>
              <a:t>Split data (variety of ways)</a:t>
            </a:r>
            <a:endParaRPr/>
          </a:p>
          <a:p>
            <a:pPr indent="-317500" lvl="1" marL="914400" rtl="0" algn="l">
              <a:spcBef>
                <a:spcPts val="0"/>
              </a:spcBef>
              <a:spcAft>
                <a:spcPts val="0"/>
              </a:spcAft>
              <a:buSzPts val="1400"/>
              <a:buChar char="○"/>
            </a:pPr>
            <a:r>
              <a:rPr lang="en"/>
              <a:t>Have training, validation, and testing </a:t>
            </a:r>
            <a:endParaRPr/>
          </a:p>
          <a:p>
            <a:pPr indent="-342900" lvl="0" marL="457200" rtl="0" algn="l">
              <a:spcBef>
                <a:spcPts val="0"/>
              </a:spcBef>
              <a:spcAft>
                <a:spcPts val="0"/>
              </a:spcAft>
              <a:buSzPts val="1800"/>
              <a:buChar char="●"/>
            </a:pPr>
            <a:r>
              <a:rPr lang="en"/>
              <a:t>Use training set to train the model</a:t>
            </a:r>
            <a:endParaRPr/>
          </a:p>
          <a:p>
            <a:pPr indent="-342900" lvl="0" marL="457200" rtl="0" algn="l">
              <a:spcBef>
                <a:spcPts val="0"/>
              </a:spcBef>
              <a:spcAft>
                <a:spcPts val="0"/>
              </a:spcAft>
              <a:buSzPts val="1800"/>
              <a:buChar char="●"/>
            </a:pPr>
            <a:r>
              <a:rPr lang="en"/>
              <a:t>Check performance predicting on validation</a:t>
            </a:r>
            <a:endParaRPr/>
          </a:p>
          <a:p>
            <a:pPr indent="-317500" lvl="1" marL="914400" rtl="0" algn="l">
              <a:spcBef>
                <a:spcPts val="0"/>
              </a:spcBef>
              <a:spcAft>
                <a:spcPts val="0"/>
              </a:spcAft>
              <a:buSzPts val="1400"/>
              <a:buChar char="○"/>
            </a:pPr>
            <a:r>
              <a:rPr lang="en"/>
              <a:t>Use this to tune hyper parameters</a:t>
            </a:r>
            <a:endParaRPr/>
          </a:p>
          <a:p>
            <a:pPr indent="-342900" lvl="0" marL="457200" rtl="0" algn="l">
              <a:spcBef>
                <a:spcPts val="0"/>
              </a:spcBef>
              <a:spcAft>
                <a:spcPts val="0"/>
              </a:spcAft>
              <a:buSzPts val="1800"/>
              <a:buChar char="●"/>
            </a:pPr>
            <a:r>
              <a:rPr lang="en"/>
              <a:t>After adjusting model parameters based on our validation set, predict on test to evaluate performance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