
<file path=[Content_Types].xml><?xml version="1.0" encoding="utf-8"?>
<Types xmlns="http://schemas.openxmlformats.org/package/2006/content-types">
  <Default Extension="xml" ContentType="application/xml"/>
  <Default Extension="jpg" ContentType="image/jpeg"/>
  <Default Extension="jpeg" ContentType="image/jpeg"/>
  <Default Extension="emf" ContentType="image/x-emf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64" r:id="rId2"/>
    <p:sldId id="296" r:id="rId3"/>
    <p:sldId id="291" r:id="rId4"/>
    <p:sldId id="297" r:id="rId5"/>
    <p:sldId id="298" r:id="rId6"/>
    <p:sldId id="299" r:id="rId7"/>
    <p:sldId id="300" r:id="rId8"/>
    <p:sldId id="301" r:id="rId9"/>
    <p:sldId id="302" r:id="rId10"/>
    <p:sldId id="303" r:id="rId11"/>
    <p:sldId id="304" r:id="rId12"/>
    <p:sldId id="305" r:id="rId13"/>
    <p:sldId id="306" r:id="rId14"/>
    <p:sldId id="307" r:id="rId15"/>
    <p:sldId id="308" r:id="rId16"/>
    <p:sldId id="309" r:id="rId17"/>
    <p:sldId id="310" r:id="rId18"/>
    <p:sldId id="311" r:id="rId19"/>
    <p:sldId id="312" r:id="rId20"/>
    <p:sldId id="313" r:id="rId21"/>
    <p:sldId id="314" r:id="rId22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 Slides" id="{8943304C-0579-B044-8408-BEE7D1EF88DE}">
          <p14:sldIdLst>
            <p14:sldId id="264"/>
          </p14:sldIdLst>
        </p14:section>
        <p14:section name="Content Slides" id="{780F2BC7-7D2B-E746-A155-BFE2DFDE6DEA}">
          <p14:sldIdLst>
            <p14:sldId id="296"/>
            <p14:sldId id="291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</p14:sldIdLst>
        </p14:section>
        <p14:section name="Divider Slides" id="{5A73F76A-DEAB-0F47-9DD6-43D52AA08802}">
          <p14:sldIdLst/>
        </p14:section>
        <p14:section name="Example Slides" id="{2516BBBC-98CC-8648-B226-BA3DEC80432C}">
          <p14:sldIdLst/>
        </p14:section>
      </p14:sectionLst>
    </p:ex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FAFAF"/>
    <a:srgbClr val="6E3AB7"/>
    <a:srgbClr val="621F95"/>
    <a:srgbClr val="DC0A0A"/>
    <a:srgbClr val="A00000"/>
    <a:srgbClr val="0099C4"/>
    <a:srgbClr val="77A22D"/>
    <a:srgbClr val="387C2B"/>
    <a:srgbClr val="005DA2"/>
    <a:srgbClr val="FF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83" autoAdjust="0"/>
    <p:restoredTop sz="96405" autoAdjust="0"/>
  </p:normalViewPr>
  <p:slideViewPr>
    <p:cSldViewPr snapToGrid="0" showGuides="1">
      <p:cViewPr>
        <p:scale>
          <a:sx n="94" d="100"/>
          <a:sy n="94" d="100"/>
        </p:scale>
        <p:origin x="-576" y="-400"/>
      </p:cViewPr>
      <p:guideLst>
        <p:guide orient="horz" pos="2160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handoutMaster" Target="handoutMasters/handoutMaster1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8CF200-366C-7945-B17E-8F9BCA8CCEA0}" type="datetimeFigureOut">
              <a:rPr lang="en-US" smtClean="0">
                <a:latin typeface="Arial" panose="020B0604020202020204" pitchFamily="34" charset="0"/>
              </a:rPr>
              <a:t>23/06/16</a:t>
            </a:fld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4E71F0-BF95-784A-BFE2-E5A55BE95A82}" type="slidenum">
              <a:rPr lang="en-US" smtClean="0">
                <a:latin typeface="Arial" panose="020B0604020202020204" pitchFamily="34" charset="0"/>
              </a:rPr>
              <a:t>‹#›</a:t>
            </a:fld>
            <a:endParaRPr 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109334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D263873A-69C9-704E-BAD8-1E2DEE3691AB}" type="datetimeFigureOut">
              <a:rPr lang="en-US" smtClean="0"/>
              <a:pPr/>
              <a:t>23/06/16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8503FDD3-146F-A846-9B4B-E8300F35F59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6901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emf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emf"/><Relationship Id="rId3" Type="http://schemas.openxmlformats.org/officeDocument/2006/relationships/image" Target="../media/image3.emf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emf"/><Relationship Id="rId3" Type="http://schemas.openxmlformats.org/officeDocument/2006/relationships/image" Target="../media/image3.emf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emf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1 No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-9832"/>
            <a:ext cx="12188825" cy="5892147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9438" y="6200376"/>
            <a:ext cx="5450321" cy="4845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3063" y="252621"/>
            <a:ext cx="10291761" cy="1221022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3063" y="1748584"/>
            <a:ext cx="10291762" cy="1752600"/>
          </a:xfrm>
        </p:spPr>
        <p:txBody>
          <a:bodyPr>
            <a:noAutofit/>
          </a:bodyPr>
          <a:lstStyle>
            <a:lvl1pPr marL="0" indent="0" algn="l">
              <a:spcAft>
                <a:spcPts val="0"/>
              </a:spcAft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2862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8656" y="6440585"/>
            <a:ext cx="1653699" cy="317013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A655226-6E4F-8847-85CD-AF95F3D3F39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JavaScript Unit Testing - An Introduction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1476" y="1829101"/>
            <a:ext cx="10293350" cy="1692275"/>
          </a:xfrm>
        </p:spPr>
        <p:txBody>
          <a:bodyPr anchor="t">
            <a:noAutofit/>
          </a:bodyPr>
          <a:lstStyle>
            <a:lvl1pPr algn="l">
              <a:defRPr sz="3600" b="0" i="0" cap="none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9881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orient="horz" pos="1221" userDrawn="1">
          <p15:clr>
            <a:srgbClr val="C35EA4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3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023870" y="0"/>
            <a:ext cx="10164955" cy="606597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8656" y="6440585"/>
            <a:ext cx="1653699" cy="317013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A655226-6E4F-8847-85CD-AF95F3D3F39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JavaScript Unit Testing - An Introduction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1476" y="1829100"/>
            <a:ext cx="9140435" cy="2286000"/>
          </a:xfrm>
        </p:spPr>
        <p:txBody>
          <a:bodyPr anchor="t">
            <a:noAutofit/>
          </a:bodyPr>
          <a:lstStyle>
            <a:lvl1pPr algn="l">
              <a:defRPr sz="3600" b="0" i="0" cap="none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5159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orient="horz" pos="1221" userDrawn="1">
          <p15:clr>
            <a:srgbClr val="C35EA4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4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lum bright="5000"/>
          </a:blip>
          <a:stretch>
            <a:fillRect/>
          </a:stretch>
        </p:blipFill>
        <p:spPr>
          <a:xfrm>
            <a:off x="2023870" y="0"/>
            <a:ext cx="10164955" cy="606597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8656" y="6440585"/>
            <a:ext cx="1653699" cy="317013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A655226-6E4F-8847-85CD-AF95F3D3F39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JavaScript Unit Testing - An Introduction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1476" y="1829100"/>
            <a:ext cx="9140436" cy="2286000"/>
          </a:xfrm>
        </p:spPr>
        <p:txBody>
          <a:bodyPr anchor="t">
            <a:noAutofit/>
          </a:bodyPr>
          <a:lstStyle>
            <a:lvl1pPr algn="l">
              <a:defRPr sz="3600" b="0" i="0" cap="none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859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orient="horz" pos="1221" userDrawn="1">
          <p15:clr>
            <a:srgbClr val="C35EA4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-Col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55226-6E4F-8847-85CD-AF95F3D3F39A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JavaScript Unit Testing - An Introduction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063" y="1054849"/>
            <a:ext cx="5481637" cy="521208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6337301" y="1054849"/>
            <a:ext cx="5481637" cy="521208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8885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55226-6E4F-8847-85CD-AF95F3D3F39A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JavaScript Unit Testing - An Introduction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71475" y="723900"/>
            <a:ext cx="11447463" cy="266700"/>
          </a:xfrm>
        </p:spPr>
        <p:txBody>
          <a:bodyPr>
            <a:noAutofit/>
          </a:bodyPr>
          <a:lstStyle>
            <a:lvl1pPr marL="0">
              <a:spcAft>
                <a:spcPts val="0"/>
              </a:spcAft>
              <a:buFontTx/>
              <a:buNone/>
              <a:defRPr sz="1600">
                <a:solidFill>
                  <a:schemeClr val="accent6"/>
                </a:solidFill>
              </a:defRPr>
            </a:lvl1pPr>
            <a:lvl2pPr marL="0" indent="0">
              <a:spcAft>
                <a:spcPts val="0"/>
              </a:spcAft>
              <a:buFontTx/>
              <a:buNone/>
              <a:defRPr sz="1600">
                <a:solidFill>
                  <a:schemeClr val="accent6"/>
                </a:solidFill>
              </a:defRPr>
            </a:lvl2pPr>
            <a:lvl3pPr marL="0" indent="0">
              <a:spcAft>
                <a:spcPts val="0"/>
              </a:spcAft>
              <a:buFontTx/>
              <a:buNone/>
              <a:defRPr sz="1600">
                <a:solidFill>
                  <a:schemeClr val="accent6"/>
                </a:solidFill>
              </a:defRPr>
            </a:lvl3pPr>
            <a:lvl4pPr marL="0" indent="0">
              <a:spcAft>
                <a:spcPts val="0"/>
              </a:spcAft>
              <a:buFontTx/>
              <a:buNone/>
              <a:defRPr sz="1600">
                <a:solidFill>
                  <a:schemeClr val="accent6"/>
                </a:solidFill>
              </a:defRPr>
            </a:lvl4pPr>
            <a:lvl5pPr marL="0" indent="0">
              <a:spcAft>
                <a:spcPts val="0"/>
              </a:spcAft>
              <a:buFontTx/>
              <a:buNone/>
              <a:defRPr sz="1600">
                <a:solidFill>
                  <a:schemeClr val="accent6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063" y="1397000"/>
            <a:ext cx="5481637" cy="48641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4"/>
          </p:nvPr>
        </p:nvSpPr>
        <p:spPr>
          <a:xfrm>
            <a:off x="6337301" y="1397000"/>
            <a:ext cx="5481638" cy="48641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5675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orient="horz" pos="924" userDrawn="1">
          <p15:clr>
            <a:srgbClr val="C35EA4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Up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55226-6E4F-8847-85CD-AF95F3D3F39A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JavaScript Unit Testing - An Introduction</a:t>
            </a:r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97587" y="1143000"/>
            <a:ext cx="0" cy="5030788"/>
          </a:xfrm>
          <a:prstGeom prst="line">
            <a:avLst/>
          </a:prstGeom>
          <a:ln w="12700" cmpd="sng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 flipH="1">
            <a:off x="371477" y="3646488"/>
            <a:ext cx="11446033" cy="0"/>
          </a:xfrm>
          <a:prstGeom prst="line">
            <a:avLst/>
          </a:prstGeom>
          <a:ln w="12700" cmpd="sng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475" y="1108660"/>
            <a:ext cx="5481637" cy="2423160"/>
          </a:xfrm>
        </p:spPr>
        <p:txBody>
          <a:bodyPr>
            <a:normAutofit/>
          </a:bodyPr>
          <a:lstStyle>
            <a:lvl1pPr>
              <a:spcAft>
                <a:spcPts val="600"/>
              </a:spcAft>
              <a:defRPr sz="1400" b="1"/>
            </a:lvl1pPr>
            <a:lvl2pPr marL="0" indent="0">
              <a:spcAft>
                <a:spcPts val="600"/>
              </a:spcAft>
              <a:buFontTx/>
              <a:buNone/>
              <a:defRPr sz="1400"/>
            </a:lvl2pPr>
            <a:lvl3pPr marL="225425" indent="-225425">
              <a:spcAft>
                <a:spcPts val="600"/>
              </a:spcAft>
              <a:tabLst/>
              <a:defRPr sz="1400"/>
            </a:lvl3pPr>
            <a:lvl4pPr marL="457200" indent="-227013">
              <a:spcAft>
                <a:spcPts val="600"/>
              </a:spcAft>
              <a:defRPr sz="1400"/>
            </a:lvl4pPr>
            <a:lvl5pPr marL="688975" indent="-228600">
              <a:spcAft>
                <a:spcPts val="600"/>
              </a:spcAft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3"/>
          </p:nvPr>
        </p:nvSpPr>
        <p:spPr>
          <a:xfrm>
            <a:off x="6337301" y="1108660"/>
            <a:ext cx="5481637" cy="2423160"/>
          </a:xfrm>
        </p:spPr>
        <p:txBody>
          <a:bodyPr>
            <a:normAutofit/>
          </a:bodyPr>
          <a:lstStyle>
            <a:lvl1pPr>
              <a:spcAft>
                <a:spcPts val="600"/>
              </a:spcAft>
              <a:defRPr sz="1400" b="1"/>
            </a:lvl1pPr>
            <a:lvl2pPr marL="0" indent="0">
              <a:spcAft>
                <a:spcPts val="600"/>
              </a:spcAft>
              <a:buFontTx/>
              <a:buNone/>
              <a:defRPr sz="1400"/>
            </a:lvl2pPr>
            <a:lvl3pPr marL="225425" indent="-225425">
              <a:spcAft>
                <a:spcPts val="600"/>
              </a:spcAft>
              <a:tabLst/>
              <a:defRPr sz="1400"/>
            </a:lvl3pPr>
            <a:lvl4pPr marL="457200" indent="-227013">
              <a:spcAft>
                <a:spcPts val="600"/>
              </a:spcAft>
              <a:defRPr sz="1400"/>
            </a:lvl4pPr>
            <a:lvl5pPr marL="688975" indent="-228600">
              <a:spcAft>
                <a:spcPts val="600"/>
              </a:spcAft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8" name="Content Placeholder 2"/>
          <p:cNvSpPr>
            <a:spLocks noGrp="1"/>
          </p:cNvSpPr>
          <p:nvPr>
            <p:ph idx="14"/>
          </p:nvPr>
        </p:nvSpPr>
        <p:spPr>
          <a:xfrm>
            <a:off x="371475" y="3841115"/>
            <a:ext cx="5481637" cy="2423160"/>
          </a:xfrm>
        </p:spPr>
        <p:txBody>
          <a:bodyPr>
            <a:normAutofit/>
          </a:bodyPr>
          <a:lstStyle>
            <a:lvl1pPr>
              <a:spcAft>
                <a:spcPts val="600"/>
              </a:spcAft>
              <a:defRPr sz="1400" b="1"/>
            </a:lvl1pPr>
            <a:lvl2pPr marL="0" indent="0">
              <a:spcAft>
                <a:spcPts val="600"/>
              </a:spcAft>
              <a:buFontTx/>
              <a:buNone/>
              <a:defRPr sz="1400"/>
            </a:lvl2pPr>
            <a:lvl3pPr marL="225425" indent="-225425">
              <a:spcAft>
                <a:spcPts val="600"/>
              </a:spcAft>
              <a:tabLst/>
              <a:defRPr sz="1400"/>
            </a:lvl3pPr>
            <a:lvl4pPr marL="457200" indent="-227013">
              <a:spcAft>
                <a:spcPts val="600"/>
              </a:spcAft>
              <a:defRPr sz="1400"/>
            </a:lvl4pPr>
            <a:lvl5pPr marL="688975" indent="-228600">
              <a:spcAft>
                <a:spcPts val="600"/>
              </a:spcAft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>
            <p:ph idx="15"/>
          </p:nvPr>
        </p:nvSpPr>
        <p:spPr>
          <a:xfrm>
            <a:off x="6337301" y="3841115"/>
            <a:ext cx="5481637" cy="2423160"/>
          </a:xfrm>
        </p:spPr>
        <p:txBody>
          <a:bodyPr>
            <a:normAutofit/>
          </a:bodyPr>
          <a:lstStyle>
            <a:lvl1pPr>
              <a:spcAft>
                <a:spcPts val="600"/>
              </a:spcAft>
              <a:defRPr sz="1400" b="1"/>
            </a:lvl1pPr>
            <a:lvl2pPr marL="0" indent="0">
              <a:spcAft>
                <a:spcPts val="600"/>
              </a:spcAft>
              <a:buFontTx/>
              <a:buNone/>
              <a:defRPr sz="1400"/>
            </a:lvl2pPr>
            <a:lvl3pPr marL="225425" indent="-225425">
              <a:spcAft>
                <a:spcPts val="600"/>
              </a:spcAft>
              <a:tabLst/>
              <a:defRPr sz="1400"/>
            </a:lvl3pPr>
            <a:lvl4pPr marL="457200" indent="-227013">
              <a:spcAft>
                <a:spcPts val="600"/>
              </a:spcAft>
              <a:defRPr sz="1400"/>
            </a:lvl4pPr>
            <a:lvl5pPr marL="688975" indent="-228600">
              <a:spcAft>
                <a:spcPts val="600"/>
              </a:spcAft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3315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Up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55226-6E4F-8847-85CD-AF95F3D3F39A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JavaScript Unit Testing - An Introduction</a:t>
            </a:r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 flipH="1">
            <a:off x="6094413" y="1485900"/>
            <a:ext cx="3174" cy="4687888"/>
          </a:xfrm>
          <a:prstGeom prst="line">
            <a:avLst/>
          </a:prstGeom>
          <a:ln w="12700" cmpd="sng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 flipH="1">
            <a:off x="372905" y="3809692"/>
            <a:ext cx="11446033" cy="0"/>
          </a:xfrm>
          <a:prstGeom prst="line">
            <a:avLst/>
          </a:prstGeom>
          <a:ln w="12700" cmpd="sng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6"/>
          </p:nvPr>
        </p:nvSpPr>
        <p:spPr>
          <a:xfrm>
            <a:off x="371475" y="723900"/>
            <a:ext cx="11447463" cy="266700"/>
          </a:xfrm>
        </p:spPr>
        <p:txBody>
          <a:bodyPr>
            <a:noAutofit/>
          </a:bodyPr>
          <a:lstStyle>
            <a:lvl1pPr marL="0">
              <a:spcAft>
                <a:spcPts val="0"/>
              </a:spcAft>
              <a:buFontTx/>
              <a:buNone/>
              <a:defRPr sz="1600">
                <a:solidFill>
                  <a:schemeClr val="accent6"/>
                </a:solidFill>
              </a:defRPr>
            </a:lvl1pPr>
            <a:lvl2pPr marL="0" indent="0">
              <a:spcAft>
                <a:spcPts val="0"/>
              </a:spcAft>
              <a:buFontTx/>
              <a:buNone/>
              <a:defRPr sz="1600">
                <a:solidFill>
                  <a:schemeClr val="accent6"/>
                </a:solidFill>
              </a:defRPr>
            </a:lvl2pPr>
            <a:lvl3pPr marL="0" indent="0">
              <a:spcAft>
                <a:spcPts val="0"/>
              </a:spcAft>
              <a:buFontTx/>
              <a:buNone/>
              <a:defRPr sz="1600">
                <a:solidFill>
                  <a:schemeClr val="accent6"/>
                </a:solidFill>
              </a:defRPr>
            </a:lvl3pPr>
            <a:lvl4pPr marL="0" indent="0">
              <a:spcAft>
                <a:spcPts val="0"/>
              </a:spcAft>
              <a:buFontTx/>
              <a:buNone/>
              <a:defRPr sz="1600">
                <a:solidFill>
                  <a:schemeClr val="accent6"/>
                </a:solidFill>
              </a:defRPr>
            </a:lvl4pPr>
            <a:lvl5pPr marL="0" indent="0">
              <a:spcAft>
                <a:spcPts val="0"/>
              </a:spcAft>
              <a:buFontTx/>
              <a:buNone/>
              <a:defRPr sz="1600">
                <a:solidFill>
                  <a:schemeClr val="accent6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475" y="1426159"/>
            <a:ext cx="5481637" cy="2249424"/>
          </a:xfrm>
        </p:spPr>
        <p:txBody>
          <a:bodyPr>
            <a:normAutofit/>
          </a:bodyPr>
          <a:lstStyle>
            <a:lvl1pPr>
              <a:spcAft>
                <a:spcPts val="600"/>
              </a:spcAft>
              <a:defRPr sz="1400" b="1"/>
            </a:lvl1pPr>
            <a:lvl2pPr marL="0" indent="0">
              <a:spcAft>
                <a:spcPts val="600"/>
              </a:spcAft>
              <a:buFontTx/>
              <a:buNone/>
              <a:defRPr sz="1400"/>
            </a:lvl2pPr>
            <a:lvl3pPr marL="225425" indent="-225425">
              <a:spcAft>
                <a:spcPts val="600"/>
              </a:spcAft>
              <a:tabLst/>
              <a:defRPr sz="1400"/>
            </a:lvl3pPr>
            <a:lvl4pPr marL="457200" indent="-227013">
              <a:spcAft>
                <a:spcPts val="600"/>
              </a:spcAft>
              <a:defRPr sz="1400"/>
            </a:lvl4pPr>
            <a:lvl5pPr marL="688975" indent="-228600">
              <a:spcAft>
                <a:spcPts val="600"/>
              </a:spcAft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3"/>
          </p:nvPr>
        </p:nvSpPr>
        <p:spPr>
          <a:xfrm>
            <a:off x="6337301" y="1426159"/>
            <a:ext cx="5481637" cy="2249424"/>
          </a:xfrm>
        </p:spPr>
        <p:txBody>
          <a:bodyPr>
            <a:normAutofit/>
          </a:bodyPr>
          <a:lstStyle>
            <a:lvl1pPr>
              <a:spcAft>
                <a:spcPts val="600"/>
              </a:spcAft>
              <a:defRPr sz="1400" b="1"/>
            </a:lvl1pPr>
            <a:lvl2pPr marL="0" indent="0">
              <a:spcAft>
                <a:spcPts val="600"/>
              </a:spcAft>
              <a:buFontTx/>
              <a:buNone/>
              <a:defRPr sz="1400"/>
            </a:lvl2pPr>
            <a:lvl3pPr marL="225425" indent="-225425">
              <a:spcAft>
                <a:spcPts val="600"/>
              </a:spcAft>
              <a:tabLst/>
              <a:defRPr sz="1400"/>
            </a:lvl3pPr>
            <a:lvl4pPr marL="457200" indent="-227013">
              <a:spcAft>
                <a:spcPts val="600"/>
              </a:spcAft>
              <a:defRPr sz="1400"/>
            </a:lvl4pPr>
            <a:lvl5pPr marL="688975" indent="-228600">
              <a:spcAft>
                <a:spcPts val="600"/>
              </a:spcAft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7"/>
          </p:nvPr>
        </p:nvSpPr>
        <p:spPr>
          <a:xfrm>
            <a:off x="371475" y="4014990"/>
            <a:ext cx="5481637" cy="2249286"/>
          </a:xfrm>
        </p:spPr>
        <p:txBody>
          <a:bodyPr>
            <a:normAutofit/>
          </a:bodyPr>
          <a:lstStyle>
            <a:lvl1pPr>
              <a:spcAft>
                <a:spcPts val="600"/>
              </a:spcAft>
              <a:defRPr sz="1400" b="1"/>
            </a:lvl1pPr>
            <a:lvl2pPr marL="0" indent="0">
              <a:spcAft>
                <a:spcPts val="600"/>
              </a:spcAft>
              <a:buFontTx/>
              <a:buNone/>
              <a:defRPr sz="1400"/>
            </a:lvl2pPr>
            <a:lvl3pPr marL="225425" indent="-225425">
              <a:spcAft>
                <a:spcPts val="600"/>
              </a:spcAft>
              <a:tabLst/>
              <a:defRPr sz="1400"/>
            </a:lvl3pPr>
            <a:lvl4pPr marL="457200" indent="-227013">
              <a:spcAft>
                <a:spcPts val="600"/>
              </a:spcAft>
              <a:defRPr sz="1400"/>
            </a:lvl4pPr>
            <a:lvl5pPr marL="688975" indent="-228600">
              <a:spcAft>
                <a:spcPts val="600"/>
              </a:spcAft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7" name="Content Placeholder 2"/>
          <p:cNvSpPr>
            <a:spLocks noGrp="1"/>
          </p:cNvSpPr>
          <p:nvPr>
            <p:ph idx="18"/>
          </p:nvPr>
        </p:nvSpPr>
        <p:spPr>
          <a:xfrm>
            <a:off x="6337301" y="4014990"/>
            <a:ext cx="5481637" cy="2249286"/>
          </a:xfrm>
        </p:spPr>
        <p:txBody>
          <a:bodyPr>
            <a:normAutofit/>
          </a:bodyPr>
          <a:lstStyle>
            <a:lvl1pPr>
              <a:spcAft>
                <a:spcPts val="600"/>
              </a:spcAft>
              <a:defRPr sz="1400" b="1"/>
            </a:lvl1pPr>
            <a:lvl2pPr marL="0" indent="0">
              <a:spcAft>
                <a:spcPts val="600"/>
              </a:spcAft>
              <a:buFontTx/>
              <a:buNone/>
              <a:defRPr sz="1400"/>
            </a:lvl2pPr>
            <a:lvl3pPr marL="225425" indent="-225425">
              <a:spcAft>
                <a:spcPts val="600"/>
              </a:spcAft>
              <a:tabLst/>
              <a:defRPr sz="1400"/>
            </a:lvl3pPr>
            <a:lvl4pPr marL="457200" indent="-227013">
              <a:spcAft>
                <a:spcPts val="600"/>
              </a:spcAft>
              <a:defRPr sz="1400"/>
            </a:lvl4pPr>
            <a:lvl5pPr marL="688975" indent="-228600">
              <a:spcAft>
                <a:spcPts val="600"/>
              </a:spcAft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92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orient="horz" pos="924" userDrawn="1">
          <p15:clr>
            <a:srgbClr val="C35EA4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Col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55226-6E4F-8847-85CD-AF95F3D3F39A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JavaScript Unit Testing - An Introduction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3"/>
          </p:nvPr>
        </p:nvSpPr>
        <p:spPr>
          <a:xfrm>
            <a:off x="371475" y="1108659"/>
            <a:ext cx="3514725" cy="5155615"/>
          </a:xfrm>
        </p:spPr>
        <p:txBody>
          <a:bodyPr>
            <a:normAutofit/>
          </a:bodyPr>
          <a:lstStyle>
            <a:lvl1pPr>
              <a:spcAft>
                <a:spcPts val="600"/>
              </a:spcAft>
              <a:defRPr sz="1400" b="1"/>
            </a:lvl1pPr>
            <a:lvl2pPr marL="0" indent="0">
              <a:spcAft>
                <a:spcPts val="600"/>
              </a:spcAft>
              <a:buFontTx/>
              <a:buNone/>
              <a:defRPr sz="1400"/>
            </a:lvl2pPr>
            <a:lvl3pPr marL="225425" indent="-225425">
              <a:spcAft>
                <a:spcPts val="600"/>
              </a:spcAft>
              <a:tabLst/>
              <a:defRPr sz="1400"/>
            </a:lvl3pPr>
            <a:lvl4pPr marL="457200" indent="-227013">
              <a:spcAft>
                <a:spcPts val="600"/>
              </a:spcAft>
              <a:defRPr sz="1400"/>
            </a:lvl4pPr>
            <a:lvl5pPr marL="688975" indent="-228600">
              <a:spcAft>
                <a:spcPts val="600"/>
              </a:spcAft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5"/>
          </p:nvPr>
        </p:nvSpPr>
        <p:spPr>
          <a:xfrm>
            <a:off x="4337844" y="1108659"/>
            <a:ext cx="3514725" cy="5155615"/>
          </a:xfrm>
        </p:spPr>
        <p:txBody>
          <a:bodyPr>
            <a:normAutofit/>
          </a:bodyPr>
          <a:lstStyle>
            <a:lvl1pPr>
              <a:spcAft>
                <a:spcPts val="600"/>
              </a:spcAft>
              <a:defRPr sz="1400" b="1"/>
            </a:lvl1pPr>
            <a:lvl2pPr marL="0" indent="0">
              <a:spcAft>
                <a:spcPts val="600"/>
              </a:spcAft>
              <a:buFontTx/>
              <a:buNone/>
              <a:defRPr sz="1400"/>
            </a:lvl2pPr>
            <a:lvl3pPr marL="225425" indent="-225425">
              <a:spcAft>
                <a:spcPts val="600"/>
              </a:spcAft>
              <a:tabLst/>
              <a:defRPr sz="1400"/>
            </a:lvl3pPr>
            <a:lvl4pPr marL="457200" indent="-227013">
              <a:spcAft>
                <a:spcPts val="600"/>
              </a:spcAft>
              <a:defRPr sz="1400"/>
            </a:lvl4pPr>
            <a:lvl5pPr marL="688975" indent="-228600">
              <a:spcAft>
                <a:spcPts val="600"/>
              </a:spcAft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4"/>
          </p:nvPr>
        </p:nvSpPr>
        <p:spPr>
          <a:xfrm>
            <a:off x="8304213" y="1108659"/>
            <a:ext cx="3514725" cy="5155615"/>
          </a:xfrm>
        </p:spPr>
        <p:txBody>
          <a:bodyPr>
            <a:normAutofit/>
          </a:bodyPr>
          <a:lstStyle>
            <a:lvl1pPr>
              <a:spcAft>
                <a:spcPts val="600"/>
              </a:spcAft>
              <a:defRPr sz="1400" b="1"/>
            </a:lvl1pPr>
            <a:lvl2pPr marL="0" indent="0">
              <a:spcAft>
                <a:spcPts val="600"/>
              </a:spcAft>
              <a:buFontTx/>
              <a:buNone/>
              <a:defRPr sz="1400"/>
            </a:lvl2pPr>
            <a:lvl3pPr marL="225425" indent="-225425">
              <a:spcAft>
                <a:spcPts val="600"/>
              </a:spcAft>
              <a:tabLst/>
              <a:defRPr sz="1400"/>
            </a:lvl3pPr>
            <a:lvl4pPr marL="457200" indent="-227013">
              <a:spcAft>
                <a:spcPts val="600"/>
              </a:spcAft>
              <a:defRPr sz="1400"/>
            </a:lvl4pPr>
            <a:lvl5pPr marL="688975" indent="-228600">
              <a:spcAft>
                <a:spcPts val="600"/>
              </a:spcAft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8857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Col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55226-6E4F-8847-85CD-AF95F3D3F39A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JavaScript Unit Testing - An Introduction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373063" y="1054848"/>
            <a:ext cx="11445875" cy="917789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3"/>
          </p:nvPr>
        </p:nvSpPr>
        <p:spPr>
          <a:xfrm>
            <a:off x="371475" y="2109326"/>
            <a:ext cx="3514725" cy="4154947"/>
          </a:xfrm>
        </p:spPr>
        <p:txBody>
          <a:bodyPr>
            <a:normAutofit/>
          </a:bodyPr>
          <a:lstStyle>
            <a:lvl1pPr>
              <a:spcAft>
                <a:spcPts val="600"/>
              </a:spcAft>
              <a:defRPr sz="1400" b="1"/>
            </a:lvl1pPr>
            <a:lvl2pPr marL="0" indent="0">
              <a:spcAft>
                <a:spcPts val="600"/>
              </a:spcAft>
              <a:buFontTx/>
              <a:buNone/>
              <a:defRPr sz="1400"/>
            </a:lvl2pPr>
            <a:lvl3pPr marL="225425" indent="-225425">
              <a:spcAft>
                <a:spcPts val="600"/>
              </a:spcAft>
              <a:tabLst/>
              <a:defRPr sz="1400"/>
            </a:lvl3pPr>
            <a:lvl4pPr marL="457200" indent="-227013">
              <a:spcAft>
                <a:spcPts val="600"/>
              </a:spcAft>
              <a:defRPr sz="1400"/>
            </a:lvl4pPr>
            <a:lvl5pPr marL="688975" indent="-228600">
              <a:spcAft>
                <a:spcPts val="600"/>
              </a:spcAft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5"/>
          </p:nvPr>
        </p:nvSpPr>
        <p:spPr>
          <a:xfrm>
            <a:off x="4337844" y="2109326"/>
            <a:ext cx="3514725" cy="4154947"/>
          </a:xfrm>
        </p:spPr>
        <p:txBody>
          <a:bodyPr>
            <a:normAutofit/>
          </a:bodyPr>
          <a:lstStyle>
            <a:lvl1pPr>
              <a:spcAft>
                <a:spcPts val="600"/>
              </a:spcAft>
              <a:defRPr sz="1400" b="1"/>
            </a:lvl1pPr>
            <a:lvl2pPr marL="0" indent="0">
              <a:spcAft>
                <a:spcPts val="600"/>
              </a:spcAft>
              <a:buFontTx/>
              <a:buNone/>
              <a:defRPr sz="1400"/>
            </a:lvl2pPr>
            <a:lvl3pPr marL="225425" indent="-225425">
              <a:spcAft>
                <a:spcPts val="600"/>
              </a:spcAft>
              <a:tabLst/>
              <a:defRPr sz="1400"/>
            </a:lvl3pPr>
            <a:lvl4pPr marL="457200" indent="-227013">
              <a:spcAft>
                <a:spcPts val="600"/>
              </a:spcAft>
              <a:defRPr sz="1400"/>
            </a:lvl4pPr>
            <a:lvl5pPr marL="688975" indent="-228600">
              <a:spcAft>
                <a:spcPts val="600"/>
              </a:spcAft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4"/>
          </p:nvPr>
        </p:nvSpPr>
        <p:spPr>
          <a:xfrm>
            <a:off x="8304213" y="2109326"/>
            <a:ext cx="3514725" cy="4154947"/>
          </a:xfrm>
        </p:spPr>
        <p:txBody>
          <a:bodyPr>
            <a:normAutofit/>
          </a:bodyPr>
          <a:lstStyle>
            <a:lvl1pPr>
              <a:spcAft>
                <a:spcPts val="600"/>
              </a:spcAft>
              <a:defRPr sz="1400" b="1"/>
            </a:lvl1pPr>
            <a:lvl2pPr marL="0" indent="0">
              <a:spcAft>
                <a:spcPts val="600"/>
              </a:spcAft>
              <a:buFontTx/>
              <a:buNone/>
              <a:defRPr sz="1400"/>
            </a:lvl2pPr>
            <a:lvl3pPr marL="225425" indent="-225425">
              <a:spcAft>
                <a:spcPts val="600"/>
              </a:spcAft>
              <a:tabLst/>
              <a:defRPr sz="1400"/>
            </a:lvl3pPr>
            <a:lvl4pPr marL="457200" indent="-227013">
              <a:spcAft>
                <a:spcPts val="600"/>
              </a:spcAft>
              <a:defRPr sz="1400"/>
            </a:lvl4pPr>
            <a:lvl5pPr marL="688975" indent="-228600">
              <a:spcAft>
                <a:spcPts val="600"/>
              </a:spcAft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9887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55226-6E4F-8847-85CD-AF95F3D3F39A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JavaScript Unit Testing - An Introduction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89365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1a Ink-Sav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9438" y="6200376"/>
            <a:ext cx="5450321" cy="4845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3064" y="252621"/>
            <a:ext cx="10291762" cy="1221022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36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3063" y="1748584"/>
            <a:ext cx="10291762" cy="1752600"/>
          </a:xfrm>
        </p:spPr>
        <p:txBody>
          <a:bodyPr>
            <a:noAutofit/>
          </a:bodyPr>
          <a:lstStyle>
            <a:lvl1pPr marL="0" indent="0" algn="l">
              <a:spcAft>
                <a:spcPts val="0"/>
              </a:spcAft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91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55226-6E4F-8847-85CD-AF95F3D3F39A}" type="slidenum">
              <a:rPr lang="en-US" smtClean="0"/>
              <a:t>‹#›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JavaScript Unit Testing - An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2260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2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9438" y="6200376"/>
            <a:ext cx="5450321" cy="484572"/>
          </a:xfrm>
          <a:prstGeom prst="rect">
            <a:avLst/>
          </a:prstGeom>
        </p:spPr>
      </p:pic>
      <p:sp>
        <p:nvSpPr>
          <p:cNvPr id="6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88825" cy="3651250"/>
          </a:xfrm>
          <a:solidFill>
            <a:schemeClr val="bg2"/>
          </a:solidFill>
        </p:spPr>
        <p:txBody>
          <a:bodyPr/>
          <a:lstStyle>
            <a:lvl1pPr>
              <a:defRPr baseline="0">
                <a:solidFill>
                  <a:schemeClr val="accent4"/>
                </a:solidFill>
              </a:defRPr>
            </a:lvl1pPr>
          </a:lstStyle>
          <a:p>
            <a:r>
              <a:rPr lang="en-US" dirty="0" smtClean="0"/>
              <a:t>Picture here. Place photo credit on top of picture.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73064" y="3874000"/>
            <a:ext cx="10291762" cy="1221022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36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3063" y="5253540"/>
            <a:ext cx="5553775" cy="1007560"/>
          </a:xfrm>
        </p:spPr>
        <p:txBody>
          <a:bodyPr>
            <a:noAutofit/>
          </a:bodyPr>
          <a:lstStyle>
            <a:lvl1pPr marL="0" indent="0" algn="l">
              <a:spcAft>
                <a:spcPts val="0"/>
              </a:spcAft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98199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3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9438" y="6200376"/>
            <a:ext cx="5450321" cy="484572"/>
          </a:xfrm>
          <a:prstGeom prst="rect">
            <a:avLst/>
          </a:prstGeom>
        </p:spPr>
      </p:pic>
      <p:sp>
        <p:nvSpPr>
          <p:cNvPr id="6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6094412" cy="6858000"/>
          </a:xfrm>
          <a:solidFill>
            <a:schemeClr val="bg2"/>
          </a:solidFill>
        </p:spPr>
        <p:txBody>
          <a:bodyPr anchor="ctr"/>
          <a:lstStyle>
            <a:lvl1pPr algn="ctr">
              <a:defRPr baseline="0">
                <a:solidFill>
                  <a:schemeClr val="accent4"/>
                </a:solidFill>
              </a:defRPr>
            </a:lvl1pPr>
          </a:lstStyle>
          <a:p>
            <a:r>
              <a:rPr lang="en-US" dirty="0" smtClean="0"/>
              <a:t>Picture here. Place photo credit </a:t>
            </a:r>
            <a:br>
              <a:rPr lang="en-US" dirty="0" smtClean="0"/>
            </a:br>
            <a:r>
              <a:rPr lang="en-US" dirty="0" smtClean="0"/>
              <a:t>on top of picture.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65886" y="250824"/>
            <a:ext cx="5353052" cy="1743075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360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65887" y="2243640"/>
            <a:ext cx="5353052" cy="1007560"/>
          </a:xfrm>
        </p:spPr>
        <p:txBody>
          <a:bodyPr>
            <a:noAutofit/>
          </a:bodyPr>
          <a:lstStyle>
            <a:lvl1pPr marL="0" indent="0" algn="l">
              <a:spcAft>
                <a:spcPts val="0"/>
              </a:spcAft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9699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55226-6E4F-8847-85CD-AF95F3D3F39A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JavaScript Unit Testing - An Introduction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064" y="288088"/>
            <a:ext cx="10291762" cy="428678"/>
          </a:xfrm>
          <a:ln>
            <a:noFill/>
          </a:ln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064" y="1054849"/>
            <a:ext cx="10291762" cy="521208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5444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55226-6E4F-8847-85CD-AF95F3D3F39A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JavaScript Unit Testing - An Introduction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064" y="288088"/>
            <a:ext cx="10291762" cy="428678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71476" y="723900"/>
            <a:ext cx="10293350" cy="266700"/>
          </a:xfrm>
        </p:spPr>
        <p:txBody>
          <a:bodyPr>
            <a:noAutofit/>
          </a:bodyPr>
          <a:lstStyle>
            <a:lvl1pPr marL="0">
              <a:spcAft>
                <a:spcPts val="0"/>
              </a:spcAft>
              <a:buFontTx/>
              <a:buNone/>
              <a:defRPr sz="1600">
                <a:solidFill>
                  <a:schemeClr val="accent6"/>
                </a:solidFill>
              </a:defRPr>
            </a:lvl1pPr>
            <a:lvl2pPr marL="0" indent="0">
              <a:spcAft>
                <a:spcPts val="0"/>
              </a:spcAft>
              <a:buFontTx/>
              <a:buNone/>
              <a:defRPr sz="1600">
                <a:solidFill>
                  <a:schemeClr val="accent6"/>
                </a:solidFill>
              </a:defRPr>
            </a:lvl2pPr>
            <a:lvl3pPr marL="0" indent="0">
              <a:spcAft>
                <a:spcPts val="0"/>
              </a:spcAft>
              <a:buFontTx/>
              <a:buNone/>
              <a:defRPr sz="1600">
                <a:solidFill>
                  <a:schemeClr val="accent6"/>
                </a:solidFill>
              </a:defRPr>
            </a:lvl3pPr>
            <a:lvl4pPr marL="0" indent="0">
              <a:spcAft>
                <a:spcPts val="0"/>
              </a:spcAft>
              <a:buFontTx/>
              <a:buNone/>
              <a:defRPr sz="1600">
                <a:solidFill>
                  <a:schemeClr val="accent6"/>
                </a:solidFill>
              </a:defRPr>
            </a:lvl4pPr>
            <a:lvl5pPr marL="0" indent="0">
              <a:spcAft>
                <a:spcPts val="0"/>
              </a:spcAft>
              <a:buFontTx/>
              <a:buNone/>
              <a:defRPr sz="1600">
                <a:solidFill>
                  <a:schemeClr val="accent6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064" y="1397000"/>
            <a:ext cx="10291762" cy="4870561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1934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orient="horz" pos="924" userDrawn="1">
          <p15:clr>
            <a:srgbClr val="C35EA4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55226-6E4F-8847-85CD-AF95F3D3F39A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JavaScript Unit Testing - An Introduction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064" y="288088"/>
            <a:ext cx="10291762" cy="428678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064" y="1054849"/>
            <a:ext cx="10291762" cy="5212080"/>
          </a:xfrm>
        </p:spPr>
        <p:txBody>
          <a:bodyPr/>
          <a:lstStyle>
            <a:lvl1pPr marL="914400" indent="-914400">
              <a:spcAft>
                <a:spcPts val="800"/>
              </a:spcAft>
              <a:tabLst>
                <a:tab pos="914400" algn="l"/>
              </a:tabLst>
              <a:defRPr sz="2000"/>
            </a:lvl1pPr>
            <a:lvl2pPr marL="1141413" indent="-227013">
              <a:buFont typeface="Lucida Grande"/>
              <a:buChar char="–"/>
              <a:defRPr sz="1800"/>
            </a:lvl2pPr>
            <a:lvl3pPr marL="1366838" indent="-225425">
              <a:buFont typeface="Arial"/>
              <a:buChar char="•"/>
              <a:defRPr sz="1600"/>
            </a:lvl3pPr>
            <a:lvl4pPr marL="1600200" indent="-228600">
              <a:buFont typeface="Lucida Grande"/>
              <a:buChar char="–"/>
              <a:defRPr sz="1400"/>
            </a:lvl4pPr>
            <a:lvl5pPr marL="1828800" indent="-225425">
              <a:buFont typeface="Arial"/>
              <a:buChar char="•"/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83865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8656" y="6440585"/>
            <a:ext cx="1653699" cy="317013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A655226-6E4F-8847-85CD-AF95F3D3F39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JavaScript Unit Testing - An Introduction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888" y="1833345"/>
            <a:ext cx="10293350" cy="1692275"/>
          </a:xfrm>
        </p:spPr>
        <p:txBody>
          <a:bodyPr anchor="t">
            <a:noAutofit/>
          </a:bodyPr>
          <a:lstStyle>
            <a:lvl1pPr algn="l">
              <a:defRPr sz="3600" b="0" i="0" cap="none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58359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orient="horz" pos="1223" userDrawn="1">
          <p15:clr>
            <a:srgbClr val="C35EA4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1a Ink-Saving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A655226-6E4F-8847-85CD-AF95F3D3F39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JavaScript Unit Testing - An Introduction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1476" y="1828800"/>
            <a:ext cx="10293350" cy="1692275"/>
          </a:xfrm>
        </p:spPr>
        <p:txBody>
          <a:bodyPr anchor="t">
            <a:noAutofit/>
          </a:bodyPr>
          <a:lstStyle>
            <a:lvl1pPr algn="l">
              <a:defRPr sz="3600" b="0" i="0" cap="none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9948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orient="horz" pos="1221" userDrawn="1">
          <p15:clr>
            <a:srgbClr val="C35EA4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theme" Target="../theme/theme1.xml"/><Relationship Id="rId22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73063" y="6553201"/>
            <a:ext cx="386695" cy="3048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chemeClr val="accent6"/>
                </a:solidFill>
              </a:defRPr>
            </a:lvl1pPr>
          </a:lstStyle>
          <a:p>
            <a:fld id="{0A655226-6E4F-8847-85CD-AF95F3D3F39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71525" y="6553201"/>
            <a:ext cx="5321300" cy="304799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smtClean="0"/>
              <a:t>JavaScript Unit Testing - An Introduction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5958" y="6441989"/>
            <a:ext cx="1659825" cy="318187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3063" y="288088"/>
            <a:ext cx="11445875" cy="42867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3063" y="1054849"/>
            <a:ext cx="10287000" cy="521208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 smtClean="0"/>
              <a:t>Click to edit Master text styles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165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1" r:id="rId2"/>
    <p:sldLayoutId id="2147483660" r:id="rId3"/>
    <p:sldLayoutId id="2147483661" r:id="rId4"/>
    <p:sldLayoutId id="2147483650" r:id="rId5"/>
    <p:sldLayoutId id="2147483662" r:id="rId6"/>
    <p:sldLayoutId id="2147483670" r:id="rId7"/>
    <p:sldLayoutId id="2147483651" r:id="rId8"/>
    <p:sldLayoutId id="2147483672" r:id="rId9"/>
    <p:sldLayoutId id="2147483665" r:id="rId10"/>
    <p:sldLayoutId id="2147483673" r:id="rId11"/>
    <p:sldLayoutId id="2147483675" r:id="rId12"/>
    <p:sldLayoutId id="2147483663" r:id="rId13"/>
    <p:sldLayoutId id="2147483664" r:id="rId14"/>
    <p:sldLayoutId id="2147483666" r:id="rId15"/>
    <p:sldLayoutId id="2147483667" r:id="rId16"/>
    <p:sldLayoutId id="2147483668" r:id="rId17"/>
    <p:sldLayoutId id="2147483669" r:id="rId18"/>
    <p:sldLayoutId id="2147483654" r:id="rId19"/>
    <p:sldLayoutId id="2147483655" r:id="rId20"/>
  </p:sldLayoutIdLst>
  <p:timing>
    <p:tnLst>
      <p:par>
        <p:cTn xmlns:p14="http://schemas.microsoft.com/office/powerpoint/2010/main" id="1" dur="indefinite" restart="never" nodeType="tmRoot"/>
      </p:par>
    </p:tnLst>
  </p:timing>
  <p:hf hd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FontTx/>
        <a:buNone/>
        <a:defRPr sz="22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227013" indent="-227013" algn="l" defTabSz="457200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Clr>
          <a:schemeClr val="tx2"/>
        </a:buClr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5425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Font typeface="Lucida Grande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-228600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917575" indent="-225425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Font typeface="Arial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081088" indent="-163513" algn="l" defTabSz="4572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Clr>
          <a:schemeClr val="tx2"/>
        </a:buClr>
        <a:buFont typeface="Arial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243584" indent="-164592" algn="l" defTabSz="4572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Clr>
          <a:schemeClr val="tx2"/>
        </a:buClr>
        <a:buFont typeface="Lucida Grande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3888" userDrawn="1">
          <p15:clr>
            <a:srgbClr val="5ACBF0"/>
          </p15:clr>
        </p15:guide>
        <p15:guide id="3" orient="horz" pos="228" userDrawn="1">
          <p15:clr>
            <a:srgbClr val="5ACBF0"/>
          </p15:clr>
        </p15:guide>
        <p15:guide id="4" orient="horz" pos="707" userDrawn="1">
          <p15:clr>
            <a:srgbClr val="5ACBF0"/>
          </p15:clr>
        </p15:guide>
        <p15:guide id="5" pos="7445" userDrawn="1">
          <p15:clr>
            <a:srgbClr val="5ACBF0"/>
          </p15:clr>
        </p15:guide>
        <p15:guide id="6" pos="233" userDrawn="1">
          <p15:clr>
            <a:srgbClr val="5ACBF0"/>
          </p15:clr>
        </p15:guide>
        <p15:guide id="8" pos="6718" userDrawn="1">
          <p15:clr>
            <a:srgbClr val="5ACBF0"/>
          </p15:clr>
        </p15:guide>
        <p15:guide id="9" orient="horz" pos="4206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gi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jp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Test</a:t>
            </a:r>
            <a:r>
              <a:rPr lang="en-US" dirty="0"/>
              <a:t>-driven Development with </a:t>
            </a:r>
            <a:r>
              <a:rPr lang="en-US" dirty="0" smtClean="0"/>
              <a:t>JavaScript.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An </a:t>
            </a:r>
            <a:r>
              <a:rPr lang="en-US" dirty="0"/>
              <a:t>introduction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2016 London Technology</a:t>
            </a:r>
            <a:br>
              <a:rPr lang="en-US" dirty="0"/>
            </a:br>
            <a:r>
              <a:rPr lang="en-US" dirty="0" err="1"/>
              <a:t>Unconference</a:t>
            </a: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371475" y="339725"/>
            <a:ext cx="2449513" cy="123111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sz="800" dirty="0" smtClean="0">
                <a:solidFill>
                  <a:srgbClr val="FFFFFF"/>
                </a:solidFill>
              </a:rPr>
              <a:t>REUTERS / </a:t>
            </a:r>
            <a:r>
              <a:rPr lang="en-US" sz="800" dirty="0" err="1" smtClean="0">
                <a:solidFill>
                  <a:srgbClr val="FFFFFF"/>
                </a:solidFill>
              </a:rPr>
              <a:t>Firstname</a:t>
            </a:r>
            <a:r>
              <a:rPr lang="en-US" sz="800" dirty="0" smtClean="0">
                <a:solidFill>
                  <a:srgbClr val="FFFFFF"/>
                </a:solidFill>
              </a:rPr>
              <a:t> </a:t>
            </a:r>
            <a:r>
              <a:rPr lang="en-US" sz="800" dirty="0" err="1" smtClean="0">
                <a:solidFill>
                  <a:srgbClr val="FFFFFF"/>
                </a:solidFill>
              </a:rPr>
              <a:t>Lastname</a:t>
            </a:r>
            <a:endParaRPr lang="en-US" sz="800" dirty="0" smtClean="0">
              <a:solidFill>
                <a:srgbClr val="FFFFFF"/>
              </a:solidFill>
            </a:endParaRP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/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59" r="17422"/>
          <a:stretch/>
        </p:blipFill>
        <p:spPr>
          <a:xfrm>
            <a:off x="0" y="-27020"/>
            <a:ext cx="6093568" cy="695257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2870" y="6734889"/>
            <a:ext cx="2449513" cy="123111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sz="800" dirty="0" smtClean="0">
                <a:solidFill>
                  <a:schemeClr val="bg1"/>
                </a:solidFill>
              </a:rPr>
              <a:t>Sydney </a:t>
            </a:r>
            <a:r>
              <a:rPr lang="en-US" sz="800" dirty="0">
                <a:solidFill>
                  <a:schemeClr val="bg1"/>
                </a:solidFill>
              </a:rPr>
              <a:t>opera house</a:t>
            </a:r>
            <a:endParaRPr lang="en-US" sz="800" dirty="0" smtClean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-837697" y="3093784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 anchor="t">
            <a:noAutofit/>
          </a:bodyPr>
          <a:lstStyle/>
          <a:p>
            <a:endParaRPr lang="en-US" sz="1400" dirty="0" err="1" smtClean="0"/>
          </a:p>
        </p:txBody>
      </p:sp>
    </p:spTree>
    <p:extLst>
      <p:ext uri="{BB962C8B-B14F-4D97-AF65-F5344CB8AC3E}">
        <p14:creationId xmlns:p14="http://schemas.microsoft.com/office/powerpoint/2010/main" val="40496604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55226-6E4F-8847-85CD-AF95F3D3F39A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JavaScript Unit Testing - An Introduction</a:t>
            </a:r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 </a:t>
            </a:r>
            <a:r>
              <a:rPr lang="en-US" dirty="0"/>
              <a:t>of Unit T</a:t>
            </a:r>
            <a:r>
              <a:rPr lang="en-US" dirty="0" smtClean="0"/>
              <a:t>esting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2872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55226-6E4F-8847-85CD-AF95F3D3F39A}" type="slidenum">
              <a:rPr lang="en-US" smtClean="0"/>
              <a:t>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JavaScript Unit Testing - An Introduction</a:t>
            </a:r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 of Unit Testing</a:t>
            </a:r>
            <a:endParaRPr lang="en-US" dirty="0"/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>
            <a:off x="457425" y="844362"/>
            <a:ext cx="10291762" cy="521208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Tx/>
              <a:buNone/>
              <a:defRPr sz="2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7013" indent="-22701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-225425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Lucida Grande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7575" indent="-225425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81088" indent="-16351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Arial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43584" indent="-164592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Lucida Grande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3000" dirty="0"/>
              <a:t>The more tests you write, the bigger the assurance you receive. </a:t>
            </a:r>
            <a:r>
              <a:rPr lang="en-US" sz="3000" dirty="0" smtClean="0"/>
              <a:t/>
            </a:r>
            <a:br>
              <a:rPr lang="en-US" sz="3000" dirty="0" smtClean="0"/>
            </a:br>
            <a:endParaRPr lang="en-US" sz="3000" dirty="0"/>
          </a:p>
          <a:p>
            <a:pPr lvl="1" algn="just"/>
            <a:r>
              <a:rPr lang="en-US" sz="3000" dirty="0"/>
              <a:t>You will also have a greater level of confidence in your codebase as you continue to develop </a:t>
            </a:r>
            <a:r>
              <a:rPr lang="en-US" sz="3000" dirty="0" smtClean="0"/>
              <a:t>it</a:t>
            </a:r>
            <a:br>
              <a:rPr lang="en-US" sz="3000" dirty="0" smtClean="0"/>
            </a:br>
            <a:endParaRPr lang="en-US" sz="3000" dirty="0"/>
          </a:p>
          <a:p>
            <a:pPr lvl="1"/>
            <a:r>
              <a:rPr lang="en-US" sz="3000" dirty="0"/>
              <a:t>Immediate feedback that something has </a:t>
            </a:r>
            <a:r>
              <a:rPr lang="en-US" sz="3000" dirty="0" smtClean="0"/>
              <a:t>changed</a:t>
            </a:r>
            <a:r>
              <a:rPr lang="en-US" sz="3000" dirty="0" smtClean="0"/>
              <a:t/>
            </a:r>
            <a:br>
              <a:rPr lang="en-US" sz="3000" dirty="0" smtClean="0"/>
            </a:br>
            <a:endParaRPr lang="en-US" sz="3000" dirty="0"/>
          </a:p>
          <a:p>
            <a:pPr lvl="1"/>
            <a:r>
              <a:rPr lang="en-US" sz="3000" dirty="0"/>
              <a:t>A guard against the “ripple </a:t>
            </a:r>
            <a:r>
              <a:rPr lang="en-US" sz="3000" dirty="0" smtClean="0"/>
              <a:t>effect”</a:t>
            </a:r>
            <a:br>
              <a:rPr lang="en-US" sz="3000" dirty="0" smtClean="0"/>
            </a:br>
            <a:r>
              <a:rPr lang="en-US" sz="1300" i="1" dirty="0" smtClean="0"/>
              <a:t>-where </a:t>
            </a:r>
            <a:r>
              <a:rPr lang="en-US" sz="1300" i="1" dirty="0"/>
              <a:t>a change in one section of the application has an effect in another section of the </a:t>
            </a:r>
            <a:r>
              <a:rPr lang="en-US" sz="1300" i="1" dirty="0" smtClean="0"/>
              <a:t/>
            </a:r>
            <a:br>
              <a:rPr lang="en-US" sz="1300" i="1" dirty="0" smtClean="0"/>
            </a:br>
            <a:r>
              <a:rPr lang="en-US" sz="1300" i="1" dirty="0" smtClean="0"/>
              <a:t>application, especially </a:t>
            </a:r>
            <a:r>
              <a:rPr lang="en-US" sz="1300" i="1" dirty="0"/>
              <a:t>where there is a lot of code reuse</a:t>
            </a:r>
            <a:endParaRPr lang="en-US" sz="1300" i="1" dirty="0" smtClean="0"/>
          </a:p>
        </p:txBody>
      </p:sp>
      <p:pic>
        <p:nvPicPr>
          <p:cNvPr id="9" name="Picture 8" descr="unit_testi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0685" y="3747537"/>
            <a:ext cx="2895600" cy="230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4556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55226-6E4F-8847-85CD-AF95F3D3F39A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JavaScript Unit Testing - An Introduction</a:t>
            </a:r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</a:t>
            </a:r>
            <a:r>
              <a:rPr lang="en-US" dirty="0"/>
              <a:t>testable </a:t>
            </a:r>
            <a:r>
              <a:rPr lang="en-US" dirty="0" smtClean="0"/>
              <a:t>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86553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55226-6E4F-8847-85CD-AF95F3D3F39A}" type="slidenum">
              <a:rPr lang="en-US" smtClean="0"/>
              <a:t>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JavaScript Unit Testing - An Introduction</a:t>
            </a:r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Unit Testing?</a:t>
            </a:r>
            <a:endParaRPr lang="en-US" dirty="0"/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>
            <a:off x="457424" y="844362"/>
            <a:ext cx="10984393" cy="521208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Tx/>
              <a:buNone/>
              <a:defRPr sz="2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7013" indent="-22701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-225425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Lucida Grande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7575" indent="-225425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81088" indent="-16351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Arial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43584" indent="-164592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Lucida Grande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just">
              <a:buNone/>
            </a:pPr>
            <a:r>
              <a:rPr lang="en-US" sz="1400" i="1" dirty="0"/>
              <a:t>“We’ve all been there: that bit of JavaScript functionality that started out as just a handful of lines grows to a dozen, then two dozen, then more. Along the way, a function picks up a few more arguments; a conditional picks up a few more conditions. And then one day, the bug report comes in: something’s broken, and it’s up to us to untangle the mess.”</a:t>
            </a:r>
            <a:r>
              <a:rPr lang="en-US" sz="1400" dirty="0"/>
              <a:t> 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>- </a:t>
            </a:r>
            <a:r>
              <a:rPr lang="en-US" sz="1400" dirty="0"/>
              <a:t>Rebecca </a:t>
            </a:r>
            <a:r>
              <a:rPr lang="en-US" sz="1400" dirty="0" err="1"/>
              <a:t>Murphey</a:t>
            </a:r>
            <a:endParaRPr lang="en-GB" sz="1400" dirty="0"/>
          </a:p>
          <a:p>
            <a:pPr marL="0" lvl="1" indent="0" algn="just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Whereas </a:t>
            </a:r>
            <a:r>
              <a:rPr lang="en-US" dirty="0"/>
              <a:t>an integration test is interested in a user’s interaction with an app, a unit test is narrowly focused on a small piece of code</a:t>
            </a:r>
            <a:r>
              <a:rPr lang="en-US" dirty="0" smtClean="0"/>
              <a:t>:</a:t>
            </a:r>
          </a:p>
          <a:p>
            <a:pPr marL="0" lvl="1" indent="0" algn="just">
              <a:buNone/>
            </a:pPr>
            <a:endParaRPr lang="en-US" dirty="0"/>
          </a:p>
          <a:p>
            <a:pPr marL="0" lvl="1" indent="0" algn="just">
              <a:buNone/>
            </a:pPr>
            <a:r>
              <a:rPr lang="en-US" dirty="0"/>
              <a:t>Key point to remember:</a:t>
            </a:r>
          </a:p>
          <a:p>
            <a:pPr marL="0" lvl="1" indent="0" algn="just">
              <a:buNone/>
            </a:pPr>
            <a:r>
              <a:rPr lang="en-US" i="1" dirty="0"/>
              <a:t>When I call a function with a certain input, do I receive the expected output?</a:t>
            </a:r>
          </a:p>
          <a:p>
            <a:pPr lvl="2" algn="just"/>
            <a:r>
              <a:rPr lang="en-US" b="1" dirty="0" smtClean="0"/>
              <a:t>Function</a:t>
            </a:r>
            <a:endParaRPr lang="en-US" b="1" dirty="0"/>
          </a:p>
          <a:p>
            <a:pPr lvl="2" algn="just"/>
            <a:r>
              <a:rPr lang="en-US" b="1" dirty="0" smtClean="0"/>
              <a:t>Input</a:t>
            </a:r>
            <a:endParaRPr lang="en-US" b="1" dirty="0"/>
          </a:p>
          <a:p>
            <a:pPr lvl="2" algn="just"/>
            <a:r>
              <a:rPr lang="en-US" b="1" dirty="0" smtClean="0"/>
              <a:t>Output</a:t>
            </a:r>
            <a:r>
              <a:rPr lang="en-US" dirty="0"/>
              <a:t/>
            </a:r>
            <a:br>
              <a:rPr lang="en-US" dirty="0"/>
            </a:br>
            <a:endParaRPr lang="en-GB" dirty="0"/>
          </a:p>
        </p:txBody>
      </p:sp>
      <p:pic>
        <p:nvPicPr>
          <p:cNvPr id="4" name="Picture 3" descr="58730189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17"/>
          <a:stretch/>
        </p:blipFill>
        <p:spPr>
          <a:xfrm>
            <a:off x="8745398" y="4042461"/>
            <a:ext cx="3030859" cy="2199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8388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55226-6E4F-8847-85CD-AF95F3D3F39A}" type="slidenum">
              <a:rPr lang="en-US" smtClean="0"/>
              <a:t>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JavaScript Unit Testing - An Introduction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Unit Testing</a:t>
            </a:r>
            <a:r>
              <a:rPr lang="en-US" dirty="0" smtClean="0"/>
              <a:t>? – cont’d</a:t>
            </a:r>
            <a:endParaRPr lang="en-US" dirty="0"/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>
            <a:off x="457424" y="844361"/>
            <a:ext cx="11301908" cy="532471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Tx/>
              <a:buNone/>
              <a:defRPr sz="2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7013" indent="-22701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-225425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Lucida Grande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7575" indent="-225425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81088" indent="-16351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Arial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43584" indent="-164592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Lucida Grande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just"/>
            <a:r>
              <a:rPr lang="en-GB" sz="1800" dirty="0"/>
              <a:t>Avoid functions that do too much and mix deferent features in one lump, best practice would be to separate these features. A function that handles setup, presentation, Ajax calls and clean up all in one block is a recipe for bugs</a:t>
            </a:r>
            <a:br>
              <a:rPr lang="en-GB" sz="1800" dirty="0"/>
            </a:br>
            <a:endParaRPr lang="en-GB" sz="1800" dirty="0"/>
          </a:p>
          <a:p>
            <a:pPr lvl="1" algn="just"/>
            <a:r>
              <a:rPr lang="en-GB" sz="1800" dirty="0"/>
              <a:t>Make your code modular, avoid free floating functions, At the least use a closure function. </a:t>
            </a:r>
            <a:br>
              <a:rPr lang="en-GB" sz="1800" dirty="0"/>
            </a:br>
            <a:r>
              <a:rPr lang="en-GB" sz="1800" dirty="0" smtClean="0">
                <a:latin typeface="Apple Symbols"/>
                <a:cs typeface="Apple Symbols"/>
              </a:rPr>
              <a:t>(function(global){</a:t>
            </a:r>
            <a:br>
              <a:rPr lang="en-GB" sz="1800" dirty="0" smtClean="0">
                <a:latin typeface="Apple Symbols"/>
                <a:cs typeface="Apple Symbols"/>
              </a:rPr>
            </a:br>
            <a:r>
              <a:rPr lang="en-GB" sz="1800" dirty="0" smtClean="0">
                <a:latin typeface="Apple Symbols"/>
                <a:cs typeface="Apple Symbols"/>
              </a:rPr>
              <a:t>     //-- free floating functions</a:t>
            </a:r>
            <a:br>
              <a:rPr lang="en-GB" sz="1800" dirty="0" smtClean="0">
                <a:latin typeface="Apple Symbols"/>
                <a:cs typeface="Apple Symbols"/>
              </a:rPr>
            </a:br>
            <a:r>
              <a:rPr lang="en-GB" sz="1800" dirty="0" smtClean="0">
                <a:latin typeface="Apple Symbols"/>
                <a:cs typeface="Apple Symbols"/>
              </a:rPr>
              <a:t>    </a:t>
            </a:r>
            <a:r>
              <a:rPr lang="en-GB" sz="1800" dirty="0" err="1" smtClean="0">
                <a:latin typeface="Apple Symbols"/>
                <a:cs typeface="Apple Symbols"/>
              </a:rPr>
              <a:t>global.mymodule</a:t>
            </a:r>
            <a:r>
              <a:rPr lang="en-GB" sz="1800" dirty="0" smtClean="0">
                <a:latin typeface="Apple Symbols"/>
                <a:cs typeface="Apple Symbols"/>
              </a:rPr>
              <a:t> = {    // all your stuff here</a:t>
            </a:r>
            <a:r>
              <a:rPr lang="en-GB" sz="1800" dirty="0">
                <a:latin typeface="Apple Symbols"/>
                <a:cs typeface="Apple Symbols"/>
              </a:rPr>
              <a:t> </a:t>
            </a:r>
            <a:r>
              <a:rPr lang="en-GB" sz="1800" dirty="0" smtClean="0">
                <a:latin typeface="Apple Symbols"/>
                <a:cs typeface="Apple Symbols"/>
              </a:rPr>
              <a:t> };</a:t>
            </a:r>
            <a:br>
              <a:rPr lang="en-GB" sz="1800" dirty="0" smtClean="0">
                <a:latin typeface="Apple Symbols"/>
                <a:cs typeface="Apple Symbols"/>
              </a:rPr>
            </a:br>
            <a:r>
              <a:rPr lang="en-GB" sz="1800" dirty="0" smtClean="0">
                <a:latin typeface="Apple Symbols"/>
                <a:cs typeface="Apple Symbols"/>
              </a:rPr>
              <a:t>}(this));</a:t>
            </a:r>
            <a:endParaRPr lang="en-GB" sz="1800" dirty="0">
              <a:latin typeface="Apple Symbols"/>
              <a:cs typeface="Apple Symbols"/>
            </a:endParaRPr>
          </a:p>
          <a:p>
            <a:pPr lvl="1" algn="just"/>
            <a:r>
              <a:rPr lang="en-GB" sz="1800" dirty="0"/>
              <a:t>Support configurability, rather than hard-coding things. This will prevent us from replicating our entire HTML environment in order to write our tests.</a:t>
            </a:r>
            <a:br>
              <a:rPr lang="en-GB" sz="1800" dirty="0"/>
            </a:br>
            <a:endParaRPr lang="en-GB" sz="1800" dirty="0"/>
          </a:p>
          <a:p>
            <a:pPr lvl="1" algn="just"/>
            <a:r>
              <a:rPr lang="en-GB" sz="1800" dirty="0"/>
              <a:t>Keep our objects’ methods simple and brief. This will help us keep our tests simple and our code easy to read.</a:t>
            </a:r>
            <a:br>
              <a:rPr lang="en-GB" sz="1800" dirty="0"/>
            </a:br>
            <a:endParaRPr lang="en-GB" sz="1800" dirty="0"/>
          </a:p>
          <a:p>
            <a:pPr lvl="1" algn="just"/>
            <a:r>
              <a:rPr lang="en-GB" sz="1800" dirty="0"/>
              <a:t>Use constructor functions to create instances of objects. This will make it possible to create “clean” copies of each piece of code for the sake of testing</a:t>
            </a:r>
            <a:r>
              <a:rPr lang="en-GB" sz="1800" dirty="0" smtClean="0"/>
              <a:t>. If using ES6 use classes.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19754230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55226-6E4F-8847-85CD-AF95F3D3F39A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JavaScript Unit Testing - An Introduction</a:t>
            </a:r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 Mocha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1432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55226-6E4F-8847-85CD-AF95F3D3F39A}" type="slidenum">
              <a:rPr lang="en-US" smtClean="0"/>
              <a:t>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JavaScript Unit Testing - An Introduction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 Mocha for the browser</a:t>
            </a:r>
            <a:endParaRPr lang="en-US" dirty="0"/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>
            <a:off x="457424" y="844361"/>
            <a:ext cx="11301908" cy="532471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Tx/>
              <a:buNone/>
              <a:defRPr sz="2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7013" indent="-22701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-225425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Lucida Grande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7575" indent="-225425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81088" indent="-16351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Arial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43584" indent="-164592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Lucida Grande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just"/>
            <a:r>
              <a:rPr lang="en-GB" sz="1800" dirty="0"/>
              <a:t>Install </a:t>
            </a:r>
            <a:r>
              <a:rPr lang="en-GB" sz="1800" dirty="0" err="1"/>
              <a:t>Nodejs</a:t>
            </a:r>
            <a:r>
              <a:rPr lang="en-GB" sz="1800" dirty="0"/>
              <a:t>, </a:t>
            </a:r>
            <a:r>
              <a:rPr lang="en-GB" sz="1800" dirty="0" err="1"/>
              <a:t>npm</a:t>
            </a:r>
            <a:r>
              <a:rPr lang="en-GB" sz="1800" dirty="0"/>
              <a:t>, gulp</a:t>
            </a:r>
          </a:p>
          <a:p>
            <a:pPr lvl="1" algn="just"/>
            <a:r>
              <a:rPr lang="en-GB" sz="1800" dirty="0"/>
              <a:t>Download or clone repository</a:t>
            </a:r>
          </a:p>
          <a:p>
            <a:pPr lvl="1" algn="just"/>
            <a:r>
              <a:rPr lang="en-GB" sz="1800" dirty="0"/>
              <a:t>Run </a:t>
            </a:r>
            <a:r>
              <a:rPr lang="en-GB" sz="1800" dirty="0" err="1"/>
              <a:t>npm</a:t>
            </a:r>
            <a:r>
              <a:rPr lang="en-GB" sz="1800" dirty="0"/>
              <a:t> install command</a:t>
            </a:r>
            <a:endParaRPr lang="en-GB" sz="1800" dirty="0"/>
          </a:p>
        </p:txBody>
      </p:sp>
      <p:pic>
        <p:nvPicPr>
          <p:cNvPr id="4" name="Picture 3" descr="Test-First-Comic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6935" y="1923192"/>
            <a:ext cx="6273800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6142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55226-6E4F-8847-85CD-AF95F3D3F39A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JavaScript Unit Testing - An Introduction</a:t>
            </a:r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Hands</a:t>
            </a:r>
            <a:r>
              <a:rPr lang="en-US" dirty="0"/>
              <a:t>-</a:t>
            </a:r>
            <a:r>
              <a:rPr lang="en-US" dirty="0" smtClean="0"/>
              <a:t>on, short exercises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56438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55226-6E4F-8847-85CD-AF95F3D3F39A}" type="slidenum">
              <a:rPr lang="en-US" smtClean="0"/>
              <a:t>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JavaScript Unit Testing - An Introduction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Assertion </a:t>
            </a:r>
            <a:r>
              <a:rPr lang="en-US" dirty="0" smtClean="0"/>
              <a:t>Style</a:t>
            </a:r>
            <a:endParaRPr lang="en-US" dirty="0"/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>
            <a:off x="457424" y="844361"/>
            <a:ext cx="11301908" cy="532471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Tx/>
              <a:buNone/>
              <a:defRPr sz="2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7013" indent="-22701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-225425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Lucida Grande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7575" indent="-225425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81088" indent="-16351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Arial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43584" indent="-164592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Lucida Grande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just"/>
            <a:r>
              <a:rPr lang="en-GB" sz="1800" dirty="0"/>
              <a:t>The Expect / Should API covers the BDD assertion styles.</a:t>
            </a:r>
          </a:p>
          <a:p>
            <a:pPr lvl="1" algn="just"/>
            <a:r>
              <a:rPr lang="en-GB" sz="1800" dirty="0"/>
              <a:t>The Assert API covers the TDD assertion style</a:t>
            </a:r>
            <a:r>
              <a:rPr lang="en-GB" sz="1800" dirty="0" smtClean="0"/>
              <a:t>.</a:t>
            </a:r>
          </a:p>
          <a:p>
            <a:pPr lvl="1" algn="just"/>
            <a:endParaRPr lang="en-GB" sz="1800" dirty="0"/>
          </a:p>
          <a:p>
            <a:pPr marL="0" lvl="1" indent="0" algn="just">
              <a:buNone/>
            </a:pPr>
            <a:r>
              <a:rPr lang="en-GB" sz="1800" dirty="0"/>
              <a:t>Checkout exercises </a:t>
            </a:r>
            <a:r>
              <a:rPr lang="en-GB" sz="1800" dirty="0" smtClean="0"/>
              <a:t>at:- </a:t>
            </a:r>
            <a:r>
              <a:rPr lang="en-GB" sz="1800" b="1" dirty="0" err="1" smtClean="0"/>
              <a:t>github.com</a:t>
            </a:r>
            <a:r>
              <a:rPr lang="en-GB" sz="1800" b="1" dirty="0"/>
              <a:t>/</a:t>
            </a:r>
            <a:r>
              <a:rPr lang="en-GB" sz="1800" b="1" dirty="0" err="1"/>
              <a:t>madjava</a:t>
            </a:r>
            <a:r>
              <a:rPr lang="en-GB" sz="1800" b="1" dirty="0"/>
              <a:t>/</a:t>
            </a:r>
            <a:r>
              <a:rPr lang="en-GB" sz="1800" b="1" dirty="0" err="1"/>
              <a:t>unconf</a:t>
            </a:r>
            <a:endParaRPr lang="en-GB" sz="1800" b="1" dirty="0"/>
          </a:p>
        </p:txBody>
      </p:sp>
      <p:pic>
        <p:nvPicPr>
          <p:cNvPr id="5" name="Picture 4" descr="comix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6484" y="2974625"/>
            <a:ext cx="7645400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4860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55226-6E4F-8847-85CD-AF95F3D3F39A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JavaScript Unit Testing - An Introduction</a:t>
            </a:r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9583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55226-6E4F-8847-85CD-AF95F3D3F39A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JavaScript Unit Testing - An Introduction</a:t>
            </a:r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3086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55226-6E4F-8847-85CD-AF95F3D3F39A}" type="slidenum">
              <a:rPr lang="en-US" smtClean="0"/>
              <a:t>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JavaScript Unit Testing - An Introduction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>
            <a:off x="457424" y="844361"/>
            <a:ext cx="11301908" cy="532471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Tx/>
              <a:buNone/>
              <a:defRPr sz="2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7013" indent="-22701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-225425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Lucida Grande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7575" indent="-225425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81088" indent="-16351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Arial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43584" indent="-164592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Lucida Grande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just"/>
            <a:r>
              <a:rPr lang="en-GB" sz="1800" dirty="0" err="1"/>
              <a:t>mochajs.org</a:t>
            </a:r>
            <a:endParaRPr lang="en-GB" sz="1800" dirty="0"/>
          </a:p>
          <a:p>
            <a:pPr lvl="1" algn="just"/>
            <a:r>
              <a:rPr lang="en-GB" sz="1800" dirty="0" err="1"/>
              <a:t>chaijs.com</a:t>
            </a:r>
            <a:endParaRPr lang="en-GB" sz="1800" dirty="0"/>
          </a:p>
          <a:p>
            <a:pPr lvl="1" algn="just"/>
            <a:r>
              <a:rPr lang="en-GB" sz="1800" dirty="0" err="1"/>
              <a:t>sinonjs.org</a:t>
            </a:r>
            <a:endParaRPr lang="en-GB" sz="1800" dirty="0"/>
          </a:p>
        </p:txBody>
      </p:sp>
      <p:pic>
        <p:nvPicPr>
          <p:cNvPr id="4" name="Picture 3" descr="you-need-some-tests-yo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193"/>
          <a:stretch/>
        </p:blipFill>
        <p:spPr>
          <a:xfrm>
            <a:off x="4178300" y="1993900"/>
            <a:ext cx="3810000" cy="2680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5228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55226-6E4F-8847-85CD-AF95F3D3F39A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JavaScript Unit Testing - An Introduction</a:t>
            </a:r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57706" y="5227843"/>
            <a:ext cx="3379250" cy="914400"/>
          </a:xfrm>
          <a:prstGeom prst="rect">
            <a:avLst/>
          </a:prstGeom>
          <a:noFill/>
        </p:spPr>
        <p:txBody>
          <a:bodyPr wrap="none" lIns="0" tIns="0" rIns="0" bIns="0" rtlCol="0" anchor="t">
            <a:noAutofit/>
          </a:bodyPr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Presenters:</a:t>
            </a:r>
            <a:b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b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   Felix Eyetan</a:t>
            </a:r>
          </a:p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   Neil Jenner</a:t>
            </a:r>
            <a:endParaRPr lang="en-US" sz="14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83031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55226-6E4F-8847-85CD-AF95F3D3F39A}" type="slidenum">
              <a:rPr lang="en-US" smtClean="0"/>
              <a:t>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JavaScript Unit Testing - An Introduction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algn="just"/>
            <a:r>
              <a:rPr lang="en-US" sz="3000" dirty="0"/>
              <a:t>Intro to TDD / BDD</a:t>
            </a:r>
          </a:p>
          <a:p>
            <a:pPr lvl="1"/>
            <a:r>
              <a:rPr lang="en-US" sz="3000" dirty="0"/>
              <a:t>What is Unit Testing?</a:t>
            </a:r>
          </a:p>
          <a:p>
            <a:pPr lvl="1"/>
            <a:r>
              <a:rPr lang="en-US" sz="3000" dirty="0"/>
              <a:t>Unit T</a:t>
            </a:r>
            <a:r>
              <a:rPr lang="en-US" sz="3000" dirty="0" smtClean="0"/>
              <a:t>esting </a:t>
            </a:r>
            <a:r>
              <a:rPr lang="en-US" sz="3000" dirty="0"/>
              <a:t>challenges</a:t>
            </a:r>
          </a:p>
          <a:p>
            <a:pPr lvl="1"/>
            <a:r>
              <a:rPr lang="en-US" sz="3000" dirty="0"/>
              <a:t>Advantages of U</a:t>
            </a:r>
            <a:r>
              <a:rPr lang="en-US" sz="3000" dirty="0" smtClean="0"/>
              <a:t>nit Testing </a:t>
            </a:r>
            <a:r>
              <a:rPr lang="en-US" sz="3000" dirty="0"/>
              <a:t>JavaScript code</a:t>
            </a:r>
          </a:p>
          <a:p>
            <a:pPr lvl="1"/>
            <a:r>
              <a:rPr lang="en-US" sz="3000" dirty="0"/>
              <a:t>Writing testable code</a:t>
            </a:r>
          </a:p>
          <a:p>
            <a:pPr lvl="1"/>
            <a:r>
              <a:rPr lang="en-US" sz="3000" dirty="0"/>
              <a:t>Test runners, </a:t>
            </a:r>
            <a:r>
              <a:rPr lang="en-US" sz="3000" dirty="0" smtClean="0"/>
              <a:t>frameworks </a:t>
            </a:r>
            <a:r>
              <a:rPr lang="en-US" sz="3000" dirty="0"/>
              <a:t>and </a:t>
            </a:r>
            <a:r>
              <a:rPr lang="en-US" sz="3000" dirty="0" smtClean="0"/>
              <a:t>assertion libraries</a:t>
            </a:r>
            <a:endParaRPr lang="en-US" sz="3000" dirty="0"/>
          </a:p>
          <a:p>
            <a:pPr lvl="1"/>
            <a:r>
              <a:rPr lang="en-US" sz="3000" dirty="0"/>
              <a:t>Setup Mocha</a:t>
            </a:r>
          </a:p>
          <a:p>
            <a:pPr lvl="1"/>
            <a:r>
              <a:rPr lang="en-US" sz="3000" dirty="0"/>
              <a:t>Hands-</a:t>
            </a:r>
            <a:r>
              <a:rPr lang="en-US" sz="3000" dirty="0" smtClean="0"/>
              <a:t>on, short exercises</a:t>
            </a:r>
            <a:endParaRPr lang="en-US" sz="3000" dirty="0" smtClean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Agenda for the session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54863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55226-6E4F-8847-85CD-AF95F3D3F39A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JavaScript Unit Testing - An Introduction</a:t>
            </a:r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</a:t>
            </a:r>
            <a:r>
              <a:rPr lang="en-US" dirty="0"/>
              <a:t>TDD / BDD</a:t>
            </a:r>
          </a:p>
        </p:txBody>
      </p:sp>
    </p:spTree>
    <p:extLst>
      <p:ext uri="{BB962C8B-B14F-4D97-AF65-F5344CB8AC3E}">
        <p14:creationId xmlns:p14="http://schemas.microsoft.com/office/powerpoint/2010/main" val="6536720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55226-6E4F-8847-85CD-AF95F3D3F39A}" type="slidenum">
              <a:rPr lang="en-US" smtClean="0"/>
              <a:t>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JavaScript Unit Testing - An Introduction</a:t>
            </a:r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Agenda for the session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73063" y="1054849"/>
            <a:ext cx="11238852" cy="5212080"/>
          </a:xfrm>
        </p:spPr>
        <p:txBody>
          <a:bodyPr/>
          <a:lstStyle/>
          <a:p>
            <a:pPr algn="just"/>
            <a:r>
              <a:rPr lang="en-US" dirty="0"/>
              <a:t>The idea is that the first thing a developer does is write a test based on the current specification they are working on. </a:t>
            </a:r>
            <a:endParaRPr lang="en-US" dirty="0" smtClean="0"/>
          </a:p>
          <a:p>
            <a:pPr algn="just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This </a:t>
            </a:r>
            <a:r>
              <a:rPr lang="en-US" dirty="0"/>
              <a:t>test should fail as the functionality </a:t>
            </a:r>
            <a:r>
              <a:rPr lang="en-US" dirty="0" smtClean="0"/>
              <a:t>it </a:t>
            </a:r>
            <a:r>
              <a:rPr lang="en-US" dirty="0"/>
              <a:t>relies on does not exist yet. The developer’s job is to then write the simplest code that will make the test pass. </a:t>
            </a:r>
            <a:endParaRPr lang="en-US" dirty="0" smtClean="0"/>
          </a:p>
          <a:p>
            <a:pPr algn="just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If </a:t>
            </a:r>
            <a:r>
              <a:rPr lang="en-US" dirty="0"/>
              <a:t>more specifications exist, write more tests and repeat the cycle refactoring and refining your code as you go. </a:t>
            </a:r>
            <a:r>
              <a:rPr lang="en-US" dirty="0" smtClean="0"/>
              <a:t>If </a:t>
            </a:r>
            <a:r>
              <a:rPr lang="en-US" dirty="0"/>
              <a:t>all the specifications have tests </a:t>
            </a:r>
            <a:r>
              <a:rPr lang="en-US" dirty="0" smtClean="0"/>
              <a:t>and </a:t>
            </a:r>
            <a:r>
              <a:rPr lang="en-US" dirty="0"/>
              <a:t>all the tests pass, you are done. Ship it</a:t>
            </a:r>
            <a:r>
              <a:rPr lang="en-US" dirty="0" smtClean="0"/>
              <a:t>!</a:t>
            </a:r>
            <a:endParaRPr lang="en-GB" dirty="0"/>
          </a:p>
          <a:p>
            <a:pPr algn="just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The </a:t>
            </a:r>
            <a:r>
              <a:rPr lang="en-US" dirty="0"/>
              <a:t>practice of TDD seems simple, but it represents a fundamental change in the way developers have been trained to approach software development. </a:t>
            </a:r>
            <a:r>
              <a:rPr lang="en-US" dirty="0" smtClean="0"/>
              <a:t>As </a:t>
            </a:r>
            <a:r>
              <a:rPr lang="en-US" dirty="0"/>
              <a:t>a result it takes practice and the first few times using it may seem a bit un-</a:t>
            </a:r>
            <a:r>
              <a:rPr lang="en-US" dirty="0" smtClean="0"/>
              <a:t>natural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56931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55226-6E4F-8847-85CD-AF95F3D3F39A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JavaScript Unit Testing - An Introduction</a:t>
            </a:r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Unit Testing?</a:t>
            </a:r>
          </a:p>
        </p:txBody>
      </p:sp>
    </p:spTree>
    <p:extLst>
      <p:ext uri="{BB962C8B-B14F-4D97-AF65-F5344CB8AC3E}">
        <p14:creationId xmlns:p14="http://schemas.microsoft.com/office/powerpoint/2010/main" val="21663373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55226-6E4F-8847-85CD-AF95F3D3F39A}" type="slidenum">
              <a:rPr lang="en-US" smtClean="0"/>
              <a:t>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JavaScript Unit Testing - An Introduction</a:t>
            </a:r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Unit Testing?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73063" y="1054849"/>
            <a:ext cx="11238852" cy="5212080"/>
          </a:xfrm>
        </p:spPr>
        <p:txBody>
          <a:bodyPr/>
          <a:lstStyle/>
          <a:p>
            <a:r>
              <a:rPr lang="en-US" i="1" dirty="0"/>
              <a:t>- given this input, do </a:t>
            </a:r>
            <a:r>
              <a:rPr lang="en-US" i="1" dirty="0" smtClean="0"/>
              <a:t>I </a:t>
            </a:r>
            <a:r>
              <a:rPr lang="en-US" i="1" dirty="0"/>
              <a:t>get this output? -</a:t>
            </a:r>
            <a:endParaRPr lang="en-GB" dirty="0"/>
          </a:p>
          <a:p>
            <a:pPr lvl="0"/>
            <a:endParaRPr lang="en-US" dirty="0" smtClean="0"/>
          </a:p>
          <a:p>
            <a:pPr lvl="0" algn="just"/>
            <a:r>
              <a:rPr lang="en-US" dirty="0" smtClean="0"/>
              <a:t>When </a:t>
            </a:r>
            <a:r>
              <a:rPr lang="en-US" dirty="0"/>
              <a:t>you test your codebase, you take a piece of code — typically a function — and verify it behaves correctly in a specific situation. Unit testing is a structured and automated way of doing </a:t>
            </a:r>
            <a:r>
              <a:rPr lang="en-US" dirty="0" smtClean="0"/>
              <a:t>this</a:t>
            </a:r>
            <a:endParaRPr lang="en-GB" dirty="0"/>
          </a:p>
        </p:txBody>
      </p:sp>
      <p:pic>
        <p:nvPicPr>
          <p:cNvPr id="5" name="Picture 4" descr="u1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5" t="1788" r="1194" b="1344"/>
          <a:stretch/>
        </p:blipFill>
        <p:spPr>
          <a:xfrm>
            <a:off x="3390589" y="2792193"/>
            <a:ext cx="5579162" cy="4088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2631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55226-6E4F-8847-85CD-AF95F3D3F39A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JavaScript Unit Testing - An Introduction</a:t>
            </a:r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</a:t>
            </a:r>
            <a:r>
              <a:rPr lang="en-US" dirty="0"/>
              <a:t>Testing challenges?</a:t>
            </a:r>
          </a:p>
        </p:txBody>
      </p:sp>
    </p:spTree>
    <p:extLst>
      <p:ext uri="{BB962C8B-B14F-4D97-AF65-F5344CB8AC3E}">
        <p14:creationId xmlns:p14="http://schemas.microsoft.com/office/powerpoint/2010/main" val="35126086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55226-6E4F-8847-85CD-AF95F3D3F39A}" type="slidenum">
              <a:rPr lang="en-US" smtClean="0"/>
              <a:t>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JavaScript Unit Testing - An Introduction</a:t>
            </a:r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 challenges</a:t>
            </a:r>
            <a:endParaRPr lang="en-US" dirty="0"/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480103" y="923744"/>
            <a:ext cx="11041093" cy="5212080"/>
          </a:xfrm>
          <a:prstGeom prst="rect">
            <a:avLst/>
          </a:prstGeom>
        </p:spPr>
        <p:txBody>
          <a:bodyPr vert="horz" lIns="0" tIns="0" rIns="0" bIns="0" rtlCol="0">
            <a:normAutofit fontScale="85000" lnSpcReduction="20000"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Tx/>
              <a:buNone/>
              <a:defRPr sz="2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7013" indent="-22701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-225425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Lucida Grande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7575" indent="-225425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81088" indent="-16351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Arial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43584" indent="-164592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Lucida Grande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3000" dirty="0"/>
              <a:t>Most where not just trained that way, as the tools for testing of JavaScript code are just recently gaining </a:t>
            </a:r>
            <a:r>
              <a:rPr lang="en-US" sz="3000" dirty="0" smtClean="0"/>
              <a:t>prominence</a:t>
            </a:r>
            <a:br>
              <a:rPr lang="en-US" sz="3000" dirty="0" smtClean="0"/>
            </a:br>
            <a:endParaRPr lang="en-US" sz="3000" dirty="0"/>
          </a:p>
          <a:p>
            <a:pPr lvl="1"/>
            <a:r>
              <a:rPr lang="en-US" sz="3000" dirty="0"/>
              <a:t>Most JavaScript developers over rely on tools such as Chrome Dev. </a:t>
            </a:r>
            <a:r>
              <a:rPr lang="en-US" sz="3000" dirty="0" smtClean="0"/>
              <a:t>tool </a:t>
            </a:r>
            <a:r>
              <a:rPr lang="en-US" sz="3000" dirty="0"/>
              <a:t>or </a:t>
            </a:r>
            <a:r>
              <a:rPr lang="en-US" sz="3000" dirty="0" smtClean="0"/>
              <a:t>CMD+R and visual </a:t>
            </a:r>
            <a:r>
              <a:rPr lang="en-US" sz="3000" dirty="0" smtClean="0"/>
              <a:t>testing</a:t>
            </a:r>
            <a:br>
              <a:rPr lang="en-US" sz="3000" dirty="0" smtClean="0"/>
            </a:br>
            <a:endParaRPr lang="en-US" sz="3000" dirty="0"/>
          </a:p>
          <a:p>
            <a:pPr lvl="1"/>
            <a:r>
              <a:rPr lang="en-US" sz="3000" dirty="0"/>
              <a:t>Patience and discipline to write a test, especially when you have already “figured it out” </a:t>
            </a:r>
            <a:r>
              <a:rPr lang="en-US" sz="3000" dirty="0" smtClean="0"/>
              <a:t>mentally</a:t>
            </a:r>
            <a:br>
              <a:rPr lang="en-US" sz="3000" dirty="0" smtClean="0"/>
            </a:br>
            <a:endParaRPr lang="en-US" sz="3000" dirty="0"/>
          </a:p>
          <a:p>
            <a:pPr lvl="1"/>
            <a:r>
              <a:rPr lang="en-US" sz="3000" dirty="0"/>
              <a:t>Inevitably it leads to more coding on the developers part and time, test code ends up begin almost, if not more </a:t>
            </a:r>
            <a:r>
              <a:rPr lang="en-US" sz="3000" dirty="0" smtClean="0"/>
              <a:t>than 60</a:t>
            </a:r>
            <a:r>
              <a:rPr lang="en-US" sz="3000" dirty="0"/>
              <a:t>% of the entire code </a:t>
            </a:r>
            <a:r>
              <a:rPr lang="en-US" sz="3000" dirty="0" smtClean="0"/>
              <a:t>base</a:t>
            </a:r>
            <a:br>
              <a:rPr lang="en-US" sz="3000" dirty="0" smtClean="0"/>
            </a:br>
            <a:endParaRPr lang="en-US" sz="3000" dirty="0"/>
          </a:p>
          <a:p>
            <a:pPr lvl="1"/>
            <a:r>
              <a:rPr lang="en-US" sz="3000" dirty="0" smtClean="0"/>
              <a:t>Time to market, extra brain power needed i.e. more thought has to be given into what the developer want to achieve</a:t>
            </a:r>
            <a:endParaRPr lang="en-US" sz="1300" i="1" dirty="0" smtClean="0"/>
          </a:p>
        </p:txBody>
      </p:sp>
    </p:spTree>
    <p:extLst>
      <p:ext uri="{BB962C8B-B14F-4D97-AF65-F5344CB8AC3E}">
        <p14:creationId xmlns:p14="http://schemas.microsoft.com/office/powerpoint/2010/main" val="37052212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R">
  <a:themeElements>
    <a:clrScheme name="TR2">
      <a:dk1>
        <a:srgbClr val="4D4D4D"/>
      </a:dk1>
      <a:lt1>
        <a:sysClr val="window" lastClr="FFFFFF"/>
      </a:lt1>
      <a:dk2>
        <a:srgbClr val="FF8000"/>
      </a:dk2>
      <a:lt2>
        <a:srgbClr val="D0D0D0"/>
      </a:lt2>
      <a:accent1>
        <a:srgbClr val="FF8000"/>
      </a:accent1>
      <a:accent2>
        <a:srgbClr val="4D4D4D"/>
      </a:accent2>
      <a:accent3>
        <a:srgbClr val="FF5900"/>
      </a:accent3>
      <a:accent4>
        <a:srgbClr val="AFAFAF"/>
      </a:accent4>
      <a:accent5>
        <a:srgbClr val="FFA100"/>
      </a:accent5>
      <a:accent6>
        <a:srgbClr val="666666"/>
      </a:accent6>
      <a:hlink>
        <a:srgbClr val="005DA2"/>
      </a:hlink>
      <a:folHlink>
        <a:srgbClr val="621F95"/>
      </a:folHlink>
    </a:clrScheme>
    <a:fontScheme name="TR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4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 anchor="t">
        <a:noAutofit/>
      </a:bodyPr>
      <a:lstStyle>
        <a:defPPr>
          <a:defRPr sz="1400" dirty="0" err="1" smtClean="0"/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TR_PPt_160414" id="{4BB8E891-C879-0144-AAFD-A992130EA2F2}" vid="{979C0E07-FB58-3441-9BF5-633BB8B61C7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3851</TotalTime>
  <Words>551</Words>
  <Application>Microsoft Macintosh PowerPoint</Application>
  <PresentationFormat>Custom</PresentationFormat>
  <Paragraphs>113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TR</vt:lpstr>
      <vt:lpstr>Test-driven Development with JavaScript. An introduction </vt:lpstr>
      <vt:lpstr>AGENDER</vt:lpstr>
      <vt:lpstr>Our Agenda for the session</vt:lpstr>
      <vt:lpstr>Introduction to TDD / BDD</vt:lpstr>
      <vt:lpstr>Our Agenda for the session</vt:lpstr>
      <vt:lpstr>What is Unit Testing?</vt:lpstr>
      <vt:lpstr>What is Unit Testing?</vt:lpstr>
      <vt:lpstr>Unit Testing challenges?</vt:lpstr>
      <vt:lpstr>Unit Testing challenges</vt:lpstr>
      <vt:lpstr>Advantages of Unit Testing</vt:lpstr>
      <vt:lpstr>Advantages of Unit Testing</vt:lpstr>
      <vt:lpstr>Writing testable code</vt:lpstr>
      <vt:lpstr>What is Unit Testing?</vt:lpstr>
      <vt:lpstr>What is Unit Testing? – cont’d</vt:lpstr>
      <vt:lpstr>Setup Mocha</vt:lpstr>
      <vt:lpstr>Setup Mocha for the browser</vt:lpstr>
      <vt:lpstr>Hands-on, short exercises</vt:lpstr>
      <vt:lpstr>Assertion Style</vt:lpstr>
      <vt:lpstr>Resources</vt:lpstr>
      <vt:lpstr>Resources</vt:lpstr>
      <vt:lpstr>Thank You.</vt:lpstr>
    </vt:vector>
  </TitlesOfParts>
  <Company>Leslie Jayne Benzing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 PowerPoint Template</dc:title>
  <dc:creator>Interbrand NY</dc:creator>
  <cp:lastModifiedBy>Felix Eyetan</cp:lastModifiedBy>
  <cp:revision>281</cp:revision>
  <dcterms:created xsi:type="dcterms:W3CDTF">2016-03-02T17:39:15Z</dcterms:created>
  <dcterms:modified xsi:type="dcterms:W3CDTF">2016-06-23T20:33:02Z</dcterms:modified>
</cp:coreProperties>
</file>