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1" r:id="rId2"/>
    <p:sldId id="257" r:id="rId3"/>
    <p:sldId id="259" r:id="rId4"/>
    <p:sldId id="292" r:id="rId5"/>
    <p:sldId id="328" r:id="rId6"/>
    <p:sldId id="293" r:id="rId7"/>
    <p:sldId id="321" r:id="rId8"/>
    <p:sldId id="296" r:id="rId9"/>
    <p:sldId id="298" r:id="rId10"/>
    <p:sldId id="329" r:id="rId11"/>
    <p:sldId id="325" r:id="rId12"/>
    <p:sldId id="323" r:id="rId13"/>
    <p:sldId id="300" r:id="rId14"/>
    <p:sldId id="324" r:id="rId15"/>
    <p:sldId id="317" r:id="rId16"/>
    <p:sldId id="330" r:id="rId17"/>
    <p:sldId id="334" r:id="rId18"/>
    <p:sldId id="333" r:id="rId19"/>
    <p:sldId id="271" r:id="rId20"/>
    <p:sldId id="326" r:id="rId21"/>
    <p:sldId id="316" r:id="rId22"/>
    <p:sldId id="327" r:id="rId23"/>
    <p:sldId id="318" r:id="rId24"/>
  </p:sldIdLst>
  <p:sldSz cx="12195175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6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4FF"/>
    <a:srgbClr val="F7F7F7"/>
    <a:srgbClr val="00B0F0"/>
    <a:srgbClr val="B28A35"/>
    <a:srgbClr val="E4C874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 showGuides="1">
      <p:cViewPr varScale="1">
        <p:scale>
          <a:sx n="62" d="100"/>
          <a:sy n="62" d="100"/>
        </p:scale>
        <p:origin x="90" y="876"/>
      </p:cViewPr>
      <p:guideLst>
        <p:guide orient="horz" pos="2115"/>
        <p:guide pos="69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01A41-A85B-4BA3-A58B-5DF29B5ACF2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8F8D-94BC-43CD-A0DF-06604513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5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67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BE7F8-4892-4B19-BE1A-C1EE4D01A6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2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09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86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98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83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23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68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63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0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1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6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1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4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1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63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9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A09-B4D8-CF49-910D-EE55FD0077E0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91769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93C4-76E4-3441-8A61-6C4537B0D13C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84868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FC0-463C-0040-9C22-A7D4859D63C4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4345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94813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857785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5861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25663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32494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1807"/>
      </p:ext>
    </p:extLst>
  </p:cSld>
  <p:clrMapOvr>
    <a:masterClrMapping/>
  </p:clrMapOvr>
  <p:transition spd="slow">
    <p:comb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72730"/>
      </p:ext>
    </p:extLst>
  </p:cSld>
  <p:clrMapOvr>
    <a:masterClrMapping/>
  </p:clrMapOvr>
  <p:transition spd="slow">
    <p:comb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44360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100C-E25D-3C4E-AD4D-90BA9DCBF5E4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97083"/>
      </p:ext>
    </p:extLst>
  </p:cSld>
  <p:clrMapOvr>
    <a:masterClrMapping/>
  </p:clrMapOvr>
  <p:transition spd="slow">
    <p:comb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688030"/>
      </p:ext>
    </p:extLst>
  </p:cSld>
  <p:clrMapOvr>
    <a:masterClrMapping/>
  </p:clrMapOvr>
  <p:transition spd="slow">
    <p:comb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64518"/>
      </p:ext>
    </p:extLst>
  </p:cSld>
  <p:clrMapOvr>
    <a:masterClrMapping/>
  </p:clrMapOvr>
  <p:transition spd="slow">
    <p:comb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90547"/>
      </p:ext>
    </p:extLst>
  </p:cSld>
  <p:clrMapOvr>
    <a:masterClrMapping/>
  </p:clrMapOvr>
  <p:transition spd="slow">
    <p:comb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818117"/>
      </p:ext>
    </p:extLst>
  </p:cSld>
  <p:clrMapOvr>
    <a:masterClrMapping/>
  </p:clrMapOvr>
  <p:transition spd="slow">
    <p:comb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86765"/>
      </p:ext>
    </p:extLst>
  </p:cSld>
  <p:clrMapOvr>
    <a:masterClrMapping/>
  </p:clrMapOvr>
  <p:transition spd="slow">
    <p:comb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15903"/>
      </p:ext>
    </p:extLst>
  </p:cSld>
  <p:clrMapOvr>
    <a:masterClrMapping/>
  </p:clrMapOvr>
  <p:transition spd="slow">
    <p:comb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947581"/>
      </p:ext>
    </p:extLst>
  </p:cSld>
  <p:clrMapOvr>
    <a:masterClrMapping/>
  </p:clrMapOvr>
  <p:transition spd="slow">
    <p:comb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93956"/>
      </p:ext>
    </p:extLst>
  </p:cSld>
  <p:clrMapOvr>
    <a:masterClrMapping/>
  </p:clrMapOvr>
  <p:transition spd="slow">
    <p:comb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358"/>
      </p:ext>
    </p:extLst>
  </p:cSld>
  <p:clrMapOvr>
    <a:masterClrMapping/>
  </p:clrMapOvr>
  <p:transition spd="slow">
    <p:comb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4545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0F67-FB2B-4A44-A454-B46232A3DA63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39696"/>
      </p:ext>
    </p:extLst>
  </p:cSld>
  <p:clrMapOvr>
    <a:masterClrMapping/>
  </p:clrMapOvr>
  <p:transition spd="slow">
    <p:comb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96475"/>
      </p:ext>
    </p:extLst>
  </p:cSld>
  <p:clrMapOvr>
    <a:masterClrMapping/>
  </p:clrMapOvr>
  <p:transition spd="slow">
    <p:comb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13567"/>
      </p:ext>
    </p:extLst>
  </p:cSld>
  <p:clrMapOvr>
    <a:masterClrMapping/>
  </p:clrMapOvr>
  <p:transition spd="slow">
    <p:comb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78704"/>
      </p:ext>
    </p:extLst>
  </p:cSld>
  <p:clrMapOvr>
    <a:masterClrMapping/>
  </p:clrMapOvr>
  <p:transition spd="slow">
    <p:comb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76950"/>
      </p:ext>
    </p:extLst>
  </p:cSld>
  <p:clrMapOvr>
    <a:masterClrMapping/>
  </p:clrMapOvr>
  <p:transition spd="slow">
    <p:comb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526783"/>
      </p:ext>
    </p:extLst>
  </p:cSld>
  <p:clrMapOvr>
    <a:masterClrMapping/>
  </p:clrMapOvr>
  <p:transition spd="slow">
    <p:comb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3066" y="333450"/>
            <a:ext cx="2809043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33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7654" y="621482"/>
            <a:ext cx="47764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06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 xmlns:p15="http://schemas.microsoft.com/office/powerpoint/2012/main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1BE6-F0B5-3840-803D-DA320F81A4D2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8311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70AD-59AA-C74E-881F-CA095D0E93DD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97797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EB1-1B24-D940-BF18-BE7A1316DCC6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945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EC6-649B-1F48-808C-C3B0815450BF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63885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32DF-048D-454F-8798-EE86A9E35C13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37919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418-7ED4-4B42-A586-0FB8C3CB83CF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30605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9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DEF9-29A8-F642-AC97-6CDDA89570F1}" type="datetime1">
              <a:rPr lang="en-US" altLang="zh-CN" smtClean="0"/>
              <a:t>10/20/2020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1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ransition spd="slow">
    <p:comb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34996" y="3213364"/>
            <a:ext cx="900100" cy="900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1024359" y="4570840"/>
            <a:ext cx="190697" cy="19069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287683" y="4095643"/>
            <a:ext cx="931490" cy="917921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55835" y="1209825"/>
            <a:ext cx="1800201" cy="18002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287683" y="2061236"/>
            <a:ext cx="2304257" cy="2304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51420" y="3269275"/>
            <a:ext cx="792088" cy="79208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727968" y="3861436"/>
            <a:ext cx="900101" cy="900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847464" y="2559976"/>
            <a:ext cx="450050" cy="45005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430270" y="1485172"/>
            <a:ext cx="1597214" cy="159721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727968" y="3201881"/>
            <a:ext cx="540060" cy="5400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701728" y="1491388"/>
            <a:ext cx="225025" cy="2250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99065" y="3033344"/>
            <a:ext cx="451955" cy="45195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46964" y="1665192"/>
            <a:ext cx="1080121" cy="1080121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4"/>
          <p:cNvSpPr>
            <a:spLocks noChangeArrowheads="1"/>
          </p:cNvSpPr>
          <p:nvPr/>
        </p:nvSpPr>
        <p:spPr bwMode="auto">
          <a:xfrm>
            <a:off x="5472535" y="2400280"/>
            <a:ext cx="637567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BYOD</a:t>
            </a:r>
            <a:r>
              <a:rPr lang="zh-CN" alt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的阶段性调研</a:t>
            </a:r>
          </a:p>
        </p:txBody>
      </p:sp>
      <p:sp>
        <p:nvSpPr>
          <p:cNvPr id="71" name="矩形 70"/>
          <p:cNvSpPr/>
          <p:nvPr/>
        </p:nvSpPr>
        <p:spPr>
          <a:xfrm>
            <a:off x="106198" y="2432916"/>
            <a:ext cx="488146" cy="48814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37633" y="1552322"/>
            <a:ext cx="450050" cy="45005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136D9-7F2C-AF4E-96AB-136AB12E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0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8FA3D9-8ED3-4DFB-B7D5-C7FBA680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35C08C11-C406-4DDE-BC25-293B012A9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53BF0F76-C062-4CF9-A4C6-859F8D9E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22C8D-A7FA-406A-96E5-00A1615C191B}"/>
              </a:ext>
            </a:extLst>
          </p:cNvPr>
          <p:cNvSpPr txBox="1"/>
          <p:nvPr/>
        </p:nvSpPr>
        <p:spPr>
          <a:xfrm>
            <a:off x="624979" y="33949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模式介绍</a:t>
            </a: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1AC4BB7F-2461-4098-AF4B-7475A9307059}"/>
              </a:ext>
            </a:extLst>
          </p:cNvPr>
          <p:cNvSpPr/>
          <p:nvPr/>
        </p:nvSpPr>
        <p:spPr>
          <a:xfrm>
            <a:off x="7417451" y="2564904"/>
            <a:ext cx="4223120" cy="1152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应用层双域隔离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890FF92A-4983-4EBF-8DB6-F4B14F469DD4}"/>
              </a:ext>
            </a:extLst>
          </p:cNvPr>
          <p:cNvSpPr/>
          <p:nvPr/>
        </p:nvSpPr>
        <p:spPr>
          <a:xfrm>
            <a:off x="3793331" y="2564904"/>
            <a:ext cx="4223120" cy="1152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自动化应用封装</a:t>
            </a:r>
            <a:r>
              <a:rPr lang="en-US" altLang="zh-CN" dirty="0"/>
              <a:t>/</a:t>
            </a:r>
            <a:r>
              <a:rPr lang="zh-CN" altLang="en-US" dirty="0"/>
              <a:t>生态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ABD48A12-8A06-4C69-8850-AF2D37C6396D}"/>
              </a:ext>
            </a:extLst>
          </p:cNvPr>
          <p:cNvSpPr/>
          <p:nvPr/>
        </p:nvSpPr>
        <p:spPr>
          <a:xfrm>
            <a:off x="169211" y="2564904"/>
            <a:ext cx="4223120" cy="1152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平和安全和员工自由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ED1206-D076-468F-B667-33708D2420DD}"/>
              </a:ext>
            </a:extLst>
          </p:cNvPr>
          <p:cNvSpPr txBox="1"/>
          <p:nvPr/>
        </p:nvSpPr>
        <p:spPr>
          <a:xfrm>
            <a:off x="841002" y="4246162"/>
            <a:ext cx="23762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雅黑"/>
                <a:ea typeface="+mj-ea"/>
              </a:rPr>
              <a:t>MDM</a:t>
            </a:r>
            <a:r>
              <a:rPr lang="en-US" altLang="zh-CN" sz="2400" dirty="0">
                <a:latin typeface="雅黑"/>
              </a:rPr>
              <a:t>:</a:t>
            </a:r>
          </a:p>
          <a:p>
            <a:r>
              <a:rPr lang="zh-CN" altLang="en-US" dirty="0">
                <a:latin typeface="雅黑"/>
              </a:rPr>
              <a:t>高成本</a:t>
            </a:r>
            <a:endParaRPr lang="en-US" altLang="zh-CN" dirty="0">
              <a:latin typeface="雅黑"/>
            </a:endParaRPr>
          </a:p>
          <a:p>
            <a:r>
              <a:rPr lang="zh-CN" altLang="en-US" dirty="0">
                <a:latin typeface="雅黑"/>
              </a:rPr>
              <a:t>不隔离</a:t>
            </a:r>
            <a:endParaRPr lang="en-US" altLang="zh-CN" dirty="0">
              <a:latin typeface="雅黑"/>
            </a:endParaRPr>
          </a:p>
          <a:p>
            <a:r>
              <a:rPr lang="zh-CN" altLang="en-US" dirty="0">
                <a:latin typeface="雅黑"/>
              </a:rPr>
              <a:t>侵犯隐私</a:t>
            </a:r>
            <a:endParaRPr lang="en-US" altLang="zh-CN" dirty="0">
              <a:latin typeface="雅黑"/>
            </a:endParaRPr>
          </a:p>
          <a:p>
            <a:endParaRPr lang="en-US" altLang="zh-CN" dirty="0">
              <a:latin typeface="雅黑"/>
            </a:endParaRPr>
          </a:p>
          <a:p>
            <a:r>
              <a:rPr lang="zh-CN" altLang="en-US" dirty="0">
                <a:latin typeface="雅黑"/>
              </a:rPr>
              <a:t>典型企业：国信灵通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EAC3A4-D95F-4A8C-ACD5-0185A5B119A4}"/>
              </a:ext>
            </a:extLst>
          </p:cNvPr>
          <p:cNvSpPr txBox="1"/>
          <p:nvPr/>
        </p:nvSpPr>
        <p:spPr>
          <a:xfrm>
            <a:off x="4698158" y="4376741"/>
            <a:ext cx="30555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雅黑"/>
                <a:ea typeface="+mj-ea"/>
              </a:rPr>
              <a:t>沙盒（</a:t>
            </a:r>
            <a:r>
              <a:rPr lang="en-US" altLang="zh-CN" sz="2000" b="1" dirty="0">
                <a:latin typeface="雅黑"/>
                <a:ea typeface="+mj-ea"/>
              </a:rPr>
              <a:t>SDK</a:t>
            </a:r>
            <a:r>
              <a:rPr lang="zh-CN" altLang="en-US" sz="2000" b="1" dirty="0">
                <a:latin typeface="雅黑"/>
                <a:ea typeface="+mj-ea"/>
              </a:rPr>
              <a:t>安全机制</a:t>
            </a:r>
            <a:r>
              <a:rPr lang="zh-CN" altLang="en-US" sz="2000" dirty="0">
                <a:latin typeface="雅黑"/>
                <a:ea typeface="+mj-ea"/>
              </a:rPr>
              <a:t>）</a:t>
            </a:r>
            <a:r>
              <a:rPr lang="zh-CN" altLang="en-US" dirty="0">
                <a:latin typeface="雅黑"/>
                <a:ea typeface="+mj-ea"/>
              </a:rPr>
              <a:t>：</a:t>
            </a:r>
            <a:endParaRPr lang="en-US" altLang="zh-CN" dirty="0">
              <a:latin typeface="雅黑"/>
              <a:ea typeface="+mj-ea"/>
            </a:endParaRPr>
          </a:p>
          <a:p>
            <a:r>
              <a:rPr lang="zh-CN" altLang="en-US" dirty="0">
                <a:latin typeface="雅黑"/>
              </a:rPr>
              <a:t>较低成本</a:t>
            </a:r>
            <a:endParaRPr lang="en-US" altLang="zh-CN" dirty="0">
              <a:latin typeface="雅黑"/>
            </a:endParaRPr>
          </a:p>
          <a:p>
            <a:r>
              <a:rPr lang="zh-CN" altLang="en-US" dirty="0">
                <a:latin typeface="雅黑"/>
              </a:rPr>
              <a:t>半数据隔离</a:t>
            </a:r>
            <a:endParaRPr lang="en-US" altLang="zh-CN" dirty="0">
              <a:latin typeface="雅黑"/>
            </a:endParaRPr>
          </a:p>
          <a:p>
            <a:endParaRPr lang="en-US" altLang="zh-CN" dirty="0">
              <a:latin typeface="雅黑"/>
            </a:endParaRPr>
          </a:p>
          <a:p>
            <a:r>
              <a:rPr lang="zh-CN" altLang="en-US" dirty="0">
                <a:latin typeface="雅黑"/>
              </a:rPr>
              <a:t>典型企业：华为、深信服</a:t>
            </a:r>
            <a:r>
              <a:rPr lang="en-US" altLang="zh-CN" dirty="0">
                <a:latin typeface="雅黑"/>
              </a:rPr>
              <a:t>EMM</a:t>
            </a:r>
            <a:r>
              <a:rPr lang="zh-CN" altLang="en-US" dirty="0">
                <a:latin typeface="雅黑"/>
              </a:rPr>
              <a:t>、</a:t>
            </a:r>
            <a:r>
              <a:rPr lang="en-US" altLang="zh-CN" dirty="0">
                <a:latin typeface="雅黑"/>
              </a:rPr>
              <a:t>360</a:t>
            </a:r>
            <a:r>
              <a:rPr lang="zh-CN" altLang="en-US" dirty="0">
                <a:latin typeface="雅黑"/>
              </a:rPr>
              <a:t>天机</a:t>
            </a:r>
            <a:endParaRPr lang="en-US" altLang="zh-CN" dirty="0">
              <a:latin typeface="雅黑"/>
            </a:endParaRPr>
          </a:p>
          <a:p>
            <a:endParaRPr lang="en-US" altLang="zh-CN" dirty="0">
              <a:latin typeface="雅黑"/>
            </a:endParaRPr>
          </a:p>
          <a:p>
            <a:endParaRPr lang="zh-CN" altLang="en-US" dirty="0">
              <a:latin typeface="雅黑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B7ACCFF-C027-4D09-8E38-AC467238F227}"/>
              </a:ext>
            </a:extLst>
          </p:cNvPr>
          <p:cNvCxnSpPr/>
          <p:nvPr/>
        </p:nvCxnSpPr>
        <p:spPr>
          <a:xfrm>
            <a:off x="624979" y="3717032"/>
            <a:ext cx="0" cy="263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7444569-5191-42C9-B308-4E3C5327D643}"/>
              </a:ext>
            </a:extLst>
          </p:cNvPr>
          <p:cNvCxnSpPr/>
          <p:nvPr/>
        </p:nvCxnSpPr>
        <p:spPr>
          <a:xfrm>
            <a:off x="4600798" y="3717032"/>
            <a:ext cx="0" cy="263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033850F-0D62-44B5-A1A3-F80EDD42B141}"/>
              </a:ext>
            </a:extLst>
          </p:cNvPr>
          <p:cNvCxnSpPr/>
          <p:nvPr/>
        </p:nvCxnSpPr>
        <p:spPr>
          <a:xfrm>
            <a:off x="8113811" y="3573016"/>
            <a:ext cx="0" cy="263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CADC9-083B-46E2-A588-D31971CE13DD}"/>
              </a:ext>
            </a:extLst>
          </p:cNvPr>
          <p:cNvSpPr txBox="1"/>
          <p:nvPr/>
        </p:nvSpPr>
        <p:spPr>
          <a:xfrm>
            <a:off x="8211172" y="4246162"/>
            <a:ext cx="28455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雅黑"/>
                <a:ea typeface="+mj-ea"/>
              </a:rPr>
              <a:t>沙盒</a:t>
            </a:r>
            <a:r>
              <a:rPr lang="zh-CN" altLang="en-US" sz="2400" dirty="0">
                <a:latin typeface="雅黑"/>
                <a:ea typeface="+mj-ea"/>
              </a:rPr>
              <a:t>：</a:t>
            </a:r>
            <a:endParaRPr lang="en-US" altLang="zh-CN" sz="2400" dirty="0">
              <a:latin typeface="雅黑"/>
              <a:ea typeface="+mj-ea"/>
            </a:endParaRPr>
          </a:p>
          <a:p>
            <a:r>
              <a:rPr lang="zh-CN" altLang="en-US" dirty="0">
                <a:latin typeface="雅黑"/>
              </a:rPr>
              <a:t>运用低成本，建设高成本</a:t>
            </a:r>
            <a:endParaRPr lang="en-US" altLang="zh-CN" dirty="0">
              <a:latin typeface="雅黑"/>
            </a:endParaRPr>
          </a:p>
          <a:p>
            <a:r>
              <a:rPr lang="zh-CN" altLang="en-US" dirty="0">
                <a:latin typeface="雅黑"/>
              </a:rPr>
              <a:t>完全隔离</a:t>
            </a:r>
            <a:endParaRPr lang="en-US" altLang="zh-CN" dirty="0">
              <a:latin typeface="雅黑"/>
            </a:endParaRPr>
          </a:p>
          <a:p>
            <a:r>
              <a:rPr lang="zh-CN" altLang="en-US" dirty="0">
                <a:latin typeface="雅黑"/>
              </a:rPr>
              <a:t>企业数据安全强</a:t>
            </a:r>
            <a:endParaRPr lang="en-US" altLang="zh-CN" dirty="0">
              <a:latin typeface="雅黑"/>
            </a:endParaRPr>
          </a:p>
          <a:p>
            <a:endParaRPr lang="en-US" altLang="zh-CN" dirty="0">
              <a:latin typeface="雅黑"/>
            </a:endParaRPr>
          </a:p>
          <a:p>
            <a:r>
              <a:rPr lang="zh-CN" altLang="en-US" dirty="0">
                <a:latin typeface="雅黑"/>
              </a:rPr>
              <a:t>典型企业：深信服</a:t>
            </a:r>
            <a:r>
              <a:rPr lang="en-US" altLang="zh-CN" dirty="0">
                <a:latin typeface="雅黑"/>
              </a:rPr>
              <a:t>EMM</a:t>
            </a:r>
            <a:r>
              <a:rPr lang="zh-CN" altLang="en-US" dirty="0">
                <a:latin typeface="雅黑"/>
              </a:rPr>
              <a:t>、</a:t>
            </a:r>
            <a:r>
              <a:rPr lang="en-US" altLang="zh-CN" dirty="0">
                <a:latin typeface="雅黑"/>
              </a:rPr>
              <a:t>360</a:t>
            </a:r>
            <a:r>
              <a:rPr lang="zh-CN" altLang="en-US" dirty="0">
                <a:latin typeface="雅黑"/>
              </a:rPr>
              <a:t>天机</a:t>
            </a:r>
            <a:endParaRPr lang="en-US" altLang="zh-CN" dirty="0">
              <a:latin typeface="雅黑"/>
            </a:endParaRPr>
          </a:p>
          <a:p>
            <a:endParaRPr lang="en-US" altLang="zh-CN" dirty="0">
              <a:latin typeface="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E9974A-F4A8-4625-AF7F-B7571A973D60}"/>
              </a:ext>
            </a:extLst>
          </p:cNvPr>
          <p:cNvSpPr txBox="1"/>
          <p:nvPr/>
        </p:nvSpPr>
        <p:spPr>
          <a:xfrm>
            <a:off x="4275302" y="1319176"/>
            <a:ext cx="3478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121212"/>
                </a:solidFill>
                <a:effectLst/>
                <a:latin typeface="雅黑"/>
              </a:rPr>
              <a:t>BYOD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雅黑"/>
              </a:rPr>
              <a:t>整体发展历程</a:t>
            </a:r>
            <a:endParaRPr lang="zh-CN" altLang="en-US" sz="2800" b="1" dirty="0">
              <a:latin typeface="雅黑"/>
            </a:endParaRPr>
          </a:p>
        </p:txBody>
      </p:sp>
    </p:spTree>
    <p:extLst>
      <p:ext uri="{BB962C8B-B14F-4D97-AF65-F5344CB8AC3E}">
        <p14:creationId xmlns:p14="http://schemas.microsoft.com/office/powerpoint/2010/main" val="65328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CC84DBC2-2813-1646-AE8C-577C7AB4F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FCFE39B9-36A4-DB40-9348-5EB24457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4" name="文本框 77">
            <a:extLst>
              <a:ext uri="{FF2B5EF4-FFF2-40B4-BE49-F238E27FC236}">
                <a16:creationId xmlns:a16="http://schemas.microsoft.com/office/drawing/2014/main" id="{1FB36198-8C68-1B4A-AC7B-371081F6D125}"/>
              </a:ext>
            </a:extLst>
          </p:cNvPr>
          <p:cNvSpPr txBox="1"/>
          <p:nvPr/>
        </p:nvSpPr>
        <p:spPr>
          <a:xfrm>
            <a:off x="433777" y="32036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模式介绍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757AE7-9C3C-4941-91FB-C2E694CA129D}"/>
              </a:ext>
            </a:extLst>
          </p:cNvPr>
          <p:cNvSpPr/>
          <p:nvPr/>
        </p:nvSpPr>
        <p:spPr>
          <a:xfrm>
            <a:off x="5392111" y="2527832"/>
            <a:ext cx="2052228" cy="2082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BYOD</a:t>
            </a:r>
          </a:p>
          <a:p>
            <a:pPr algn="ctr"/>
            <a:r>
              <a:rPr lang="en-US" sz="2400" dirty="0" err="1"/>
              <a:t>生命周期</a:t>
            </a:r>
            <a:endParaRPr lang="en-US" sz="2400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0A617ABB-AF69-C84B-9E65-B3100927167E}"/>
              </a:ext>
            </a:extLst>
          </p:cNvPr>
          <p:cNvGrpSpPr/>
          <p:nvPr/>
        </p:nvGrpSpPr>
        <p:grpSpPr>
          <a:xfrm>
            <a:off x="1691361" y="1043834"/>
            <a:ext cx="1756962" cy="1756325"/>
            <a:chOff x="1405159" y="2364652"/>
            <a:chExt cx="1756962" cy="1756325"/>
          </a:xfrm>
        </p:grpSpPr>
        <p:sp>
          <p:nvSpPr>
            <p:cNvPr id="8" name="圆角矩形 2">
              <a:extLst>
                <a:ext uri="{FF2B5EF4-FFF2-40B4-BE49-F238E27FC236}">
                  <a16:creationId xmlns:a16="http://schemas.microsoft.com/office/drawing/2014/main" id="{916948B2-F796-0749-8BBC-2A788BFAB2EB}"/>
                </a:ext>
              </a:extLst>
            </p:cNvPr>
            <p:cNvSpPr/>
            <p:nvPr/>
          </p:nvSpPr>
          <p:spPr>
            <a:xfrm>
              <a:off x="1405159" y="2364652"/>
              <a:ext cx="1756962" cy="175632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" name="文本框 56">
              <a:extLst>
                <a:ext uri="{FF2B5EF4-FFF2-40B4-BE49-F238E27FC236}">
                  <a16:creationId xmlns:a16="http://schemas.microsoft.com/office/drawing/2014/main" id="{DCE5A6DC-7E2E-4A4C-88C5-681228797C8E}"/>
                </a:ext>
              </a:extLst>
            </p:cNvPr>
            <p:cNvSpPr txBox="1"/>
            <p:nvPr/>
          </p:nvSpPr>
          <p:spPr>
            <a:xfrm>
              <a:off x="1675546" y="2642649"/>
              <a:ext cx="14426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组册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初始化密码</a:t>
              </a:r>
            </a:p>
          </p:txBody>
        </p:sp>
      </p:grpSp>
      <p:grpSp>
        <p:nvGrpSpPr>
          <p:cNvPr id="10" name="组合 1">
            <a:extLst>
              <a:ext uri="{FF2B5EF4-FFF2-40B4-BE49-F238E27FC236}">
                <a16:creationId xmlns:a16="http://schemas.microsoft.com/office/drawing/2014/main" id="{9BA60331-E9C6-B046-9A12-8366AACECAEA}"/>
              </a:ext>
            </a:extLst>
          </p:cNvPr>
          <p:cNvGrpSpPr/>
          <p:nvPr/>
        </p:nvGrpSpPr>
        <p:grpSpPr>
          <a:xfrm>
            <a:off x="7681763" y="808579"/>
            <a:ext cx="1756962" cy="1756325"/>
            <a:chOff x="1405159" y="2364652"/>
            <a:chExt cx="1756962" cy="1756325"/>
          </a:xfrm>
        </p:grpSpPr>
        <p:sp>
          <p:nvSpPr>
            <p:cNvPr id="11" name="圆角矩形 2">
              <a:extLst>
                <a:ext uri="{FF2B5EF4-FFF2-40B4-BE49-F238E27FC236}">
                  <a16:creationId xmlns:a16="http://schemas.microsoft.com/office/drawing/2014/main" id="{97E9B3B0-BFA9-A243-8343-0AED3A5539E2}"/>
                </a:ext>
              </a:extLst>
            </p:cNvPr>
            <p:cNvSpPr/>
            <p:nvPr/>
          </p:nvSpPr>
          <p:spPr>
            <a:xfrm>
              <a:off x="1405159" y="2364652"/>
              <a:ext cx="1756962" cy="175632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56">
              <a:extLst>
                <a:ext uri="{FF2B5EF4-FFF2-40B4-BE49-F238E27FC236}">
                  <a16:creationId xmlns:a16="http://schemas.microsoft.com/office/drawing/2014/main" id="{2BFA2A9D-3DAE-BC4B-94D4-3FDF9124E3D2}"/>
                </a:ext>
              </a:extLst>
            </p:cNvPr>
            <p:cNvSpPr txBox="1"/>
            <p:nvPr/>
          </p:nvSpPr>
          <p:spPr>
            <a:xfrm>
              <a:off x="1763231" y="2552521"/>
              <a:ext cx="112836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应用签名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安全策略配置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应用部署</a:t>
              </a:r>
            </a:p>
          </p:txBody>
        </p:sp>
      </p:grpSp>
      <p:grpSp>
        <p:nvGrpSpPr>
          <p:cNvPr id="13" name="组合 1">
            <a:extLst>
              <a:ext uri="{FF2B5EF4-FFF2-40B4-BE49-F238E27FC236}">
                <a16:creationId xmlns:a16="http://schemas.microsoft.com/office/drawing/2014/main" id="{7AE31234-D58F-654D-B86F-10FFEC78B430}"/>
              </a:ext>
            </a:extLst>
          </p:cNvPr>
          <p:cNvGrpSpPr/>
          <p:nvPr/>
        </p:nvGrpSpPr>
        <p:grpSpPr>
          <a:xfrm>
            <a:off x="9165161" y="3846981"/>
            <a:ext cx="1756962" cy="1756325"/>
            <a:chOff x="1405159" y="2364652"/>
            <a:chExt cx="1756962" cy="1756325"/>
          </a:xfrm>
        </p:grpSpPr>
        <p:sp>
          <p:nvSpPr>
            <p:cNvPr id="14" name="圆角矩形 2">
              <a:extLst>
                <a:ext uri="{FF2B5EF4-FFF2-40B4-BE49-F238E27FC236}">
                  <a16:creationId xmlns:a16="http://schemas.microsoft.com/office/drawing/2014/main" id="{3BABFF68-20C5-5E4D-B633-E176B5649B56}"/>
                </a:ext>
              </a:extLst>
            </p:cNvPr>
            <p:cNvSpPr/>
            <p:nvPr/>
          </p:nvSpPr>
          <p:spPr>
            <a:xfrm>
              <a:off x="1405159" y="2364652"/>
              <a:ext cx="1756962" cy="175632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56">
              <a:extLst>
                <a:ext uri="{FF2B5EF4-FFF2-40B4-BE49-F238E27FC236}">
                  <a16:creationId xmlns:a16="http://schemas.microsoft.com/office/drawing/2014/main" id="{C3B1D6FD-4FFC-A743-9E16-52DC97F2EAD2}"/>
                </a:ext>
              </a:extLst>
            </p:cNvPr>
            <p:cNvSpPr txBox="1"/>
            <p:nvPr/>
          </p:nvSpPr>
          <p:spPr>
            <a:xfrm>
              <a:off x="1719457" y="2642649"/>
              <a:ext cx="11283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锁定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</p:grpSp>
      <p:grpSp>
        <p:nvGrpSpPr>
          <p:cNvPr id="16" name="组合 1">
            <a:extLst>
              <a:ext uri="{FF2B5EF4-FFF2-40B4-BE49-F238E27FC236}">
                <a16:creationId xmlns:a16="http://schemas.microsoft.com/office/drawing/2014/main" id="{E9C61520-A9BA-414D-88DB-1865DF7AAD1B}"/>
              </a:ext>
            </a:extLst>
          </p:cNvPr>
          <p:cNvGrpSpPr/>
          <p:nvPr/>
        </p:nvGrpSpPr>
        <p:grpSpPr>
          <a:xfrm>
            <a:off x="2525931" y="4005064"/>
            <a:ext cx="1756962" cy="1756325"/>
            <a:chOff x="1405159" y="2364652"/>
            <a:chExt cx="1756962" cy="1756325"/>
          </a:xfrm>
        </p:grpSpPr>
        <p:sp>
          <p:nvSpPr>
            <p:cNvPr id="17" name="圆角矩形 2">
              <a:extLst>
                <a:ext uri="{FF2B5EF4-FFF2-40B4-BE49-F238E27FC236}">
                  <a16:creationId xmlns:a16="http://schemas.microsoft.com/office/drawing/2014/main" id="{20A25D9D-D0E4-E246-830B-106F5F6BAD98}"/>
                </a:ext>
              </a:extLst>
            </p:cNvPr>
            <p:cNvSpPr/>
            <p:nvPr/>
          </p:nvSpPr>
          <p:spPr>
            <a:xfrm>
              <a:off x="1405159" y="2364652"/>
              <a:ext cx="1756962" cy="175632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56">
              <a:extLst>
                <a:ext uri="{FF2B5EF4-FFF2-40B4-BE49-F238E27FC236}">
                  <a16:creationId xmlns:a16="http://schemas.microsoft.com/office/drawing/2014/main" id="{9DD6D55E-CFF7-E44E-9D2B-DA138D64FE69}"/>
                </a:ext>
              </a:extLst>
            </p:cNvPr>
            <p:cNvSpPr txBox="1"/>
            <p:nvPr/>
          </p:nvSpPr>
          <p:spPr>
            <a:xfrm>
              <a:off x="1732327" y="2519539"/>
              <a:ext cx="112836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回收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注销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远程卸载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硬件配置绑定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9AA6D91-E6A3-5E41-ABAE-7FDFF99E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3336D-B8E0-B945-A29D-3B117C9F2020}"/>
              </a:ext>
            </a:extLst>
          </p:cNvPr>
          <p:cNvSpPr/>
          <p:nvPr/>
        </p:nvSpPr>
        <p:spPr>
          <a:xfrm>
            <a:off x="1417067" y="823872"/>
            <a:ext cx="576064" cy="5756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D84601-2E22-B245-B579-4A8B8479FF98}"/>
              </a:ext>
            </a:extLst>
          </p:cNvPr>
          <p:cNvSpPr/>
          <p:nvPr/>
        </p:nvSpPr>
        <p:spPr>
          <a:xfrm>
            <a:off x="7393731" y="584492"/>
            <a:ext cx="576064" cy="5756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3D641E-AAAA-E94D-BA2A-565F7E2E4732}"/>
              </a:ext>
            </a:extLst>
          </p:cNvPr>
          <p:cNvSpPr/>
          <p:nvPr/>
        </p:nvSpPr>
        <p:spPr>
          <a:xfrm>
            <a:off x="8816411" y="3570147"/>
            <a:ext cx="576064" cy="5756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94D434-7DB6-4441-BEAE-8C53FBD747D1}"/>
              </a:ext>
            </a:extLst>
          </p:cNvPr>
          <p:cNvSpPr/>
          <p:nvPr/>
        </p:nvSpPr>
        <p:spPr>
          <a:xfrm>
            <a:off x="2237899" y="3717217"/>
            <a:ext cx="576064" cy="5756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781" y="1916832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/>
          <p:nvPr/>
        </p:nvSpPr>
        <p:spPr>
          <a:xfrm>
            <a:off x="3774196" y="2465221"/>
            <a:ext cx="843510" cy="925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3" name="标题 4"/>
          <p:cNvSpPr txBox="1"/>
          <p:nvPr/>
        </p:nvSpPr>
        <p:spPr>
          <a:xfrm>
            <a:off x="5492121" y="2738932"/>
            <a:ext cx="443365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优势劣势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FC31A8-E295-D146-BFBE-D76344A8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251124" y="1844824"/>
            <a:ext cx="3743044" cy="3743044"/>
            <a:chOff x="4574308" y="2169595"/>
            <a:chExt cx="3093502" cy="3093502"/>
          </a:xfrm>
        </p:grpSpPr>
        <p:sp>
          <p:nvSpPr>
            <p:cNvPr id="41" name="椭圆 40"/>
            <p:cNvSpPr/>
            <p:nvPr/>
          </p:nvSpPr>
          <p:spPr>
            <a:xfrm>
              <a:off x="4574308" y="2169595"/>
              <a:ext cx="3093502" cy="309350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49955" y="2245243"/>
              <a:ext cx="2942210" cy="2942208"/>
            </a:xfrm>
            <a:prstGeom prst="ellipse">
              <a:avLst/>
            </a:prstGeom>
            <a:gradFill flip="none" rotWithShape="1">
              <a:gsLst>
                <a:gs pos="1000">
                  <a:srgbClr val="DEDEDE"/>
                </a:gs>
                <a:gs pos="93000">
                  <a:schemeClr val="bg1"/>
                </a:gs>
              </a:gsLst>
              <a:lin ang="13500000" scaled="1"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833174" y="2428460"/>
              <a:ext cx="2575772" cy="2575772"/>
            </a:xfrm>
            <a:prstGeom prst="ellipse">
              <a:avLst/>
            </a:prstGeom>
            <a:blipFill dpi="0"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70000"/>
                        </a14:imgEffect>
                        <a14:imgEffect>
                          <a14:brightnessContrast bright="1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90977" y="2884679"/>
            <a:ext cx="1663336" cy="1663336"/>
            <a:chOff x="5289390" y="2884679"/>
            <a:chExt cx="1663336" cy="1663336"/>
          </a:xfrm>
        </p:grpSpPr>
        <p:grpSp>
          <p:nvGrpSpPr>
            <p:cNvPr id="44" name="组合 43"/>
            <p:cNvGrpSpPr/>
            <p:nvPr/>
          </p:nvGrpSpPr>
          <p:grpSpPr>
            <a:xfrm>
              <a:off x="5289390" y="2884679"/>
              <a:ext cx="1663336" cy="1663336"/>
              <a:chOff x="372609" y="2524616"/>
              <a:chExt cx="2739344" cy="2739344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372609" y="2524616"/>
                <a:ext cx="2739344" cy="2739344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720947" y="3489069"/>
              <a:ext cx="800220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</a:t>
              </a:r>
              <a:r>
                <a:rPr lang="zh-CN" altLang="en-US" sz="2400" dirty="0">
                  <a:solidFill>
                    <a:srgbClr val="5DD4FF"/>
                  </a:solidFill>
                  <a:effectLst/>
                </a:rPr>
                <a:t>劣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92856" y="1467637"/>
            <a:ext cx="3946078" cy="1134902"/>
            <a:chOff x="1291269" y="1467637"/>
            <a:chExt cx="3946078" cy="1134902"/>
          </a:xfrm>
        </p:grpSpPr>
        <p:grpSp>
          <p:nvGrpSpPr>
            <p:cNvPr id="31" name="组合 30"/>
            <p:cNvGrpSpPr/>
            <p:nvPr/>
          </p:nvGrpSpPr>
          <p:grpSpPr>
            <a:xfrm>
              <a:off x="1291269" y="1467637"/>
              <a:ext cx="3946078" cy="1134902"/>
              <a:chOff x="4143851" y="532568"/>
              <a:chExt cx="4142700" cy="584449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715967" y="1862132"/>
              <a:ext cx="20643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减少成本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22695" y="1467637"/>
            <a:ext cx="3946078" cy="1134902"/>
            <a:chOff x="7021108" y="1467637"/>
            <a:chExt cx="3946078" cy="113490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7" name="组合 46"/>
            <p:cNvGrpSpPr/>
            <p:nvPr/>
          </p:nvGrpSpPr>
          <p:grpSpPr>
            <a:xfrm>
              <a:off x="7021108" y="1467637"/>
              <a:ext cx="3946078" cy="1134902"/>
              <a:chOff x="4143851" y="532568"/>
              <a:chExt cx="4142700" cy="584449"/>
            </a:xfrm>
            <a:grpFill/>
          </p:grpSpPr>
          <p:sp>
            <p:nvSpPr>
              <p:cNvPr id="55" name="圆角矩形 54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507895" y="1808359"/>
              <a:ext cx="2064329" cy="453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404670" y="3140968"/>
            <a:ext cx="3946078" cy="1134902"/>
            <a:chOff x="7403083" y="3140968"/>
            <a:chExt cx="3946078" cy="113490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65" name="组合 64"/>
            <p:cNvGrpSpPr/>
            <p:nvPr/>
          </p:nvGrpSpPr>
          <p:grpSpPr>
            <a:xfrm>
              <a:off x="7403083" y="3140968"/>
              <a:ext cx="3946078" cy="1134902"/>
              <a:chOff x="4143851" y="532568"/>
              <a:chExt cx="4142700" cy="584449"/>
            </a:xfrm>
            <a:grpFill/>
          </p:grpSpPr>
          <p:sp>
            <p:nvSpPr>
              <p:cNvPr id="66" name="圆角矩形 65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8982580" y="3452208"/>
              <a:ext cx="2064329" cy="453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59559" y="4797152"/>
            <a:ext cx="3979375" cy="1134902"/>
            <a:chOff x="1257972" y="4797152"/>
            <a:chExt cx="3979375" cy="1134902"/>
          </a:xfrm>
        </p:grpSpPr>
        <p:grpSp>
          <p:nvGrpSpPr>
            <p:cNvPr id="70" name="组合 69"/>
            <p:cNvGrpSpPr/>
            <p:nvPr/>
          </p:nvGrpSpPr>
          <p:grpSpPr>
            <a:xfrm>
              <a:off x="1257972" y="4797152"/>
              <a:ext cx="3979375" cy="1134902"/>
              <a:chOff x="4108895" y="532568"/>
              <a:chExt cx="4177656" cy="584449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4108895" y="541398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398350" y="5074433"/>
              <a:ext cx="20643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打破时空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22695" y="4797152"/>
            <a:ext cx="3946078" cy="1134902"/>
            <a:chOff x="7021108" y="4797152"/>
            <a:chExt cx="3946078" cy="113490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75" name="组合 74"/>
            <p:cNvGrpSpPr/>
            <p:nvPr/>
          </p:nvGrpSpPr>
          <p:grpSpPr>
            <a:xfrm>
              <a:off x="7021108" y="4797152"/>
              <a:ext cx="3946078" cy="1134902"/>
              <a:chOff x="4143851" y="532568"/>
              <a:chExt cx="4142700" cy="584449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154921" y="5123469"/>
              <a:ext cx="2064329" cy="453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取舍（前期）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10881" y="3140968"/>
            <a:ext cx="3946078" cy="1134902"/>
            <a:chOff x="909294" y="3140968"/>
            <a:chExt cx="3946078" cy="1134902"/>
          </a:xfrm>
        </p:grpSpPr>
        <p:grpSp>
          <p:nvGrpSpPr>
            <p:cNvPr id="60" name="组合 59"/>
            <p:cNvGrpSpPr/>
            <p:nvPr/>
          </p:nvGrpSpPr>
          <p:grpSpPr>
            <a:xfrm>
              <a:off x="909294" y="3140968"/>
              <a:ext cx="3946078" cy="1134902"/>
              <a:chOff x="4143851" y="532568"/>
              <a:chExt cx="4142700" cy="584449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276738" y="3534475"/>
              <a:ext cx="20643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提高效率</a:t>
              </a:r>
            </a:p>
          </p:txBody>
        </p:sp>
      </p:grp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54" name="文本框 53"/>
          <p:cNvSpPr txBox="1"/>
          <p:nvPr/>
        </p:nvSpPr>
        <p:spPr>
          <a:xfrm>
            <a:off x="480963" y="39537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优势劣势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1AFB2-815C-4347-B2A4-857C13AD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781" y="1916832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/>
          <p:nvPr/>
        </p:nvSpPr>
        <p:spPr>
          <a:xfrm>
            <a:off x="3774196" y="2465221"/>
            <a:ext cx="843510" cy="925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3" name="标题 4"/>
          <p:cNvSpPr txBox="1"/>
          <p:nvPr/>
        </p:nvSpPr>
        <p:spPr>
          <a:xfrm>
            <a:off x="5492121" y="2738932"/>
            <a:ext cx="443365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国内现状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6E8D6-AE20-E04D-9282-2F3381DD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118" name="文本框 117"/>
          <p:cNvSpPr txBox="1"/>
          <p:nvPr/>
        </p:nvSpPr>
        <p:spPr>
          <a:xfrm>
            <a:off x="480963" y="39537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国内现状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031ABC-1FD0-42AA-A8D4-D404631EB860}"/>
              </a:ext>
            </a:extLst>
          </p:cNvPr>
          <p:cNvSpPr/>
          <p:nvPr/>
        </p:nvSpPr>
        <p:spPr>
          <a:xfrm>
            <a:off x="1921739" y="1603823"/>
            <a:ext cx="7776864" cy="11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政策摸索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DDCC40-B5E5-48E1-B0C2-824249C9A22D}"/>
              </a:ext>
            </a:extLst>
          </p:cNvPr>
          <p:cNvSpPr/>
          <p:nvPr/>
        </p:nvSpPr>
        <p:spPr>
          <a:xfrm>
            <a:off x="1921739" y="4437243"/>
            <a:ext cx="7776864" cy="11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市场定义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E1A2C-CC26-4A3D-818F-DDAC1525A7D7}"/>
              </a:ext>
            </a:extLst>
          </p:cNvPr>
          <p:cNvSpPr/>
          <p:nvPr/>
        </p:nvSpPr>
        <p:spPr>
          <a:xfrm>
            <a:off x="1921123" y="5780287"/>
            <a:ext cx="77768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Buy you our device </a:t>
            </a:r>
            <a:endParaRPr lang="zh-CN" altLang="en-US" dirty="0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F18FDDD2-F44F-8E49-9CD8-7ECDC645978D}"/>
              </a:ext>
            </a:extLst>
          </p:cNvPr>
          <p:cNvSpPr/>
          <p:nvPr/>
        </p:nvSpPr>
        <p:spPr>
          <a:xfrm>
            <a:off x="1921739" y="3037351"/>
            <a:ext cx="7776864" cy="11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学术探索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EB503-EBDA-1F49-8393-CB123360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8AE8A3-DC70-466E-B47B-248B393421D7}"/>
              </a:ext>
            </a:extLst>
          </p:cNvPr>
          <p:cNvSpPr txBox="1"/>
          <p:nvPr/>
        </p:nvSpPr>
        <p:spPr>
          <a:xfrm>
            <a:off x="3361283" y="827392"/>
            <a:ext cx="494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BYOD</a:t>
            </a:r>
            <a:r>
              <a:rPr lang="zh-CN" altLang="en-US" sz="2800" b="1" dirty="0"/>
              <a:t>在教育中的解决方案现状</a:t>
            </a:r>
          </a:p>
        </p:txBody>
      </p:sp>
    </p:spTree>
    <p:extLst>
      <p:ext uri="{BB962C8B-B14F-4D97-AF65-F5344CB8AC3E}">
        <p14:creationId xmlns:p14="http://schemas.microsoft.com/office/powerpoint/2010/main" val="3714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118" name="文本框 117"/>
          <p:cNvSpPr txBox="1"/>
          <p:nvPr/>
        </p:nvSpPr>
        <p:spPr>
          <a:xfrm>
            <a:off x="480963" y="39537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国内现状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EB503-EBDA-1F49-8393-CB123360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5506C-38FC-4295-A592-D4AA53582C91}"/>
              </a:ext>
            </a:extLst>
          </p:cNvPr>
          <p:cNvSpPr txBox="1"/>
          <p:nvPr/>
        </p:nvSpPr>
        <p:spPr>
          <a:xfrm>
            <a:off x="1057027" y="2636912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2013</a:t>
            </a:r>
            <a:r>
              <a:rPr lang="zh-CN" altLang="en-US" sz="3200" dirty="0"/>
              <a:t>开始至今没有指导性政策提出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FC87CA2-2966-48D2-96CB-52CC1C8BCEC1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11210155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7493494-DC0E-4F79-86AC-6A2C967B8A65}"/>
              </a:ext>
            </a:extLst>
          </p:cNvPr>
          <p:cNvSpPr txBox="1"/>
          <p:nvPr/>
        </p:nvSpPr>
        <p:spPr>
          <a:xfrm>
            <a:off x="2637574" y="113142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/>
              <a:t>政策摸索</a:t>
            </a:r>
          </a:p>
        </p:txBody>
      </p:sp>
    </p:spTree>
    <p:extLst>
      <p:ext uri="{BB962C8B-B14F-4D97-AF65-F5344CB8AC3E}">
        <p14:creationId xmlns:p14="http://schemas.microsoft.com/office/powerpoint/2010/main" val="31704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118" name="文本框 117"/>
          <p:cNvSpPr txBox="1"/>
          <p:nvPr/>
        </p:nvSpPr>
        <p:spPr>
          <a:xfrm>
            <a:off x="480963" y="39537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国内现状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EB503-EBDA-1F49-8393-CB123360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493494-DC0E-4F79-86AC-6A2C967B8A65}"/>
              </a:ext>
            </a:extLst>
          </p:cNvPr>
          <p:cNvSpPr txBox="1"/>
          <p:nvPr/>
        </p:nvSpPr>
        <p:spPr>
          <a:xfrm>
            <a:off x="2461183" y="113142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雅黑"/>
              </a:rPr>
              <a:t>学术探索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675239-29F6-4FBD-8EC3-4160776CD48B}"/>
              </a:ext>
            </a:extLst>
          </p:cNvPr>
          <p:cNvSpPr txBox="1"/>
          <p:nvPr/>
        </p:nvSpPr>
        <p:spPr>
          <a:xfrm>
            <a:off x="2470793" y="2204864"/>
            <a:ext cx="859567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雅黑"/>
              </a:rPr>
              <a:t>K12BYOD</a:t>
            </a:r>
            <a:r>
              <a:rPr lang="zh-CN" altLang="en-US" sz="2800" b="1" dirty="0">
                <a:latin typeface="雅黑"/>
              </a:rPr>
              <a:t>模式的学术研究重点关注的发现：</a:t>
            </a:r>
            <a:endParaRPr lang="en-US" altLang="zh-CN" sz="2800" b="1" dirty="0">
              <a:latin typeface="雅黑"/>
            </a:endParaRPr>
          </a:p>
          <a:p>
            <a:endParaRPr lang="en-US" altLang="zh-CN" sz="2000" dirty="0">
              <a:latin typeface="雅黑"/>
            </a:endParaRPr>
          </a:p>
          <a:p>
            <a:pPr marL="800100" lvl="1" indent="-342900">
              <a:buAutoNum type="arabicPeriod"/>
            </a:pPr>
            <a:r>
              <a:rPr lang="en-US" altLang="zh-CN" sz="2000" dirty="0">
                <a:latin typeface="雅黑"/>
              </a:rPr>
              <a:t>2020</a:t>
            </a:r>
            <a:r>
              <a:rPr lang="zh-CN" altLang="en-US" sz="2000" dirty="0">
                <a:latin typeface="雅黑"/>
              </a:rPr>
              <a:t>年的研究发现小学父母更多支持使用平板教学</a:t>
            </a:r>
            <a:endParaRPr lang="en-US" altLang="zh-CN" sz="2000" dirty="0">
              <a:latin typeface="雅黑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雅黑"/>
              </a:rPr>
              <a:t>教育资源是</a:t>
            </a:r>
            <a:r>
              <a:rPr lang="en-US" altLang="zh-CN" sz="2000" dirty="0">
                <a:latin typeface="雅黑"/>
              </a:rPr>
              <a:t>BYOD</a:t>
            </a:r>
            <a:r>
              <a:rPr lang="zh-CN" altLang="en-US" sz="2000" dirty="0">
                <a:latin typeface="雅黑"/>
              </a:rPr>
              <a:t>模式中的核心问题之一</a:t>
            </a:r>
            <a:endParaRPr lang="en-US" altLang="zh-CN" sz="2000" dirty="0">
              <a:latin typeface="雅黑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雅黑"/>
              </a:rPr>
              <a:t>小学、初中使用终端的学生平均基础成绩（</a:t>
            </a:r>
            <a:r>
              <a:rPr lang="en-US" altLang="zh-CN" sz="2000" dirty="0">
                <a:latin typeface="雅黑"/>
              </a:rPr>
              <a:t>A</a:t>
            </a:r>
            <a:r>
              <a:rPr lang="zh-CN" altLang="en-US" sz="2000" dirty="0">
                <a:latin typeface="雅黑"/>
              </a:rPr>
              <a:t>卷）提高</a:t>
            </a:r>
            <a:endParaRPr lang="en-US" altLang="zh-CN" sz="2000" dirty="0">
              <a:latin typeface="雅黑"/>
            </a:endParaRPr>
          </a:p>
          <a:p>
            <a:pPr marL="800100" lvl="1" indent="-342900">
              <a:buAutoNum type="arabicPeriod"/>
            </a:pPr>
            <a:endParaRPr lang="en-US" altLang="zh-CN" sz="2000" dirty="0">
              <a:latin typeface="雅黑"/>
            </a:endParaRPr>
          </a:p>
          <a:p>
            <a:pPr lvl="1"/>
            <a:endParaRPr lang="en-US" altLang="zh-CN" sz="2000" dirty="0">
              <a:latin typeface="雅黑"/>
            </a:endParaRPr>
          </a:p>
          <a:p>
            <a:pPr lvl="1"/>
            <a:endParaRPr lang="en-US" altLang="zh-CN" sz="2000" dirty="0">
              <a:latin typeface="雅黑"/>
            </a:endParaRPr>
          </a:p>
          <a:p>
            <a:pPr lvl="1"/>
            <a:r>
              <a:rPr lang="zh-CN" altLang="en-US" sz="2000" dirty="0">
                <a:latin typeface="雅黑"/>
              </a:rPr>
              <a:t>注：论文中</a:t>
            </a:r>
            <a:r>
              <a:rPr lang="en-US" altLang="zh-CN" sz="2000" dirty="0">
                <a:latin typeface="雅黑"/>
              </a:rPr>
              <a:t>BYOD</a:t>
            </a:r>
            <a:r>
              <a:rPr lang="zh-CN" altLang="en-US" sz="2000" dirty="0">
                <a:latin typeface="雅黑"/>
              </a:rPr>
              <a:t>的整体定义与教育信息化的定义重叠，部分研究没有突出</a:t>
            </a:r>
            <a:r>
              <a:rPr lang="en-US" altLang="zh-CN" sz="2000" dirty="0">
                <a:latin typeface="雅黑"/>
              </a:rPr>
              <a:t>BYOD</a:t>
            </a:r>
            <a:r>
              <a:rPr lang="zh-CN" altLang="en-US" sz="2000" dirty="0">
                <a:latin typeface="雅黑"/>
              </a:rPr>
              <a:t>的特色</a:t>
            </a:r>
            <a:r>
              <a:rPr lang="en-US" altLang="zh-CN" sz="2000" dirty="0">
                <a:latin typeface="雅黑"/>
              </a:rPr>
              <a:t>	</a:t>
            </a:r>
          </a:p>
          <a:p>
            <a:pPr marL="342900" indent="-342900">
              <a:buAutoNum type="arabicPeriod"/>
            </a:pPr>
            <a:endParaRPr lang="en-US" altLang="zh-CN" dirty="0">
              <a:latin typeface="雅黑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雅黑"/>
            </a:endParaRPr>
          </a:p>
        </p:txBody>
      </p:sp>
    </p:spTree>
    <p:extLst>
      <p:ext uri="{BB962C8B-B14F-4D97-AF65-F5344CB8AC3E}">
        <p14:creationId xmlns:p14="http://schemas.microsoft.com/office/powerpoint/2010/main" val="11862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C7AE40-385F-4935-ABF7-8C1635B9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135" y="6290575"/>
            <a:ext cx="2845541" cy="365125"/>
          </a:xfrm>
        </p:spPr>
        <p:txBody>
          <a:bodyPr/>
          <a:lstStyle/>
          <a:p>
            <a:fld id="{A7F1AA27-B7A4-475F-8430-0E6442A33CF0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A740BB-5F05-43AB-A8ED-0E12D472070C}"/>
              </a:ext>
            </a:extLst>
          </p:cNvPr>
          <p:cNvSpPr txBox="1"/>
          <p:nvPr/>
        </p:nvSpPr>
        <p:spPr>
          <a:xfrm>
            <a:off x="3656994" y="8939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/>
              <a:t>市场问题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CCA8F11-B4C0-47D5-9170-D274A2E563F2}"/>
              </a:ext>
            </a:extLst>
          </p:cNvPr>
          <p:cNvSpPr/>
          <p:nvPr/>
        </p:nvSpPr>
        <p:spPr>
          <a:xfrm>
            <a:off x="5097110" y="1733006"/>
            <a:ext cx="129614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BYOD</a:t>
            </a:r>
            <a:r>
              <a:rPr lang="zh-CN" altLang="en-US" dirty="0"/>
              <a:t>企业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5A42ABE-EA23-4DA1-BF30-CB5A6C76407E}"/>
              </a:ext>
            </a:extLst>
          </p:cNvPr>
          <p:cNvSpPr/>
          <p:nvPr/>
        </p:nvSpPr>
        <p:spPr>
          <a:xfrm>
            <a:off x="8550867" y="4581128"/>
            <a:ext cx="1202127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管理部门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48488D1-68FC-4271-B87B-5F77E4DA35D5}"/>
              </a:ext>
            </a:extLst>
          </p:cNvPr>
          <p:cNvSpPr/>
          <p:nvPr/>
        </p:nvSpPr>
        <p:spPr>
          <a:xfrm>
            <a:off x="3033514" y="4709403"/>
            <a:ext cx="1202127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学生家长</a:t>
            </a:r>
            <a:endParaRPr lang="en-US" altLang="zh-CN" dirty="0"/>
          </a:p>
          <a:p>
            <a:pPr algn="ctr"/>
            <a:r>
              <a:rPr lang="zh-CN" altLang="en-US" dirty="0"/>
              <a:t>教师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776567-9862-4F43-927A-1E4EE59E7C34}"/>
              </a:ext>
            </a:extLst>
          </p:cNvPr>
          <p:cNvCxnSpPr>
            <a:cxnSpLocks/>
          </p:cNvCxnSpPr>
          <p:nvPr/>
        </p:nvCxnSpPr>
        <p:spPr>
          <a:xfrm>
            <a:off x="6517359" y="3038029"/>
            <a:ext cx="1918242" cy="1485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206AFDC-5139-4639-905B-1F4FC4133E48}"/>
              </a:ext>
            </a:extLst>
          </p:cNvPr>
          <p:cNvCxnSpPr>
            <a:cxnSpLocks/>
          </p:cNvCxnSpPr>
          <p:nvPr/>
        </p:nvCxnSpPr>
        <p:spPr>
          <a:xfrm flipH="1">
            <a:off x="4780612" y="5195756"/>
            <a:ext cx="3461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97B6D71-528B-4EF8-A3F9-E129DC697D13}"/>
              </a:ext>
            </a:extLst>
          </p:cNvPr>
          <p:cNvCxnSpPr>
            <a:cxnSpLocks/>
          </p:cNvCxnSpPr>
          <p:nvPr/>
        </p:nvCxnSpPr>
        <p:spPr>
          <a:xfrm>
            <a:off x="4917090" y="5483788"/>
            <a:ext cx="34035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0E7D81-6E70-4842-AF53-F1F7020A601F}"/>
              </a:ext>
            </a:extLst>
          </p:cNvPr>
          <p:cNvCxnSpPr>
            <a:cxnSpLocks/>
          </p:cNvCxnSpPr>
          <p:nvPr/>
        </p:nvCxnSpPr>
        <p:spPr>
          <a:xfrm flipH="1" flipV="1">
            <a:off x="6733383" y="2753941"/>
            <a:ext cx="1992383" cy="1592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00CC765-9063-4F28-973A-60216AB85ACE}"/>
              </a:ext>
            </a:extLst>
          </p:cNvPr>
          <p:cNvGrpSpPr/>
          <p:nvPr/>
        </p:nvGrpSpPr>
        <p:grpSpPr>
          <a:xfrm rot="2268305">
            <a:off x="6166641" y="3643961"/>
            <a:ext cx="1429280" cy="440473"/>
            <a:chOff x="1291269" y="1467637"/>
            <a:chExt cx="3946078" cy="113490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DE2307E-CBD8-4384-A3CC-F563896BAE4B}"/>
                </a:ext>
              </a:extLst>
            </p:cNvPr>
            <p:cNvGrpSpPr/>
            <p:nvPr/>
          </p:nvGrpSpPr>
          <p:grpSpPr>
            <a:xfrm>
              <a:off x="1291269" y="1467637"/>
              <a:ext cx="3946078" cy="1134902"/>
              <a:chOff x="4143851" y="532568"/>
              <a:chExt cx="4142700" cy="584449"/>
            </a:xfrm>
          </p:grpSpPr>
          <p:sp>
            <p:nvSpPr>
              <p:cNvPr id="25" name="圆角矩形 31">
                <a:extLst>
                  <a:ext uri="{FF2B5EF4-FFF2-40B4-BE49-F238E27FC236}">
                    <a16:creationId xmlns:a16="http://schemas.microsoft.com/office/drawing/2014/main" id="{772DB733-8B0E-4A56-8A7A-87FE5DEFBDCC}"/>
                  </a:ext>
                </a:extLst>
              </p:cNvPr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圆角矩形 32">
                <a:extLst>
                  <a:ext uri="{FF2B5EF4-FFF2-40B4-BE49-F238E27FC236}">
                    <a16:creationId xmlns:a16="http://schemas.microsoft.com/office/drawing/2014/main" id="{2BCA2285-958C-40FF-A43A-9E95AA201811}"/>
                  </a:ext>
                </a:extLst>
              </p:cNvPr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DCC4CF25-6671-417B-BBE6-F3CFFB15978F}"/>
                </a:ext>
              </a:extLst>
            </p:cNvPr>
            <p:cNvSpPr txBox="1"/>
            <p:nvPr/>
          </p:nvSpPr>
          <p:spPr>
            <a:xfrm>
              <a:off x="2009212" y="1527094"/>
              <a:ext cx="2923176" cy="852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￥购买终端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07F304D-D7E2-47B5-A8A8-6A0487694F20}"/>
              </a:ext>
            </a:extLst>
          </p:cNvPr>
          <p:cNvGrpSpPr/>
          <p:nvPr/>
        </p:nvGrpSpPr>
        <p:grpSpPr>
          <a:xfrm rot="2268305">
            <a:off x="7527512" y="3086501"/>
            <a:ext cx="1429280" cy="440473"/>
            <a:chOff x="1291269" y="1467637"/>
            <a:chExt cx="3946078" cy="1134902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E679047-2652-47A0-B3EB-249C693E42D4}"/>
                </a:ext>
              </a:extLst>
            </p:cNvPr>
            <p:cNvGrpSpPr/>
            <p:nvPr/>
          </p:nvGrpSpPr>
          <p:grpSpPr>
            <a:xfrm>
              <a:off x="1291269" y="1467637"/>
              <a:ext cx="3946078" cy="1134902"/>
              <a:chOff x="4143851" y="532568"/>
              <a:chExt cx="4142700" cy="584449"/>
            </a:xfrm>
          </p:grpSpPr>
          <p:sp>
            <p:nvSpPr>
              <p:cNvPr id="30" name="圆角矩形 31">
                <a:extLst>
                  <a:ext uri="{FF2B5EF4-FFF2-40B4-BE49-F238E27FC236}">
                    <a16:creationId xmlns:a16="http://schemas.microsoft.com/office/drawing/2014/main" id="{606B1C8B-734A-4EAB-897D-2653DD1B509F}"/>
                  </a:ext>
                </a:extLst>
              </p:cNvPr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2">
                <a:extLst>
                  <a:ext uri="{FF2B5EF4-FFF2-40B4-BE49-F238E27FC236}">
                    <a16:creationId xmlns:a16="http://schemas.microsoft.com/office/drawing/2014/main" id="{33E2ED78-2B36-4EB1-8FD2-63B138420B99}"/>
                  </a:ext>
                </a:extLst>
              </p:cNvPr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TextBox 39">
              <a:extLst>
                <a:ext uri="{FF2B5EF4-FFF2-40B4-BE49-F238E27FC236}">
                  <a16:creationId xmlns:a16="http://schemas.microsoft.com/office/drawing/2014/main" id="{3BF71935-102F-41C6-A26B-9E35FB6D8A73}"/>
                </a:ext>
              </a:extLst>
            </p:cNvPr>
            <p:cNvSpPr txBox="1"/>
            <p:nvPr/>
          </p:nvSpPr>
          <p:spPr>
            <a:xfrm>
              <a:off x="2009210" y="1555441"/>
              <a:ext cx="2923176" cy="79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负面反馈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FC9F371-A65D-49DF-9603-64026E6D9474}"/>
              </a:ext>
            </a:extLst>
          </p:cNvPr>
          <p:cNvGrpSpPr/>
          <p:nvPr/>
        </p:nvGrpSpPr>
        <p:grpSpPr>
          <a:xfrm>
            <a:off x="5855922" y="5640816"/>
            <a:ext cx="1429280" cy="440473"/>
            <a:chOff x="1291269" y="1467637"/>
            <a:chExt cx="3946078" cy="113490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E622BEA-0709-4150-9503-5289FA819B39}"/>
                </a:ext>
              </a:extLst>
            </p:cNvPr>
            <p:cNvGrpSpPr/>
            <p:nvPr/>
          </p:nvGrpSpPr>
          <p:grpSpPr>
            <a:xfrm>
              <a:off x="1291269" y="1467637"/>
              <a:ext cx="3946078" cy="1134902"/>
              <a:chOff x="4143851" y="532568"/>
              <a:chExt cx="4142700" cy="584449"/>
            </a:xfrm>
          </p:grpSpPr>
          <p:sp>
            <p:nvSpPr>
              <p:cNvPr id="35" name="圆角矩形 31">
                <a:extLst>
                  <a:ext uri="{FF2B5EF4-FFF2-40B4-BE49-F238E27FC236}">
                    <a16:creationId xmlns:a16="http://schemas.microsoft.com/office/drawing/2014/main" id="{BC095927-2F45-43BB-A93C-74B3DEF59BE4}"/>
                  </a:ext>
                </a:extLst>
              </p:cNvPr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圆角矩形 32">
                <a:extLst>
                  <a:ext uri="{FF2B5EF4-FFF2-40B4-BE49-F238E27FC236}">
                    <a16:creationId xmlns:a16="http://schemas.microsoft.com/office/drawing/2014/main" id="{9DF7621B-F336-4623-85B9-151874EBB9D6}"/>
                  </a:ext>
                </a:extLst>
              </p:cNvPr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TextBox 39">
              <a:extLst>
                <a:ext uri="{FF2B5EF4-FFF2-40B4-BE49-F238E27FC236}">
                  <a16:creationId xmlns:a16="http://schemas.microsoft.com/office/drawing/2014/main" id="{35924939-C89D-49BD-A7F2-EBB616EA0B0F}"/>
                </a:ext>
              </a:extLst>
            </p:cNvPr>
            <p:cNvSpPr txBox="1"/>
            <p:nvPr/>
          </p:nvSpPr>
          <p:spPr>
            <a:xfrm>
              <a:off x="2009210" y="1555441"/>
              <a:ext cx="2923176" cy="79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负面反馈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4C3C0C3-6DE3-4D82-900E-A5EBE0F63055}"/>
              </a:ext>
            </a:extLst>
          </p:cNvPr>
          <p:cNvGrpSpPr/>
          <p:nvPr/>
        </p:nvGrpSpPr>
        <p:grpSpPr>
          <a:xfrm>
            <a:off x="5742099" y="4598450"/>
            <a:ext cx="1429280" cy="440473"/>
            <a:chOff x="1291269" y="1467637"/>
            <a:chExt cx="3946078" cy="113490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F7DF674-4203-4F81-8375-B20BCB0DF642}"/>
                </a:ext>
              </a:extLst>
            </p:cNvPr>
            <p:cNvGrpSpPr/>
            <p:nvPr/>
          </p:nvGrpSpPr>
          <p:grpSpPr>
            <a:xfrm>
              <a:off x="1291269" y="1467637"/>
              <a:ext cx="3946078" cy="1134902"/>
              <a:chOff x="4143851" y="532568"/>
              <a:chExt cx="4142700" cy="584449"/>
            </a:xfrm>
          </p:grpSpPr>
          <p:sp>
            <p:nvSpPr>
              <p:cNvPr id="40" name="圆角矩形 31">
                <a:extLst>
                  <a:ext uri="{FF2B5EF4-FFF2-40B4-BE49-F238E27FC236}">
                    <a16:creationId xmlns:a16="http://schemas.microsoft.com/office/drawing/2014/main" id="{8E7FFA1F-5D5A-4541-838D-F873FFE41C2F}"/>
                  </a:ext>
                </a:extLst>
              </p:cNvPr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圆角矩形 32">
                <a:extLst>
                  <a:ext uri="{FF2B5EF4-FFF2-40B4-BE49-F238E27FC236}">
                    <a16:creationId xmlns:a16="http://schemas.microsoft.com/office/drawing/2014/main" id="{18518C2A-8FEA-4C84-9587-AD0649463F9A}"/>
                  </a:ext>
                </a:extLst>
              </p:cNvPr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92CD1612-EE57-44A8-978E-E08FC3DCE7DB}"/>
                </a:ext>
              </a:extLst>
            </p:cNvPr>
            <p:cNvSpPr txBox="1"/>
            <p:nvPr/>
          </p:nvSpPr>
          <p:spPr>
            <a:xfrm>
              <a:off x="2009210" y="1555441"/>
              <a:ext cx="2923176" cy="79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￥成本转嫁</a:t>
              </a:r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9E539C5A-725C-4729-A498-D63D6156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80" y="5321471"/>
            <a:ext cx="481586" cy="48158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CE4C19B-B11F-400F-8B11-10FFB37E6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60" y="4860380"/>
            <a:ext cx="529145" cy="529145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2110120E-BE52-4C0C-BDCE-FB5849C78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90" y="5289015"/>
            <a:ext cx="574515" cy="574515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EA98EFDF-02FD-48C1-AA76-668750554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72" y="5679635"/>
            <a:ext cx="539432" cy="539432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89E14A5-BA0D-4592-BAC0-B1D852872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71" y="4402091"/>
            <a:ext cx="539432" cy="53943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F7C44F2D-9554-4294-8F18-FB69D806D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391" y="4849041"/>
            <a:ext cx="574515" cy="574515"/>
          </a:xfrm>
          <a:prstGeom prst="rect">
            <a:avLst/>
          </a:prstGeom>
        </p:spPr>
      </p:pic>
      <p:sp>
        <p:nvSpPr>
          <p:cNvPr id="63" name="Rectangle 29">
            <a:extLst>
              <a:ext uri="{FF2B5EF4-FFF2-40B4-BE49-F238E27FC236}">
                <a16:creationId xmlns:a16="http://schemas.microsoft.com/office/drawing/2014/main" id="{CE5D8F4D-7AF2-415B-8DDD-B985EAC2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2F5A9198-8E82-4495-B8EB-451556DD0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74FC14D-C626-4A5C-A87F-67B24A22E949}"/>
              </a:ext>
            </a:extLst>
          </p:cNvPr>
          <p:cNvSpPr txBox="1"/>
          <p:nvPr/>
        </p:nvSpPr>
        <p:spPr>
          <a:xfrm>
            <a:off x="480963" y="39537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国内现状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箭头: 上 67">
            <a:extLst>
              <a:ext uri="{FF2B5EF4-FFF2-40B4-BE49-F238E27FC236}">
                <a16:creationId xmlns:a16="http://schemas.microsoft.com/office/drawing/2014/main" id="{D8B649BF-8FB7-464A-975E-0E2BC45BB1C2}"/>
              </a:ext>
            </a:extLst>
          </p:cNvPr>
          <p:cNvSpPr/>
          <p:nvPr/>
        </p:nvSpPr>
        <p:spPr>
          <a:xfrm rot="2208419">
            <a:off x="3390354" y="2073118"/>
            <a:ext cx="1085946" cy="274466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雅黑"/>
              </a:rPr>
              <a:t>发泄</a:t>
            </a:r>
          </a:p>
        </p:txBody>
      </p:sp>
    </p:spTree>
    <p:extLst>
      <p:ext uri="{BB962C8B-B14F-4D97-AF65-F5344CB8AC3E}">
        <p14:creationId xmlns:p14="http://schemas.microsoft.com/office/powerpoint/2010/main" val="27044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85219" y="1726488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5</a:t>
            </a:r>
            <a:endParaRPr lang="zh-CN" altLang="en-US" sz="4000" dirty="0"/>
          </a:p>
        </p:txBody>
      </p:sp>
      <p:sp>
        <p:nvSpPr>
          <p:cNvPr id="8" name="标题 4"/>
          <p:cNvSpPr txBox="1"/>
          <p:nvPr/>
        </p:nvSpPr>
        <p:spPr>
          <a:xfrm>
            <a:off x="3361283" y="3273930"/>
            <a:ext cx="1296144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4729435" y="2492896"/>
            <a:ext cx="443365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结论总结</a:t>
            </a:r>
            <a:endParaRPr lang="en-US" altLang="zh-CN" sz="1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FF2DD-B3F9-5A4C-98FC-24D88BF8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1669095" y="2107692"/>
            <a:ext cx="2484276" cy="24842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355886" y="2457113"/>
            <a:ext cx="1110344" cy="1072335"/>
            <a:chOff x="5512720" y="2152017"/>
            <a:chExt cx="583915" cy="496874"/>
          </a:xfrm>
          <a:solidFill>
            <a:schemeClr val="bg1"/>
          </a:solidFill>
        </p:grpSpPr>
        <p:sp>
          <p:nvSpPr>
            <p:cNvPr id="43" name="Freeform 159"/>
            <p:cNvSpPr/>
            <p:nvPr/>
          </p:nvSpPr>
          <p:spPr bwMode="auto">
            <a:xfrm>
              <a:off x="5574376" y="2246314"/>
              <a:ext cx="460603" cy="402577"/>
            </a:xfrm>
            <a:custGeom>
              <a:avLst/>
              <a:gdLst>
                <a:gd name="T0" fmla="*/ 29 w 54"/>
                <a:gd name="T1" fmla="*/ 1 h 47"/>
                <a:gd name="T2" fmla="*/ 24 w 54"/>
                <a:gd name="T3" fmla="*/ 1 h 47"/>
                <a:gd name="T4" fmla="*/ 2 w 54"/>
                <a:gd name="T5" fmla="*/ 15 h 47"/>
                <a:gd name="T6" fmla="*/ 0 w 54"/>
                <a:gd name="T7" fmla="*/ 20 h 47"/>
                <a:gd name="T8" fmla="*/ 0 w 54"/>
                <a:gd name="T9" fmla="*/ 44 h 47"/>
                <a:gd name="T10" fmla="*/ 3 w 54"/>
                <a:gd name="T11" fmla="*/ 47 h 47"/>
                <a:gd name="T12" fmla="*/ 13 w 54"/>
                <a:gd name="T13" fmla="*/ 47 h 47"/>
                <a:gd name="T14" fmla="*/ 16 w 54"/>
                <a:gd name="T15" fmla="*/ 44 h 47"/>
                <a:gd name="T16" fmla="*/ 16 w 54"/>
                <a:gd name="T17" fmla="*/ 27 h 47"/>
                <a:gd name="T18" fmla="*/ 19 w 54"/>
                <a:gd name="T19" fmla="*/ 24 h 47"/>
                <a:gd name="T20" fmla="*/ 35 w 54"/>
                <a:gd name="T21" fmla="*/ 24 h 47"/>
                <a:gd name="T22" fmla="*/ 38 w 54"/>
                <a:gd name="T23" fmla="*/ 27 h 47"/>
                <a:gd name="T24" fmla="*/ 38 w 54"/>
                <a:gd name="T25" fmla="*/ 44 h 47"/>
                <a:gd name="T26" fmla="*/ 41 w 54"/>
                <a:gd name="T27" fmla="*/ 47 h 47"/>
                <a:gd name="T28" fmla="*/ 51 w 54"/>
                <a:gd name="T29" fmla="*/ 47 h 47"/>
                <a:gd name="T30" fmla="*/ 54 w 54"/>
                <a:gd name="T31" fmla="*/ 44 h 47"/>
                <a:gd name="T32" fmla="*/ 54 w 54"/>
                <a:gd name="T33" fmla="*/ 20 h 47"/>
                <a:gd name="T34" fmla="*/ 52 w 54"/>
                <a:gd name="T35" fmla="*/ 16 h 47"/>
                <a:gd name="T36" fmla="*/ 29 w 54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7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6" y="46"/>
                    <a:pt x="16" y="4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7" y="24"/>
                    <a:pt x="1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7" y="24"/>
                    <a:pt x="38" y="26"/>
                    <a:pt x="38" y="2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9" y="47"/>
                    <a:pt x="4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7"/>
                    <a:pt x="54" y="46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3" y="17"/>
                    <a:pt x="52" y="16"/>
                  </a:cubicBezTo>
                  <a:lnTo>
                    <a:pt x="2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/>
            </a:p>
          </p:txBody>
        </p:sp>
        <p:sp>
          <p:nvSpPr>
            <p:cNvPr id="44" name="Freeform 160"/>
            <p:cNvSpPr/>
            <p:nvPr/>
          </p:nvSpPr>
          <p:spPr bwMode="auto">
            <a:xfrm>
              <a:off x="5512720" y="2152017"/>
              <a:ext cx="583915" cy="224863"/>
            </a:xfrm>
            <a:custGeom>
              <a:avLst/>
              <a:gdLst>
                <a:gd name="T0" fmla="*/ 64 w 68"/>
                <a:gd name="T1" fmla="*/ 20 h 26"/>
                <a:gd name="T2" fmla="*/ 61 w 68"/>
                <a:gd name="T3" fmla="*/ 15 h 26"/>
                <a:gd name="T4" fmla="*/ 61 w 68"/>
                <a:gd name="T5" fmla="*/ 10 h 26"/>
                <a:gd name="T6" fmla="*/ 58 w 68"/>
                <a:gd name="T7" fmla="*/ 7 h 26"/>
                <a:gd name="T8" fmla="*/ 57 w 68"/>
                <a:gd name="T9" fmla="*/ 7 h 26"/>
                <a:gd name="T10" fmla="*/ 54 w 68"/>
                <a:gd name="T11" fmla="*/ 10 h 26"/>
                <a:gd name="T12" fmla="*/ 54 w 68"/>
                <a:gd name="T13" fmla="*/ 10 h 26"/>
                <a:gd name="T14" fmla="*/ 52 w 68"/>
                <a:gd name="T15" fmla="*/ 12 h 26"/>
                <a:gd name="T16" fmla="*/ 36 w 68"/>
                <a:gd name="T17" fmla="*/ 1 h 26"/>
                <a:gd name="T18" fmla="*/ 33 w 68"/>
                <a:gd name="T19" fmla="*/ 0 h 26"/>
                <a:gd name="T20" fmla="*/ 30 w 68"/>
                <a:gd name="T21" fmla="*/ 1 h 26"/>
                <a:gd name="T22" fmla="*/ 2 w 68"/>
                <a:gd name="T23" fmla="*/ 20 h 26"/>
                <a:gd name="T24" fmla="*/ 1 w 68"/>
                <a:gd name="T25" fmla="*/ 24 h 26"/>
                <a:gd name="T26" fmla="*/ 5 w 68"/>
                <a:gd name="T27" fmla="*/ 24 h 26"/>
                <a:gd name="T28" fmla="*/ 31 w 68"/>
                <a:gd name="T29" fmla="*/ 7 h 26"/>
                <a:gd name="T30" fmla="*/ 36 w 68"/>
                <a:gd name="T31" fmla="*/ 7 h 26"/>
                <a:gd name="T32" fmla="*/ 63 w 68"/>
                <a:gd name="T33" fmla="*/ 25 h 26"/>
                <a:gd name="T34" fmla="*/ 67 w 68"/>
                <a:gd name="T35" fmla="*/ 25 h 26"/>
                <a:gd name="T36" fmla="*/ 66 w 68"/>
                <a:gd name="T37" fmla="*/ 21 h 26"/>
                <a:gd name="T38" fmla="*/ 64 w 68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6">
                  <a:moveTo>
                    <a:pt x="64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8" y="24"/>
                    <a:pt x="67" y="22"/>
                    <a:pt x="66" y="21"/>
                  </a:cubicBezTo>
                  <a:lnTo>
                    <a:pt x="6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/>
            </a:p>
          </p:txBody>
        </p:sp>
      </p:grpSp>
      <p:sp>
        <p:nvSpPr>
          <p:cNvPr id="45" name="标题 4"/>
          <p:cNvSpPr txBox="1"/>
          <p:nvPr/>
        </p:nvSpPr>
        <p:spPr>
          <a:xfrm>
            <a:off x="2330259" y="3602361"/>
            <a:ext cx="1355060" cy="839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813111" y="2252057"/>
            <a:ext cx="2195895" cy="2195895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873451" y="1445153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369395" y="1196752"/>
            <a:ext cx="848785" cy="84878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标题 4"/>
          <p:cNvSpPr txBox="1"/>
          <p:nvPr/>
        </p:nvSpPr>
        <p:spPr>
          <a:xfrm>
            <a:off x="4513411" y="1573882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标题 4"/>
          <p:cNvSpPr txBox="1"/>
          <p:nvPr/>
        </p:nvSpPr>
        <p:spPr>
          <a:xfrm>
            <a:off x="5760708" y="1540281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背景调研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8257827" y="1578302"/>
            <a:ext cx="288032" cy="18905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5377507" y="2248081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873451" y="1999680"/>
            <a:ext cx="848785" cy="84878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1" name="标题 4"/>
          <p:cNvSpPr txBox="1"/>
          <p:nvPr/>
        </p:nvSpPr>
        <p:spPr>
          <a:xfrm>
            <a:off x="5017467" y="2376810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标题 4"/>
          <p:cNvSpPr txBox="1"/>
          <p:nvPr/>
        </p:nvSpPr>
        <p:spPr>
          <a:xfrm>
            <a:off x="5760708" y="2298946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模式介绍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右箭头 112"/>
          <p:cNvSpPr/>
          <p:nvPr/>
        </p:nvSpPr>
        <p:spPr>
          <a:xfrm>
            <a:off x="8761883" y="2381230"/>
            <a:ext cx="288032" cy="18905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93531" y="3173345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5089475" y="2924944"/>
            <a:ext cx="848785" cy="84878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6" name="标题 4"/>
          <p:cNvSpPr txBox="1"/>
          <p:nvPr/>
        </p:nvSpPr>
        <p:spPr>
          <a:xfrm>
            <a:off x="5233491" y="3302074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标题 4"/>
          <p:cNvSpPr txBox="1"/>
          <p:nvPr/>
        </p:nvSpPr>
        <p:spPr>
          <a:xfrm>
            <a:off x="5985607" y="3206760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优势劣势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右箭头 117"/>
          <p:cNvSpPr/>
          <p:nvPr/>
        </p:nvSpPr>
        <p:spPr>
          <a:xfrm>
            <a:off x="8977907" y="3306494"/>
            <a:ext cx="288032" cy="18905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449515" y="4109449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945459" y="3861048"/>
            <a:ext cx="848785" cy="84878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标题 4"/>
          <p:cNvSpPr txBox="1"/>
          <p:nvPr/>
        </p:nvSpPr>
        <p:spPr>
          <a:xfrm>
            <a:off x="5089475" y="4238178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标题 4"/>
          <p:cNvSpPr txBox="1"/>
          <p:nvPr/>
        </p:nvSpPr>
        <p:spPr>
          <a:xfrm>
            <a:off x="5840395" y="4221038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国内现状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右箭头 122"/>
          <p:cNvSpPr/>
          <p:nvPr/>
        </p:nvSpPr>
        <p:spPr>
          <a:xfrm>
            <a:off x="8833891" y="4242598"/>
            <a:ext cx="288032" cy="18905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945459" y="4912377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441403" y="4663976"/>
            <a:ext cx="848785" cy="84878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6" name="标题 4"/>
          <p:cNvSpPr txBox="1"/>
          <p:nvPr/>
        </p:nvSpPr>
        <p:spPr>
          <a:xfrm>
            <a:off x="4585419" y="5041106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标题 4"/>
          <p:cNvSpPr txBox="1"/>
          <p:nvPr/>
        </p:nvSpPr>
        <p:spPr>
          <a:xfrm>
            <a:off x="5458085" y="4928506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结论总结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右箭头 127"/>
          <p:cNvSpPr/>
          <p:nvPr/>
        </p:nvSpPr>
        <p:spPr>
          <a:xfrm>
            <a:off x="8329835" y="5045526"/>
            <a:ext cx="288032" cy="18905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880C76-AEF7-8A42-9119-35B68317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66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118" name="文本框 117"/>
          <p:cNvSpPr txBox="1"/>
          <p:nvPr/>
        </p:nvSpPr>
        <p:spPr>
          <a:xfrm>
            <a:off x="480963" y="39537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结论总结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5">
            <a:extLst>
              <a:ext uri="{FF2B5EF4-FFF2-40B4-BE49-F238E27FC236}">
                <a16:creationId xmlns:a16="http://schemas.microsoft.com/office/drawing/2014/main" id="{39BF903E-A464-5A42-B3E5-27A7F5A9D1D1}"/>
              </a:ext>
            </a:extLst>
          </p:cNvPr>
          <p:cNvSpPr txBox="1"/>
          <p:nvPr/>
        </p:nvSpPr>
        <p:spPr>
          <a:xfrm>
            <a:off x="336417" y="2204864"/>
            <a:ext cx="117044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sz="2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未来需要类</a:t>
            </a: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BYOD</a:t>
            </a:r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模式</a:t>
            </a: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解决方案</a:t>
            </a: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应用</a:t>
            </a:r>
            <a:endParaRPr lang="en-US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当前瀚库不应投入大量的资源在</a:t>
            </a: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BYOD</a:t>
            </a:r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模式中，但可作为长期研发的项目</a:t>
            </a:r>
            <a:endParaRPr lang="en-US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sz="2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6474EE-6816-534F-889E-2E7CCB00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5"/>
          <p:cNvSpPr/>
          <p:nvPr/>
        </p:nvSpPr>
        <p:spPr bwMode="auto">
          <a:xfrm>
            <a:off x="4911160" y="4277752"/>
            <a:ext cx="2079377" cy="2580249"/>
          </a:xfrm>
          <a:custGeom>
            <a:avLst/>
            <a:gdLst>
              <a:gd name="T0" fmla="*/ 776 w 1043"/>
              <a:gd name="T1" fmla="*/ 985 h 1423"/>
              <a:gd name="T2" fmla="*/ 860 w 1043"/>
              <a:gd name="T3" fmla="*/ 623 h 1423"/>
              <a:gd name="T4" fmla="*/ 953 w 1043"/>
              <a:gd name="T5" fmla="*/ 413 h 1423"/>
              <a:gd name="T6" fmla="*/ 1031 w 1043"/>
              <a:gd name="T7" fmla="*/ 243 h 1423"/>
              <a:gd name="T8" fmla="*/ 885 w 1043"/>
              <a:gd name="T9" fmla="*/ 383 h 1423"/>
              <a:gd name="T10" fmla="*/ 771 w 1043"/>
              <a:gd name="T11" fmla="*/ 485 h 1423"/>
              <a:gd name="T12" fmla="*/ 815 w 1043"/>
              <a:gd name="T13" fmla="*/ 293 h 1423"/>
              <a:gd name="T14" fmla="*/ 835 w 1043"/>
              <a:gd name="T15" fmla="*/ 70 h 1423"/>
              <a:gd name="T16" fmla="*/ 720 w 1043"/>
              <a:gd name="T17" fmla="*/ 306 h 1423"/>
              <a:gd name="T18" fmla="*/ 640 w 1043"/>
              <a:gd name="T19" fmla="*/ 426 h 1423"/>
              <a:gd name="T20" fmla="*/ 616 w 1043"/>
              <a:gd name="T21" fmla="*/ 232 h 1423"/>
              <a:gd name="T22" fmla="*/ 579 w 1043"/>
              <a:gd name="T23" fmla="*/ 1 h 1423"/>
              <a:gd name="T24" fmla="*/ 520 w 1043"/>
              <a:gd name="T25" fmla="*/ 216 h 1423"/>
              <a:gd name="T26" fmla="*/ 519 w 1043"/>
              <a:gd name="T27" fmla="*/ 419 h 1423"/>
              <a:gd name="T28" fmla="*/ 420 w 1043"/>
              <a:gd name="T29" fmla="*/ 222 h 1423"/>
              <a:gd name="T30" fmla="*/ 303 w 1043"/>
              <a:gd name="T31" fmla="*/ 63 h 1423"/>
              <a:gd name="T32" fmla="*/ 361 w 1043"/>
              <a:gd name="T33" fmla="*/ 381 h 1423"/>
              <a:gd name="T34" fmla="*/ 378 w 1043"/>
              <a:gd name="T35" fmla="*/ 613 h 1423"/>
              <a:gd name="T36" fmla="*/ 206 w 1043"/>
              <a:gd name="T37" fmla="*/ 583 h 1423"/>
              <a:gd name="T38" fmla="*/ 33 w 1043"/>
              <a:gd name="T39" fmla="*/ 574 h 1423"/>
              <a:gd name="T40" fmla="*/ 35 w 1043"/>
              <a:gd name="T41" fmla="*/ 643 h 1423"/>
              <a:gd name="T42" fmla="*/ 138 w 1043"/>
              <a:gd name="T43" fmla="*/ 682 h 1423"/>
              <a:gd name="T44" fmla="*/ 313 w 1043"/>
              <a:gd name="T45" fmla="*/ 832 h 1423"/>
              <a:gd name="T46" fmla="*/ 449 w 1043"/>
              <a:gd name="T47" fmla="*/ 974 h 1423"/>
              <a:gd name="T48" fmla="*/ 470 w 1043"/>
              <a:gd name="T49" fmla="*/ 1223 h 1423"/>
              <a:gd name="T50" fmla="*/ 469 w 1043"/>
              <a:gd name="T51" fmla="*/ 1423 h 1423"/>
              <a:gd name="T52" fmla="*/ 752 w 1043"/>
              <a:gd name="T53" fmla="*/ 1423 h 1423"/>
              <a:gd name="T54" fmla="*/ 776 w 1043"/>
              <a:gd name="T55" fmla="*/ 985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43" h="1423">
                <a:moveTo>
                  <a:pt x="776" y="985"/>
                </a:moveTo>
                <a:cubicBezTo>
                  <a:pt x="856" y="821"/>
                  <a:pt x="842" y="714"/>
                  <a:pt x="860" y="623"/>
                </a:cubicBezTo>
                <a:cubicBezTo>
                  <a:pt x="877" y="532"/>
                  <a:pt x="927" y="451"/>
                  <a:pt x="953" y="413"/>
                </a:cubicBezTo>
                <a:cubicBezTo>
                  <a:pt x="985" y="368"/>
                  <a:pt x="1043" y="271"/>
                  <a:pt x="1031" y="243"/>
                </a:cubicBezTo>
                <a:cubicBezTo>
                  <a:pt x="1008" y="187"/>
                  <a:pt x="935" y="315"/>
                  <a:pt x="885" y="383"/>
                </a:cubicBezTo>
                <a:cubicBezTo>
                  <a:pt x="835" y="452"/>
                  <a:pt x="787" y="488"/>
                  <a:pt x="771" y="485"/>
                </a:cubicBezTo>
                <a:cubicBezTo>
                  <a:pt x="754" y="481"/>
                  <a:pt x="788" y="383"/>
                  <a:pt x="815" y="293"/>
                </a:cubicBezTo>
                <a:cubicBezTo>
                  <a:pt x="858" y="145"/>
                  <a:pt x="882" y="81"/>
                  <a:pt x="835" y="70"/>
                </a:cubicBezTo>
                <a:cubicBezTo>
                  <a:pt x="777" y="56"/>
                  <a:pt x="753" y="219"/>
                  <a:pt x="720" y="306"/>
                </a:cubicBezTo>
                <a:cubicBezTo>
                  <a:pt x="691" y="386"/>
                  <a:pt x="671" y="429"/>
                  <a:pt x="640" y="426"/>
                </a:cubicBezTo>
                <a:cubicBezTo>
                  <a:pt x="627" y="425"/>
                  <a:pt x="618" y="363"/>
                  <a:pt x="616" y="232"/>
                </a:cubicBezTo>
                <a:cubicBezTo>
                  <a:pt x="612" y="41"/>
                  <a:pt x="608" y="0"/>
                  <a:pt x="579" y="1"/>
                </a:cubicBezTo>
                <a:cubicBezTo>
                  <a:pt x="511" y="4"/>
                  <a:pt x="524" y="118"/>
                  <a:pt x="520" y="216"/>
                </a:cubicBezTo>
                <a:cubicBezTo>
                  <a:pt x="517" y="314"/>
                  <a:pt x="528" y="416"/>
                  <a:pt x="519" y="419"/>
                </a:cubicBezTo>
                <a:cubicBezTo>
                  <a:pt x="482" y="436"/>
                  <a:pt x="457" y="312"/>
                  <a:pt x="420" y="222"/>
                </a:cubicBezTo>
                <a:cubicBezTo>
                  <a:pt x="384" y="132"/>
                  <a:pt x="358" y="4"/>
                  <a:pt x="303" y="63"/>
                </a:cubicBezTo>
                <a:cubicBezTo>
                  <a:pt x="263" y="106"/>
                  <a:pt x="318" y="276"/>
                  <a:pt x="361" y="381"/>
                </a:cubicBezTo>
                <a:cubicBezTo>
                  <a:pt x="403" y="486"/>
                  <a:pt x="422" y="570"/>
                  <a:pt x="378" y="613"/>
                </a:cubicBezTo>
                <a:cubicBezTo>
                  <a:pt x="318" y="672"/>
                  <a:pt x="278" y="628"/>
                  <a:pt x="206" y="583"/>
                </a:cubicBezTo>
                <a:cubicBezTo>
                  <a:pt x="135" y="538"/>
                  <a:pt x="67" y="536"/>
                  <a:pt x="33" y="574"/>
                </a:cubicBezTo>
                <a:cubicBezTo>
                  <a:pt x="0" y="612"/>
                  <a:pt x="16" y="650"/>
                  <a:pt x="35" y="643"/>
                </a:cubicBezTo>
                <a:cubicBezTo>
                  <a:pt x="53" y="636"/>
                  <a:pt x="80" y="644"/>
                  <a:pt x="138" y="682"/>
                </a:cubicBezTo>
                <a:cubicBezTo>
                  <a:pt x="196" y="720"/>
                  <a:pt x="225" y="781"/>
                  <a:pt x="313" y="832"/>
                </a:cubicBezTo>
                <a:cubicBezTo>
                  <a:pt x="400" y="882"/>
                  <a:pt x="425" y="913"/>
                  <a:pt x="449" y="974"/>
                </a:cubicBezTo>
                <a:cubicBezTo>
                  <a:pt x="473" y="1034"/>
                  <a:pt x="470" y="1223"/>
                  <a:pt x="470" y="1223"/>
                </a:cubicBezTo>
                <a:cubicBezTo>
                  <a:pt x="471" y="1289"/>
                  <a:pt x="471" y="1356"/>
                  <a:pt x="469" y="1423"/>
                </a:cubicBezTo>
                <a:cubicBezTo>
                  <a:pt x="752" y="1423"/>
                  <a:pt x="752" y="1423"/>
                  <a:pt x="752" y="1423"/>
                </a:cubicBezTo>
                <a:cubicBezTo>
                  <a:pt x="763" y="1157"/>
                  <a:pt x="776" y="985"/>
                  <a:pt x="776" y="985"/>
                </a:cubicBezTo>
                <a:close/>
              </a:path>
            </a:pathLst>
          </a:custGeom>
          <a:solidFill>
            <a:schemeClr val="accent1"/>
          </a:soli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063212" y="2575273"/>
            <a:ext cx="1316869" cy="1291777"/>
            <a:chOff x="4116892" y="1948509"/>
            <a:chExt cx="987652" cy="968833"/>
          </a:xfrm>
        </p:grpSpPr>
        <p:sp>
          <p:nvSpPr>
            <p:cNvPr id="62" name="Oval Callout 9"/>
            <p:cNvSpPr/>
            <p:nvPr/>
          </p:nvSpPr>
          <p:spPr>
            <a:xfrm rot="1469109">
              <a:off x="4116892" y="1948509"/>
              <a:ext cx="987652" cy="968833"/>
            </a:xfrm>
            <a:prstGeom prst="wedgeEllipseCallout">
              <a:avLst>
                <a:gd name="adj1" fmla="val 38923"/>
                <a:gd name="adj2" fmla="val 61436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Group 72"/>
            <p:cNvGrpSpPr/>
            <p:nvPr/>
          </p:nvGrpSpPr>
          <p:grpSpPr>
            <a:xfrm>
              <a:off x="4410453" y="2259240"/>
              <a:ext cx="361093" cy="303786"/>
              <a:chOff x="5368132" y="2625725"/>
              <a:chExt cx="465138" cy="391319"/>
            </a:xfrm>
            <a:solidFill>
              <a:schemeClr val="bg1"/>
            </a:solidFill>
          </p:grpSpPr>
          <p:sp>
            <p:nvSpPr>
              <p:cNvPr id="53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54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61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" panose="020B0503020204020204" pitchFamily="34" charset="-122"/>
                  <a:sym typeface="Gill Sans" charset="0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3721190" y="3198156"/>
            <a:ext cx="1291777" cy="1316869"/>
            <a:chOff x="3046876" y="2364872"/>
            <a:chExt cx="968833" cy="987652"/>
          </a:xfrm>
        </p:grpSpPr>
        <p:grpSp>
          <p:nvGrpSpPr>
            <p:cNvPr id="69" name="组合 68"/>
            <p:cNvGrpSpPr/>
            <p:nvPr/>
          </p:nvGrpSpPr>
          <p:grpSpPr>
            <a:xfrm rot="2082787">
              <a:off x="3046876" y="2364872"/>
              <a:ext cx="968833" cy="987652"/>
              <a:chOff x="2720209" y="3507822"/>
              <a:chExt cx="926822" cy="944825"/>
            </a:xfrm>
          </p:grpSpPr>
          <p:sp>
            <p:nvSpPr>
              <p:cNvPr id="74" name="Oval Callout 9"/>
              <p:cNvSpPr/>
              <p:nvPr/>
            </p:nvSpPr>
            <p:spPr>
              <a:xfrm rot="18720548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Oval Callout 9"/>
              <p:cNvSpPr/>
              <p:nvPr/>
            </p:nvSpPr>
            <p:spPr>
              <a:xfrm rot="18720548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chemeClr val="accent2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GB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Group 76"/>
            <p:cNvGrpSpPr/>
            <p:nvPr/>
          </p:nvGrpSpPr>
          <p:grpSpPr>
            <a:xfrm>
              <a:off x="3373014" y="2686882"/>
              <a:ext cx="360476" cy="360476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71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72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73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3229620" y="4597255"/>
            <a:ext cx="1291777" cy="1316869"/>
            <a:chOff x="2678198" y="3464996"/>
            <a:chExt cx="968833" cy="987652"/>
          </a:xfrm>
        </p:grpSpPr>
        <p:grpSp>
          <p:nvGrpSpPr>
            <p:cNvPr id="77" name="组合 76"/>
            <p:cNvGrpSpPr/>
            <p:nvPr/>
          </p:nvGrpSpPr>
          <p:grpSpPr>
            <a:xfrm>
              <a:off x="2678198" y="3464996"/>
              <a:ext cx="968833" cy="987652"/>
              <a:chOff x="2720209" y="3507822"/>
              <a:chExt cx="926822" cy="944825"/>
            </a:xfrm>
          </p:grpSpPr>
          <p:sp>
            <p:nvSpPr>
              <p:cNvPr id="79" name="Oval Callout 9"/>
              <p:cNvSpPr/>
              <p:nvPr/>
            </p:nvSpPr>
            <p:spPr>
              <a:xfrm rot="18720548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Oval Callout 9"/>
              <p:cNvSpPr/>
              <p:nvPr/>
            </p:nvSpPr>
            <p:spPr>
              <a:xfrm rot="18720548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GB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3018694" y="3779256"/>
              <a:ext cx="312529" cy="359134"/>
            </a:xfrm>
            <a:custGeom>
              <a:avLst/>
              <a:gdLst>
                <a:gd name="T0" fmla="*/ 27 w 94"/>
                <a:gd name="T1" fmla="*/ 39 h 108"/>
                <a:gd name="T2" fmla="*/ 52 w 94"/>
                <a:gd name="T3" fmla="*/ 37 h 108"/>
                <a:gd name="T4" fmla="*/ 93 w 94"/>
                <a:gd name="T5" fmla="*/ 58 h 108"/>
                <a:gd name="T6" fmla="*/ 90 w 94"/>
                <a:gd name="T7" fmla="*/ 50 h 108"/>
                <a:gd name="T8" fmla="*/ 88 w 94"/>
                <a:gd name="T9" fmla="*/ 43 h 108"/>
                <a:gd name="T10" fmla="*/ 89 w 94"/>
                <a:gd name="T11" fmla="*/ 39 h 108"/>
                <a:gd name="T12" fmla="*/ 87 w 94"/>
                <a:gd name="T13" fmla="*/ 32 h 108"/>
                <a:gd name="T14" fmla="*/ 84 w 94"/>
                <a:gd name="T15" fmla="*/ 25 h 108"/>
                <a:gd name="T16" fmla="*/ 84 w 94"/>
                <a:gd name="T17" fmla="*/ 19 h 108"/>
                <a:gd name="T18" fmla="*/ 80 w 94"/>
                <a:gd name="T19" fmla="*/ 14 h 108"/>
                <a:gd name="T20" fmla="*/ 76 w 94"/>
                <a:gd name="T21" fmla="*/ 10 h 108"/>
                <a:gd name="T22" fmla="*/ 75 w 94"/>
                <a:gd name="T23" fmla="*/ 7 h 108"/>
                <a:gd name="T24" fmla="*/ 70 w 94"/>
                <a:gd name="T25" fmla="*/ 4 h 108"/>
                <a:gd name="T26" fmla="*/ 65 w 94"/>
                <a:gd name="T27" fmla="*/ 2 h 108"/>
                <a:gd name="T28" fmla="*/ 58 w 94"/>
                <a:gd name="T29" fmla="*/ 1 h 108"/>
                <a:gd name="T30" fmla="*/ 51 w 94"/>
                <a:gd name="T31" fmla="*/ 0 h 108"/>
                <a:gd name="T32" fmla="*/ 45 w 94"/>
                <a:gd name="T33" fmla="*/ 0 h 108"/>
                <a:gd name="T34" fmla="*/ 38 w 94"/>
                <a:gd name="T35" fmla="*/ 1 h 108"/>
                <a:gd name="T36" fmla="*/ 31 w 94"/>
                <a:gd name="T37" fmla="*/ 2 h 108"/>
                <a:gd name="T38" fmla="*/ 24 w 94"/>
                <a:gd name="T39" fmla="*/ 4 h 108"/>
                <a:gd name="T40" fmla="*/ 18 w 94"/>
                <a:gd name="T41" fmla="*/ 8 h 108"/>
                <a:gd name="T42" fmla="*/ 13 w 94"/>
                <a:gd name="T43" fmla="*/ 12 h 108"/>
                <a:gd name="T44" fmla="*/ 8 w 94"/>
                <a:gd name="T45" fmla="*/ 17 h 108"/>
                <a:gd name="T46" fmla="*/ 5 w 94"/>
                <a:gd name="T47" fmla="*/ 22 h 108"/>
                <a:gd name="T48" fmla="*/ 2 w 94"/>
                <a:gd name="T49" fmla="*/ 28 h 108"/>
                <a:gd name="T50" fmla="*/ 0 w 94"/>
                <a:gd name="T51" fmla="*/ 36 h 108"/>
                <a:gd name="T52" fmla="*/ 1 w 94"/>
                <a:gd name="T53" fmla="*/ 49 h 108"/>
                <a:gd name="T54" fmla="*/ 24 w 94"/>
                <a:gd name="T55" fmla="*/ 97 h 108"/>
                <a:gd name="T56" fmla="*/ 71 w 94"/>
                <a:gd name="T57" fmla="*/ 107 h 108"/>
                <a:gd name="T58" fmla="*/ 72 w 94"/>
                <a:gd name="T59" fmla="*/ 93 h 108"/>
                <a:gd name="T60" fmla="*/ 73 w 94"/>
                <a:gd name="T61" fmla="*/ 90 h 108"/>
                <a:gd name="T62" fmla="*/ 76 w 94"/>
                <a:gd name="T63" fmla="*/ 89 h 108"/>
                <a:gd name="T64" fmla="*/ 79 w 94"/>
                <a:gd name="T65" fmla="*/ 89 h 108"/>
                <a:gd name="T66" fmla="*/ 82 w 94"/>
                <a:gd name="T67" fmla="*/ 90 h 108"/>
                <a:gd name="T68" fmla="*/ 83 w 94"/>
                <a:gd name="T69" fmla="*/ 90 h 108"/>
                <a:gd name="T70" fmla="*/ 86 w 94"/>
                <a:gd name="T71" fmla="*/ 90 h 108"/>
                <a:gd name="T72" fmla="*/ 89 w 94"/>
                <a:gd name="T73" fmla="*/ 88 h 108"/>
                <a:gd name="T74" fmla="*/ 89 w 94"/>
                <a:gd name="T75" fmla="*/ 84 h 108"/>
                <a:gd name="T76" fmla="*/ 90 w 94"/>
                <a:gd name="T77" fmla="*/ 81 h 108"/>
                <a:gd name="T78" fmla="*/ 91 w 94"/>
                <a:gd name="T79" fmla="*/ 79 h 108"/>
                <a:gd name="T80" fmla="*/ 90 w 94"/>
                <a:gd name="T81" fmla="*/ 77 h 108"/>
                <a:gd name="T82" fmla="*/ 89 w 94"/>
                <a:gd name="T83" fmla="*/ 75 h 108"/>
                <a:gd name="T84" fmla="*/ 90 w 94"/>
                <a:gd name="T85" fmla="*/ 73 h 108"/>
                <a:gd name="T86" fmla="*/ 91 w 94"/>
                <a:gd name="T87" fmla="*/ 71 h 108"/>
                <a:gd name="T88" fmla="*/ 90 w 94"/>
                <a:gd name="T89" fmla="*/ 66 h 108"/>
                <a:gd name="T90" fmla="*/ 92 w 94"/>
                <a:gd name="T91" fmla="*/ 63 h 108"/>
                <a:gd name="T92" fmla="*/ 94 w 94"/>
                <a:gd name="T93" fmla="*/ 61 h 108"/>
                <a:gd name="T94" fmla="*/ 28 w 94"/>
                <a:gd name="T95" fmla="*/ 46 h 108"/>
                <a:gd name="T96" fmla="*/ 22 w 94"/>
                <a:gd name="T97" fmla="*/ 47 h 108"/>
                <a:gd name="T98" fmla="*/ 18 w 94"/>
                <a:gd name="T99" fmla="*/ 44 h 108"/>
                <a:gd name="T100" fmla="*/ 17 w 94"/>
                <a:gd name="T101" fmla="*/ 38 h 108"/>
                <a:gd name="T102" fmla="*/ 20 w 94"/>
                <a:gd name="T103" fmla="*/ 33 h 108"/>
                <a:gd name="T104" fmla="*/ 26 w 94"/>
                <a:gd name="T105" fmla="*/ 33 h 108"/>
                <a:gd name="T106" fmla="*/ 30 w 94"/>
                <a:gd name="T107" fmla="*/ 36 h 108"/>
                <a:gd name="T108" fmla="*/ 31 w 94"/>
                <a:gd name="T109" fmla="*/ 42 h 108"/>
                <a:gd name="T110" fmla="*/ 67 w 94"/>
                <a:gd name="T111" fmla="*/ 35 h 108"/>
                <a:gd name="T112" fmla="*/ 59 w 94"/>
                <a:gd name="T113" fmla="*/ 44 h 108"/>
                <a:gd name="T114" fmla="*/ 47 w 94"/>
                <a:gd name="T115" fmla="*/ 45 h 108"/>
                <a:gd name="T116" fmla="*/ 38 w 94"/>
                <a:gd name="T117" fmla="*/ 37 h 108"/>
                <a:gd name="T118" fmla="*/ 37 w 94"/>
                <a:gd name="T119" fmla="*/ 25 h 108"/>
                <a:gd name="T120" fmla="*/ 45 w 94"/>
                <a:gd name="T121" fmla="*/ 16 h 108"/>
                <a:gd name="T122" fmla="*/ 57 w 94"/>
                <a:gd name="T123" fmla="*/ 15 h 108"/>
                <a:gd name="T124" fmla="*/ 66 w 94"/>
                <a:gd name="T125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7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582108" y="2835728"/>
            <a:ext cx="1316869" cy="1291777"/>
            <a:chOff x="5192565" y="2143850"/>
            <a:chExt cx="987652" cy="968833"/>
          </a:xfrm>
        </p:grpSpPr>
        <p:grpSp>
          <p:nvGrpSpPr>
            <p:cNvPr id="111" name="Group 68"/>
            <p:cNvGrpSpPr/>
            <p:nvPr/>
          </p:nvGrpSpPr>
          <p:grpSpPr>
            <a:xfrm>
              <a:off x="5227488" y="2406237"/>
              <a:ext cx="360476" cy="360476"/>
              <a:chOff x="7287419" y="2577307"/>
              <a:chExt cx="464344" cy="464344"/>
            </a:xfrm>
            <a:solidFill>
              <a:schemeClr val="bg2"/>
            </a:solidFill>
          </p:grpSpPr>
          <p:sp>
            <p:nvSpPr>
              <p:cNvPr id="125" name="AutoShape 56"/>
              <p:cNvSpPr/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126" name="AutoShape 57"/>
              <p:cNvSpPr/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127" name="AutoShape 58"/>
              <p:cNvSpPr/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" panose="020B0503020204020204" pitchFamily="34" charset="-122"/>
                  <a:sym typeface="Gill Sans" charset="0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 rot="6212144">
              <a:off x="5201974" y="2134441"/>
              <a:ext cx="968833" cy="987652"/>
              <a:chOff x="2720209" y="3507822"/>
              <a:chExt cx="926822" cy="944825"/>
            </a:xfrm>
          </p:grpSpPr>
          <p:sp>
            <p:nvSpPr>
              <p:cNvPr id="123" name="Oval Callout 9"/>
              <p:cNvSpPr/>
              <p:nvPr/>
            </p:nvSpPr>
            <p:spPr>
              <a:xfrm rot="18720548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Oval Callout 9"/>
              <p:cNvSpPr/>
              <p:nvPr/>
            </p:nvSpPr>
            <p:spPr>
              <a:xfrm rot="18720548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chemeClr val="accent4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GB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" name="Group 51"/>
            <p:cNvGrpSpPr/>
            <p:nvPr/>
          </p:nvGrpSpPr>
          <p:grpSpPr>
            <a:xfrm>
              <a:off x="5531582" y="2441523"/>
              <a:ext cx="360476" cy="361093"/>
              <a:chOff x="9145588" y="4435475"/>
              <a:chExt cx="464344" cy="465138"/>
            </a:xfrm>
            <a:solidFill>
              <a:schemeClr val="bg1"/>
            </a:solidFill>
          </p:grpSpPr>
          <p:sp>
            <p:nvSpPr>
              <p:cNvPr id="114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115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116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117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118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119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120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121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122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  <a:sym typeface="Gill Sans" charset="0"/>
                </a:endParaRPr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7342548" y="4146878"/>
            <a:ext cx="1291777" cy="1316869"/>
            <a:chOff x="5762894" y="3127213"/>
            <a:chExt cx="968833" cy="987652"/>
          </a:xfrm>
        </p:grpSpPr>
        <p:grpSp>
          <p:nvGrpSpPr>
            <p:cNvPr id="129" name="组合 128"/>
            <p:cNvGrpSpPr/>
            <p:nvPr/>
          </p:nvGrpSpPr>
          <p:grpSpPr>
            <a:xfrm rot="9985777">
              <a:off x="5762894" y="3127213"/>
              <a:ext cx="968833" cy="987652"/>
              <a:chOff x="2720209" y="3507822"/>
              <a:chExt cx="926822" cy="944825"/>
            </a:xfrm>
          </p:grpSpPr>
          <p:sp>
            <p:nvSpPr>
              <p:cNvPr id="131" name="Oval Callout 9"/>
              <p:cNvSpPr/>
              <p:nvPr/>
            </p:nvSpPr>
            <p:spPr>
              <a:xfrm rot="18720548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Oval Callout 9"/>
              <p:cNvSpPr/>
              <p:nvPr/>
            </p:nvSpPr>
            <p:spPr>
              <a:xfrm rot="18720548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GB" sz="2400">
                  <a:solidFill>
                    <a:schemeClr val="tx1">
                      <a:lumMod val="7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0" name="Freeform 5"/>
            <p:cNvSpPr>
              <a:spLocks noEditPoints="1"/>
            </p:cNvSpPr>
            <p:nvPr/>
          </p:nvSpPr>
          <p:spPr bwMode="auto">
            <a:xfrm>
              <a:off x="6049663" y="3454150"/>
              <a:ext cx="395295" cy="333776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7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395486" y="917524"/>
            <a:ext cx="3075302" cy="1149578"/>
            <a:chOff x="943800" y="1783252"/>
            <a:chExt cx="2306477" cy="862184"/>
          </a:xfrm>
        </p:grpSpPr>
        <p:sp>
          <p:nvSpPr>
            <p:cNvPr id="137" name="TextBox 136"/>
            <p:cNvSpPr txBox="1"/>
            <p:nvPr/>
          </p:nvSpPr>
          <p:spPr>
            <a:xfrm>
              <a:off x="1326510" y="2195313"/>
              <a:ext cx="1923767" cy="450123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微软雅黑" panose="020B0503020204020204" pitchFamily="34" charset="-122"/>
                </a:rPr>
                <a:t>多用户    多终端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j-ea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微软雅黑" panose="020B0503020204020204" pitchFamily="34" charset="-122"/>
                </a:rPr>
                <a:t>多应用    多系统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j-ea"/>
                <a:ea typeface="微软雅黑" panose="020B0503020204020204" pitchFamily="34" charset="-122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43800" y="1783252"/>
              <a:ext cx="1077219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市场层面</a:t>
              </a:r>
              <a:endParaRPr 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1717569" y="1867427"/>
            <a:ext cx="2872110" cy="1327178"/>
            <a:chOff x="943797" y="1783252"/>
            <a:chExt cx="2154083" cy="995383"/>
          </a:xfrm>
        </p:grpSpPr>
        <p:sp>
          <p:nvSpPr>
            <p:cNvPr id="140" name="TextBox 139"/>
            <p:cNvSpPr txBox="1"/>
            <p:nvPr/>
          </p:nvSpPr>
          <p:spPr>
            <a:xfrm>
              <a:off x="1174113" y="2190013"/>
              <a:ext cx="1923767" cy="588622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微软雅黑" panose="020B0503020204020204" pitchFamily="34" charset="-122"/>
                </a:rPr>
                <a:t>国产品牌崛起</a:t>
              </a:r>
              <a:endParaRPr lang="en-US" altLang="zh-CN" sz="2400" dirty="0">
                <a:solidFill>
                  <a:schemeClr val="tx1">
                    <a:lumMod val="75000"/>
                  </a:schemeClr>
                </a:solidFill>
                <a:latin typeface="+mj-ea"/>
                <a:ea typeface="微软雅黑" panose="020B0503020204020204" pitchFamily="34" charset="-122"/>
              </a:endParaRPr>
            </a:p>
            <a:p>
              <a:r>
                <a:rPr lang="en-US" altLang="zh-CN" sz="2400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微软雅黑" panose="020B0503020204020204" pitchFamily="34" charset="-122"/>
                </a:rPr>
                <a:t>IT</a:t>
              </a:r>
              <a:r>
                <a:rPr lang="zh-CN" altLang="en-US" sz="2400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微软雅黑" panose="020B0503020204020204" pitchFamily="34" charset="-122"/>
                </a:rPr>
                <a:t>国产化政策出台</a:t>
              </a:r>
              <a:endParaRPr lang="en-US" altLang="zh-CN" sz="2400" dirty="0">
                <a:solidFill>
                  <a:schemeClr val="tx1">
                    <a:lumMod val="75000"/>
                  </a:schemeClr>
                </a:solidFill>
                <a:latin typeface="+mj-ea"/>
                <a:ea typeface="微软雅黑" panose="020B0503020204020204" pitchFamily="3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43797" y="1783252"/>
              <a:ext cx="1077219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国家层面</a:t>
              </a:r>
              <a:endParaRPr 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60" name="Rectangle 30"/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63" name="文本框 62"/>
          <p:cNvSpPr txBox="1"/>
          <p:nvPr/>
        </p:nvSpPr>
        <p:spPr>
          <a:xfrm>
            <a:off x="480963" y="39537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结论总结</a:t>
            </a:r>
          </a:p>
        </p:txBody>
      </p:sp>
      <p:grpSp>
        <p:nvGrpSpPr>
          <p:cNvPr id="64" name="组合 135">
            <a:extLst>
              <a:ext uri="{FF2B5EF4-FFF2-40B4-BE49-F238E27FC236}">
                <a16:creationId xmlns:a16="http://schemas.microsoft.com/office/drawing/2014/main" id="{76172DA7-C77F-D344-B2BA-5891C8D4C5A4}"/>
              </a:ext>
            </a:extLst>
          </p:cNvPr>
          <p:cNvGrpSpPr/>
          <p:nvPr/>
        </p:nvGrpSpPr>
        <p:grpSpPr>
          <a:xfrm>
            <a:off x="8545005" y="2767521"/>
            <a:ext cx="3075296" cy="1426577"/>
            <a:chOff x="943806" y="1783252"/>
            <a:chExt cx="2306471" cy="106993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BB4711-BE27-7342-8540-F7DEF7D9CC17}"/>
                </a:ext>
              </a:extLst>
            </p:cNvPr>
            <p:cNvSpPr txBox="1"/>
            <p:nvPr/>
          </p:nvSpPr>
          <p:spPr>
            <a:xfrm>
              <a:off x="1326510" y="2195313"/>
              <a:ext cx="1923767" cy="657873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微软雅黑" panose="020B0503020204020204" pitchFamily="34" charset="-122"/>
                </a:rPr>
                <a:t>远程教育资源共享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j-ea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微软雅黑" panose="020B0503020204020204" pitchFamily="34" charset="-122"/>
                </a:rPr>
                <a:t>远程课堂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j-ea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微软雅黑" panose="020B0503020204020204" pitchFamily="34" charset="-122"/>
                </a:rPr>
                <a:t>无感知采集数据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j-ea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886B44-B8C8-904A-A2DE-4DD7A9E84779}"/>
                </a:ext>
              </a:extLst>
            </p:cNvPr>
            <p:cNvSpPr txBox="1"/>
            <p:nvPr/>
          </p:nvSpPr>
          <p:spPr>
            <a:xfrm>
              <a:off x="943806" y="1783252"/>
              <a:ext cx="1077218" cy="3231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需求层面</a:t>
              </a:r>
              <a:endParaRPr 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Graphic 4" descr="World">
            <a:extLst>
              <a:ext uri="{FF2B5EF4-FFF2-40B4-BE49-F238E27FC236}">
                <a16:creationId xmlns:a16="http://schemas.microsoft.com/office/drawing/2014/main" id="{67F3B1B4-3D24-684B-8A0F-1411F154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7257" y="2786536"/>
            <a:ext cx="869218" cy="8692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4572-D887-6742-AE4D-36635C9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F32B14B0-2922-4943-A437-8B6F25AE7575}"/>
              </a:ext>
            </a:extLst>
          </p:cNvPr>
          <p:cNvSpPr txBox="1"/>
          <p:nvPr/>
        </p:nvSpPr>
        <p:spPr>
          <a:xfrm>
            <a:off x="4081363" y="1412776"/>
            <a:ext cx="443365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下一步调研</a:t>
            </a:r>
            <a:endParaRPr lang="en-US" altLang="zh-CN" sz="1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222406A6-BCD3-A64B-B517-A0DABF5A04CD}"/>
              </a:ext>
            </a:extLst>
          </p:cNvPr>
          <p:cNvSpPr txBox="1"/>
          <p:nvPr/>
        </p:nvSpPr>
        <p:spPr>
          <a:xfrm>
            <a:off x="2569195" y="3192258"/>
            <a:ext cx="705678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BYOD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在教育行业中的对比优势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F824-639D-2A41-85C6-E81DB467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34996" y="3213364"/>
            <a:ext cx="900100" cy="900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1024359" y="4570840"/>
            <a:ext cx="190697" cy="19069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287683" y="4095643"/>
            <a:ext cx="931490" cy="917921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55835" y="1209825"/>
            <a:ext cx="1800201" cy="18002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287683" y="2061236"/>
            <a:ext cx="2304257" cy="2304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51420" y="3269275"/>
            <a:ext cx="792088" cy="79208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727968" y="3861436"/>
            <a:ext cx="900101" cy="900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847464" y="2559976"/>
            <a:ext cx="450050" cy="45005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430270" y="1485172"/>
            <a:ext cx="1597214" cy="159721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727968" y="3201881"/>
            <a:ext cx="540060" cy="5400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701728" y="1491388"/>
            <a:ext cx="225025" cy="2250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99065" y="3033344"/>
            <a:ext cx="451955" cy="45195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46964" y="1665192"/>
            <a:ext cx="1080121" cy="1080121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6198" y="2432916"/>
            <a:ext cx="488146" cy="48814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37633" y="1552322"/>
            <a:ext cx="450050" cy="45005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4"/>
          <p:cNvSpPr>
            <a:spLocks noChangeArrowheads="1"/>
          </p:cNvSpPr>
          <p:nvPr/>
        </p:nvSpPr>
        <p:spPr bwMode="auto">
          <a:xfrm>
            <a:off x="5819499" y="3322837"/>
            <a:ext cx="63756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演讲完毕  感谢聆听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00460-ADC8-F246-AA6D-22F985EF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0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781" y="1916832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/>
          <p:nvPr/>
        </p:nvSpPr>
        <p:spPr>
          <a:xfrm>
            <a:off x="3774196" y="2465221"/>
            <a:ext cx="843510" cy="925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3" name="标题 4"/>
          <p:cNvSpPr txBox="1"/>
          <p:nvPr/>
        </p:nvSpPr>
        <p:spPr>
          <a:xfrm>
            <a:off x="5492121" y="2738932"/>
            <a:ext cx="443365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调研背景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0400B8-4D66-7744-905E-31BB7C78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3" name="文本框 2"/>
          <p:cNvSpPr txBox="1"/>
          <p:nvPr/>
        </p:nvSpPr>
        <p:spPr>
          <a:xfrm>
            <a:off x="480963" y="39537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调研背景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575D98-1DCC-4148-A716-DC17A707B621}"/>
              </a:ext>
            </a:extLst>
          </p:cNvPr>
          <p:cNvSpPr txBox="1"/>
          <p:nvPr/>
        </p:nvSpPr>
        <p:spPr>
          <a:xfrm>
            <a:off x="942347" y="2234178"/>
            <a:ext cx="112831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《国家级信息化教学试验区》</a:t>
            </a:r>
            <a:r>
              <a:rPr lang="zh-CN" altLang="en-US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申请</a:t>
            </a:r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要求</a:t>
            </a:r>
            <a:endParaRPr lang="zh-CN" altLang="zh-CN" sz="2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《中国教育报》：</a:t>
            </a:r>
            <a:r>
              <a:rPr lang="en-US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十三五</a:t>
            </a:r>
            <a:r>
              <a:rPr lang="en-US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教育信息化建设：体制创新方能寻求突破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"/>
              <a:tabLst>
                <a:tab pos="228600" algn="l"/>
              </a:tabLst>
            </a:pP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在教育信息化建设中允许政策创新，以解决建设经费不足的问题，如采用自带设备（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BYOD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）模式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3F976-5BB7-C242-9453-DC1F0EB7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47F3C7-B197-4279-B219-8BADA75A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1447" y="6200215"/>
            <a:ext cx="3794055" cy="657785"/>
          </a:xfrm>
        </p:spPr>
        <p:txBody>
          <a:bodyPr/>
          <a:lstStyle/>
          <a:p>
            <a:fld id="{A7F1AA27-B7A4-475F-8430-0E6442A33CF0}" type="slidenum">
              <a:rPr lang="zh-CN" altLang="en-US" sz="2400" smtClean="0"/>
              <a:t>5</a:t>
            </a:fld>
            <a:endParaRPr lang="zh-CN" altLang="en-US" sz="2400" dirty="0"/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83508691-E8B2-411A-8F72-82F47E4B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060247DE-2A9A-4DE3-BC24-1427D43A6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AA4CA0-1217-40D8-9FE4-27952CA9C31A}"/>
              </a:ext>
            </a:extLst>
          </p:cNvPr>
          <p:cNvSpPr txBox="1"/>
          <p:nvPr/>
        </p:nvSpPr>
        <p:spPr>
          <a:xfrm>
            <a:off x="480963" y="39537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2343EB-74AE-4E8E-B1C3-280C11312890}"/>
              </a:ext>
            </a:extLst>
          </p:cNvPr>
          <p:cNvSpPr txBox="1"/>
          <p:nvPr/>
        </p:nvSpPr>
        <p:spPr>
          <a:xfrm>
            <a:off x="2785219" y="85846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雅黑"/>
              </a:rPr>
              <a:t>为什么需要教育信息化</a:t>
            </a:r>
            <a:r>
              <a:rPr lang="en-US" altLang="zh-CN" sz="2000" b="1" dirty="0">
                <a:latin typeface="雅黑"/>
              </a:rPr>
              <a:t>BYOD——</a:t>
            </a:r>
            <a:r>
              <a:rPr lang="en-US" altLang="zh-CN" sz="2000" dirty="0"/>
              <a:t>16</a:t>
            </a:r>
            <a:r>
              <a:rPr lang="zh-CN" altLang="en-US" sz="2000" dirty="0"/>
              <a:t>亿！蚌埠市智慧校园建设</a:t>
            </a:r>
            <a:endParaRPr lang="en-US" altLang="zh-CN" sz="2000" dirty="0"/>
          </a:p>
          <a:p>
            <a:endParaRPr lang="zh-CN" altLang="en-US" sz="2000" b="1" dirty="0">
              <a:latin typeface="雅黑"/>
            </a:endParaRPr>
          </a:p>
        </p:txBody>
      </p:sp>
      <p:sp>
        <p:nvSpPr>
          <p:cNvPr id="17" name="圆角矩形 2">
            <a:extLst>
              <a:ext uri="{FF2B5EF4-FFF2-40B4-BE49-F238E27FC236}">
                <a16:creationId xmlns:a16="http://schemas.microsoft.com/office/drawing/2014/main" id="{7AC02C7C-71BA-4265-ABF8-BDE52135A68B}"/>
              </a:ext>
            </a:extLst>
          </p:cNvPr>
          <p:cNvSpPr/>
          <p:nvPr/>
        </p:nvSpPr>
        <p:spPr>
          <a:xfrm>
            <a:off x="1640293" y="1976717"/>
            <a:ext cx="2160240" cy="658790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9" name="圆角矩形 2">
            <a:extLst>
              <a:ext uri="{FF2B5EF4-FFF2-40B4-BE49-F238E27FC236}">
                <a16:creationId xmlns:a16="http://schemas.microsoft.com/office/drawing/2014/main" id="{40CD3FC5-2905-454B-9570-5BD632994C5E}"/>
              </a:ext>
            </a:extLst>
          </p:cNvPr>
          <p:cNvSpPr/>
          <p:nvPr/>
        </p:nvSpPr>
        <p:spPr>
          <a:xfrm>
            <a:off x="4763900" y="1976717"/>
            <a:ext cx="2160240" cy="658790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终端</a:t>
            </a:r>
          </a:p>
        </p:txBody>
      </p:sp>
      <p:sp>
        <p:nvSpPr>
          <p:cNvPr id="20" name="圆角矩形 2">
            <a:extLst>
              <a:ext uri="{FF2B5EF4-FFF2-40B4-BE49-F238E27FC236}">
                <a16:creationId xmlns:a16="http://schemas.microsoft.com/office/drawing/2014/main" id="{1059DC3B-CF17-4A43-971B-773B72F13ABC}"/>
              </a:ext>
            </a:extLst>
          </p:cNvPr>
          <p:cNvSpPr/>
          <p:nvPr/>
        </p:nvSpPr>
        <p:spPr>
          <a:xfrm>
            <a:off x="7888235" y="1976717"/>
            <a:ext cx="2160240" cy="658790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价格</a:t>
            </a:r>
          </a:p>
        </p:txBody>
      </p:sp>
      <p:sp>
        <p:nvSpPr>
          <p:cNvPr id="21" name="圆角矩形 2">
            <a:extLst>
              <a:ext uri="{FF2B5EF4-FFF2-40B4-BE49-F238E27FC236}">
                <a16:creationId xmlns:a16="http://schemas.microsoft.com/office/drawing/2014/main" id="{5E986995-3CCA-4DC0-93F5-800BD7AA86FB}"/>
              </a:ext>
            </a:extLst>
          </p:cNvPr>
          <p:cNvSpPr/>
          <p:nvPr/>
        </p:nvSpPr>
        <p:spPr>
          <a:xfrm>
            <a:off x="1249503" y="2995577"/>
            <a:ext cx="2880320" cy="1186832"/>
          </a:xfrm>
          <a:prstGeom prst="roundRect">
            <a:avLst>
              <a:gd name="adj" fmla="val 12557"/>
            </a:avLst>
          </a:prstGeom>
          <a:solidFill>
            <a:schemeClr val="accent1">
              <a:lumMod val="60000"/>
              <a:lumOff val="40000"/>
            </a:schemeClr>
          </a:soli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万名学生</a:t>
            </a:r>
          </a:p>
        </p:txBody>
      </p:sp>
      <p:sp>
        <p:nvSpPr>
          <p:cNvPr id="22" name="圆角矩形 2">
            <a:extLst>
              <a:ext uri="{FF2B5EF4-FFF2-40B4-BE49-F238E27FC236}">
                <a16:creationId xmlns:a16="http://schemas.microsoft.com/office/drawing/2014/main" id="{9AF75055-550F-42C2-A0A1-CC107E1D24BF}"/>
              </a:ext>
            </a:extLst>
          </p:cNvPr>
          <p:cNvSpPr/>
          <p:nvPr/>
        </p:nvSpPr>
        <p:spPr>
          <a:xfrm>
            <a:off x="4441403" y="2996952"/>
            <a:ext cx="2880320" cy="1186832"/>
          </a:xfrm>
          <a:prstGeom prst="roundRect">
            <a:avLst>
              <a:gd name="adj" fmla="val 12557"/>
            </a:avLst>
          </a:prstGeom>
          <a:solidFill>
            <a:schemeClr val="accent1">
              <a:lumMod val="60000"/>
              <a:lumOff val="40000"/>
            </a:schemeClr>
          </a:soli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48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万台</a:t>
            </a:r>
          </a:p>
        </p:txBody>
      </p:sp>
      <p:sp>
        <p:nvSpPr>
          <p:cNvPr id="23" name="圆角矩形 2">
            <a:extLst>
              <a:ext uri="{FF2B5EF4-FFF2-40B4-BE49-F238E27FC236}">
                <a16:creationId xmlns:a16="http://schemas.microsoft.com/office/drawing/2014/main" id="{8271B137-6EEB-48E2-A9D5-CFEAE0667545}"/>
              </a:ext>
            </a:extLst>
          </p:cNvPr>
          <p:cNvSpPr/>
          <p:nvPr/>
        </p:nvSpPr>
        <p:spPr>
          <a:xfrm>
            <a:off x="7670435" y="2995577"/>
            <a:ext cx="2880320" cy="1186832"/>
          </a:xfrm>
          <a:prstGeom prst="roundRect">
            <a:avLst>
              <a:gd name="adj" fmla="val 12557"/>
            </a:avLst>
          </a:prstGeom>
          <a:solidFill>
            <a:schemeClr val="accent1">
              <a:lumMod val="60000"/>
              <a:lumOff val="40000"/>
            </a:schemeClr>
          </a:soli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7.1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亿余元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（每人成本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2400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元）</a:t>
            </a:r>
          </a:p>
        </p:txBody>
      </p:sp>
      <p:sp>
        <p:nvSpPr>
          <p:cNvPr id="24" name="圆角矩形 2">
            <a:extLst>
              <a:ext uri="{FF2B5EF4-FFF2-40B4-BE49-F238E27FC236}">
                <a16:creationId xmlns:a16="http://schemas.microsoft.com/office/drawing/2014/main" id="{293F6089-2A98-41F1-BBD8-1BE838E579CB}"/>
              </a:ext>
            </a:extLst>
          </p:cNvPr>
          <p:cNvSpPr/>
          <p:nvPr/>
        </p:nvSpPr>
        <p:spPr>
          <a:xfrm>
            <a:off x="1280253" y="4665291"/>
            <a:ext cx="2880320" cy="1186832"/>
          </a:xfrm>
          <a:prstGeom prst="roundRect">
            <a:avLst>
              <a:gd name="adj" fmla="val 12557"/>
            </a:avLst>
          </a:prstGeom>
          <a:solidFill>
            <a:srgbClr val="00B0F0"/>
          </a:soli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万名教师</a:t>
            </a:r>
          </a:p>
        </p:txBody>
      </p:sp>
      <p:sp>
        <p:nvSpPr>
          <p:cNvPr id="25" name="圆角矩形 2">
            <a:extLst>
              <a:ext uri="{FF2B5EF4-FFF2-40B4-BE49-F238E27FC236}">
                <a16:creationId xmlns:a16="http://schemas.microsoft.com/office/drawing/2014/main" id="{CDA20360-1F6E-4909-9CC4-08BBB759637D}"/>
              </a:ext>
            </a:extLst>
          </p:cNvPr>
          <p:cNvSpPr/>
          <p:nvPr/>
        </p:nvSpPr>
        <p:spPr>
          <a:xfrm>
            <a:off x="4501191" y="4665291"/>
            <a:ext cx="2880320" cy="1186832"/>
          </a:xfrm>
          <a:prstGeom prst="roundRect">
            <a:avLst>
              <a:gd name="adj" fmla="val 12557"/>
            </a:avLst>
          </a:prstGeom>
          <a:solidFill>
            <a:srgbClr val="00B0F0"/>
          </a:soli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万台平板</a:t>
            </a:r>
          </a:p>
        </p:txBody>
      </p:sp>
      <p:sp>
        <p:nvSpPr>
          <p:cNvPr id="26" name="圆角矩形 2">
            <a:extLst>
              <a:ext uri="{FF2B5EF4-FFF2-40B4-BE49-F238E27FC236}">
                <a16:creationId xmlns:a16="http://schemas.microsoft.com/office/drawing/2014/main" id="{52D8D7AE-1044-47DC-B1FC-93C79E14CFE5}"/>
              </a:ext>
            </a:extLst>
          </p:cNvPr>
          <p:cNvSpPr/>
          <p:nvPr/>
        </p:nvSpPr>
        <p:spPr>
          <a:xfrm>
            <a:off x="7670435" y="4641330"/>
            <a:ext cx="2880320" cy="1186832"/>
          </a:xfrm>
          <a:prstGeom prst="roundRect">
            <a:avLst>
              <a:gd name="adj" fmla="val 12557"/>
            </a:avLst>
          </a:prstGeom>
          <a:solidFill>
            <a:srgbClr val="00B0F0"/>
          </a:soli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8.7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万余元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（每人成本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4689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元）</a:t>
            </a:r>
          </a:p>
        </p:txBody>
      </p:sp>
    </p:spTree>
    <p:extLst>
      <p:ext uri="{BB962C8B-B14F-4D97-AF65-F5344CB8AC3E}">
        <p14:creationId xmlns:p14="http://schemas.microsoft.com/office/powerpoint/2010/main" val="32920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941016" y="4403977"/>
            <a:ext cx="844785" cy="844479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120655" y="4610502"/>
            <a:ext cx="510376" cy="501319"/>
            <a:chOff x="5037571" y="856343"/>
            <a:chExt cx="715006" cy="702571"/>
          </a:xfrm>
          <a:solidFill>
            <a:schemeClr val="accent3"/>
          </a:solidFill>
        </p:grpSpPr>
        <p:sp>
          <p:nvSpPr>
            <p:cNvPr id="24" name="Freeform 39"/>
            <p:cNvSpPr/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1"/>
            <p:cNvSpPr/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9403144" y="4394276"/>
            <a:ext cx="844785" cy="844479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67320" y="4591970"/>
            <a:ext cx="507200" cy="478776"/>
            <a:chOff x="6460269" y="872801"/>
            <a:chExt cx="709154" cy="669655"/>
          </a:xfrm>
          <a:solidFill>
            <a:schemeClr val="accent4"/>
          </a:solidFill>
        </p:grpSpPr>
        <p:sp>
          <p:nvSpPr>
            <p:cNvPr id="28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406345" y="4394276"/>
            <a:ext cx="844785" cy="844479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85758" y="4585312"/>
            <a:ext cx="480216" cy="483288"/>
            <a:chOff x="5042691" y="2273920"/>
            <a:chExt cx="702937" cy="707692"/>
          </a:xfrm>
          <a:solidFill>
            <a:schemeClr val="accent2"/>
          </a:solidFill>
        </p:grpSpPr>
        <p:sp>
          <p:nvSpPr>
            <p:cNvPr id="31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1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7027700" y="4480540"/>
            <a:ext cx="844785" cy="844479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238754" y="4691730"/>
            <a:ext cx="425107" cy="422099"/>
            <a:chOff x="6463926" y="2278309"/>
            <a:chExt cx="708057" cy="703302"/>
          </a:xfrm>
          <a:solidFill>
            <a:schemeClr val="accent1"/>
          </a:solidFill>
        </p:grpSpPr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3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3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06746" y="2364653"/>
            <a:ext cx="1756962" cy="1756325"/>
            <a:chOff x="1405159" y="2364652"/>
            <a:chExt cx="1756962" cy="1756325"/>
          </a:xfrm>
        </p:grpSpPr>
        <p:sp>
          <p:nvSpPr>
            <p:cNvPr id="3" name="圆角矩形 2"/>
            <p:cNvSpPr/>
            <p:nvPr/>
          </p:nvSpPr>
          <p:spPr>
            <a:xfrm>
              <a:off x="1405159" y="2364652"/>
              <a:ext cx="1756962" cy="175632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56"/>
            <p:cNvSpPr txBox="1"/>
            <p:nvPr/>
          </p:nvSpPr>
          <p:spPr>
            <a:xfrm>
              <a:off x="1689434" y="3104836"/>
              <a:ext cx="1128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终端发展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能力支撑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18284" y="2364651"/>
            <a:ext cx="1756962" cy="1756326"/>
            <a:chOff x="3916697" y="2364651"/>
            <a:chExt cx="1756962" cy="1756326"/>
          </a:xfrm>
        </p:grpSpPr>
        <p:sp>
          <p:nvSpPr>
            <p:cNvPr id="5" name="圆角矩形 4"/>
            <p:cNvSpPr/>
            <p:nvPr/>
          </p:nvSpPr>
          <p:spPr>
            <a:xfrm>
              <a:off x="3916697" y="2364651"/>
              <a:ext cx="1756962" cy="1756326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59"/>
            <p:cNvSpPr txBox="1"/>
            <p:nvPr/>
          </p:nvSpPr>
          <p:spPr>
            <a:xfrm>
              <a:off x="4203333" y="3062655"/>
              <a:ext cx="1128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个人需求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个性配置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29822" y="2364651"/>
            <a:ext cx="1756962" cy="1756326"/>
            <a:chOff x="6428235" y="2364651"/>
            <a:chExt cx="1756962" cy="1756326"/>
          </a:xfrm>
        </p:grpSpPr>
        <p:sp>
          <p:nvSpPr>
            <p:cNvPr id="4" name="圆角矩形 3"/>
            <p:cNvSpPr/>
            <p:nvPr/>
          </p:nvSpPr>
          <p:spPr>
            <a:xfrm>
              <a:off x="6428235" y="2364651"/>
              <a:ext cx="1756962" cy="1756326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68"/>
            <p:cNvSpPr txBox="1"/>
            <p:nvPr/>
          </p:nvSpPr>
          <p:spPr>
            <a:xfrm>
              <a:off x="6742533" y="3073576"/>
              <a:ext cx="1128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企业需求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降低成本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941360" y="2364651"/>
            <a:ext cx="1756962" cy="1756326"/>
            <a:chOff x="8939773" y="2364651"/>
            <a:chExt cx="1756962" cy="1756326"/>
          </a:xfrm>
        </p:grpSpPr>
        <p:sp>
          <p:nvSpPr>
            <p:cNvPr id="6" name="圆角矩形 5"/>
            <p:cNvSpPr/>
            <p:nvPr/>
          </p:nvSpPr>
          <p:spPr>
            <a:xfrm>
              <a:off x="8939773" y="2364651"/>
              <a:ext cx="1756962" cy="1756326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65"/>
            <p:cNvSpPr txBox="1"/>
            <p:nvPr/>
          </p:nvSpPr>
          <p:spPr>
            <a:xfrm>
              <a:off x="9254071" y="3042452"/>
              <a:ext cx="1128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文化需求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不想挤地铁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89770" y="1459834"/>
            <a:ext cx="1016643" cy="1016276"/>
            <a:chOff x="2135898" y="1485578"/>
            <a:chExt cx="1016511" cy="1016511"/>
          </a:xfrm>
        </p:grpSpPr>
        <p:sp>
          <p:nvSpPr>
            <p:cNvPr id="11" name="椭圆 10"/>
            <p:cNvSpPr/>
            <p:nvPr/>
          </p:nvSpPr>
          <p:spPr>
            <a:xfrm>
              <a:off x="2135898" y="1485578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288503" y="1638183"/>
              <a:ext cx="711301" cy="71130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2403079" y="1803865"/>
              <a:ext cx="482148" cy="40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804942" y="1459834"/>
            <a:ext cx="1016643" cy="1016276"/>
            <a:chOff x="3881858" y="5509627"/>
            <a:chExt cx="1016511" cy="1016511"/>
          </a:xfrm>
        </p:grpSpPr>
        <p:sp>
          <p:nvSpPr>
            <p:cNvPr id="14" name="椭圆 13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22"/>
            <p:cNvSpPr txBox="1"/>
            <p:nvPr/>
          </p:nvSpPr>
          <p:spPr>
            <a:xfrm>
              <a:off x="4149039" y="5822608"/>
              <a:ext cx="482148" cy="40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97356" y="1459834"/>
            <a:ext cx="1016643" cy="1016276"/>
            <a:chOff x="6699927" y="981522"/>
            <a:chExt cx="1016511" cy="1016511"/>
          </a:xfrm>
        </p:grpSpPr>
        <p:sp>
          <p:nvSpPr>
            <p:cNvPr id="12" name="椭圆 11"/>
            <p:cNvSpPr/>
            <p:nvPr/>
          </p:nvSpPr>
          <p:spPr>
            <a:xfrm>
              <a:off x="6699927" y="981522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852532" y="1145215"/>
              <a:ext cx="711301" cy="711301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3"/>
            <p:cNvSpPr txBox="1"/>
            <p:nvPr/>
          </p:nvSpPr>
          <p:spPr>
            <a:xfrm>
              <a:off x="6967108" y="1295081"/>
              <a:ext cx="482148" cy="40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9312528" y="1459834"/>
            <a:ext cx="1016643" cy="1016276"/>
            <a:chOff x="5201861" y="3625236"/>
            <a:chExt cx="1016511" cy="1016511"/>
          </a:xfrm>
        </p:grpSpPr>
        <p:sp>
          <p:nvSpPr>
            <p:cNvPr id="13" name="椭圆 12"/>
            <p:cNvSpPr/>
            <p:nvPr/>
          </p:nvSpPr>
          <p:spPr>
            <a:xfrm>
              <a:off x="5201861" y="3625236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54466" y="3777840"/>
              <a:ext cx="711301" cy="711301"/>
            </a:xfrm>
            <a:prstGeom prst="ellipse">
              <a:avLst/>
            </a:prstGeom>
            <a:solidFill>
              <a:schemeClr val="accent4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4"/>
            <p:cNvSpPr txBox="1"/>
            <p:nvPr/>
          </p:nvSpPr>
          <p:spPr>
            <a:xfrm>
              <a:off x="5469042" y="3943523"/>
              <a:ext cx="482148" cy="40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00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55" name="Rectangle 30"/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56" name="文本框 55"/>
          <p:cNvSpPr txBox="1"/>
          <p:nvPr/>
        </p:nvSpPr>
        <p:spPr>
          <a:xfrm>
            <a:off x="480963" y="39537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背景调研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98E5AF7-6808-CD4F-8873-A7442B5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30967C-57BF-854A-8506-F7CD3C81E2AF}"/>
              </a:ext>
            </a:extLst>
          </p:cNvPr>
          <p:cNvSpPr txBox="1"/>
          <p:nvPr/>
        </p:nvSpPr>
        <p:spPr>
          <a:xfrm>
            <a:off x="5196497" y="758326"/>
            <a:ext cx="1929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BYOD</a:t>
            </a:r>
            <a:r>
              <a:rPr lang="zh-CN" altLang="en-US" sz="3200" dirty="0"/>
              <a:t>背景</a:t>
            </a:r>
            <a:endParaRPr lang="en-US" sz="3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19D3D49-5804-46C7-810D-9EEB671F65A5}"/>
              </a:ext>
            </a:extLst>
          </p:cNvPr>
          <p:cNvSpPr txBox="1"/>
          <p:nvPr/>
        </p:nvSpPr>
        <p:spPr>
          <a:xfrm>
            <a:off x="4834759" y="4400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爽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2138EBB-C4CB-4ACC-A319-BF012ECE9745}"/>
              </a:ext>
            </a:extLst>
          </p:cNvPr>
          <p:cNvSpPr txBox="1"/>
          <p:nvPr/>
        </p:nvSpPr>
        <p:spPr>
          <a:xfrm>
            <a:off x="7505054" y="44493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爽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82D30B-B64E-43D3-BEBD-C6A0A1F3164B}"/>
              </a:ext>
            </a:extLst>
          </p:cNvPr>
          <p:cNvSpPr txBox="1"/>
          <p:nvPr/>
        </p:nvSpPr>
        <p:spPr>
          <a:xfrm>
            <a:off x="9858965" y="44239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爽</a:t>
            </a:r>
          </a:p>
        </p:txBody>
      </p:sp>
    </p:spTree>
    <p:extLst>
      <p:ext uri="{BB962C8B-B14F-4D97-AF65-F5344CB8AC3E}">
        <p14:creationId xmlns:p14="http://schemas.microsoft.com/office/powerpoint/2010/main" val="144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781" y="1916832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/>
          <p:nvPr/>
        </p:nvSpPr>
        <p:spPr>
          <a:xfrm>
            <a:off x="3774196" y="2465221"/>
            <a:ext cx="843510" cy="925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" name="标题 4"/>
          <p:cNvSpPr txBox="1"/>
          <p:nvPr/>
        </p:nvSpPr>
        <p:spPr>
          <a:xfrm>
            <a:off x="5492121" y="2738932"/>
            <a:ext cx="443365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模式介绍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CA1D3-F36F-7D4A-B10A-9D2AB098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100" name="Rectangle 30"/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101" name="文本框 100"/>
          <p:cNvSpPr txBox="1"/>
          <p:nvPr/>
        </p:nvSpPr>
        <p:spPr>
          <a:xfrm>
            <a:off x="480963" y="39537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模式介绍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E5A61D0-F429-49C7-A979-85E47306B9F7}"/>
              </a:ext>
            </a:extLst>
          </p:cNvPr>
          <p:cNvSpPr txBox="1"/>
          <p:nvPr/>
        </p:nvSpPr>
        <p:spPr>
          <a:xfrm>
            <a:off x="1129035" y="4221088"/>
            <a:ext cx="11714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zh-CN" altLang="zh-CN" sz="4000" b="1" kern="100" dirty="0">
                <a:effectLst/>
                <a:latin typeface="雅黑"/>
                <a:ea typeface="等线" panose="02010600030101010101" pitchFamily="2" charset="-122"/>
                <a:cs typeface="Times New Roman" panose="02020603050405020304" pitchFamily="18" charset="0"/>
              </a:rPr>
              <a:t>不侵犯员工隐私的情况下保护企业数据安全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7D15D5C-5FCD-4F0B-B167-8F85502FBC15}"/>
              </a:ext>
            </a:extLst>
          </p:cNvPr>
          <p:cNvSpPr txBox="1"/>
          <p:nvPr/>
        </p:nvSpPr>
        <p:spPr>
          <a:xfrm>
            <a:off x="389684" y="1977371"/>
            <a:ext cx="11714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altLang="zh-CN" sz="4000" b="1" kern="100" dirty="0">
                <a:effectLst/>
                <a:latin typeface="雅黑"/>
                <a:ea typeface="等线" panose="02010600030101010101" pitchFamily="2" charset="-122"/>
                <a:cs typeface="Times New Roman" panose="02020603050405020304" pitchFamily="18" charset="0"/>
              </a:rPr>
              <a:t>Bring you own device </a:t>
            </a:r>
            <a:endParaRPr lang="zh-CN" altLang="zh-CN" sz="4000" b="1" kern="100" dirty="0">
              <a:effectLst/>
              <a:latin typeface="雅黑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401CC7C-2EC6-40D9-8391-0D4699A738E7}"/>
              </a:ext>
            </a:extLst>
          </p:cNvPr>
          <p:cNvSpPr txBox="1"/>
          <p:nvPr/>
        </p:nvSpPr>
        <p:spPr>
          <a:xfrm>
            <a:off x="878491" y="3003620"/>
            <a:ext cx="11714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altLang="zh-CN" sz="4000" b="1" kern="100" dirty="0">
                <a:latin typeface="雅黑"/>
                <a:ea typeface="等线" panose="02010600030101010101" pitchFamily="2" charset="-122"/>
                <a:cs typeface="Times New Roman" panose="02020603050405020304" pitchFamily="18" charset="0"/>
              </a:rPr>
              <a:t>Become your office device </a:t>
            </a:r>
            <a:endParaRPr lang="zh-CN" altLang="zh-CN" sz="4000" b="1" kern="100" dirty="0">
              <a:effectLst/>
              <a:latin typeface="雅黑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D2ACE-7749-FE43-AC64-FA6896E1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8379305" y="1247039"/>
            <a:ext cx="2902858" cy="2902858"/>
          </a:xfrm>
          <a:prstGeom prst="roundRect">
            <a:avLst>
              <a:gd name="adj" fmla="val 18269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69900" dist="1524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73051" y="1275591"/>
            <a:ext cx="2902858" cy="2902858"/>
          </a:xfrm>
          <a:prstGeom prst="roundRect">
            <a:avLst>
              <a:gd name="adj" fmla="val 18269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69900" dist="1524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9265" y="1431805"/>
            <a:ext cx="2590430" cy="2590430"/>
          </a:xfrm>
          <a:prstGeom prst="roundRect">
            <a:avLst>
              <a:gd name="adj" fmla="val 18269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25210" y="1651561"/>
            <a:ext cx="2198543" cy="2150918"/>
            <a:chOff x="1370879" y="1864591"/>
            <a:chExt cx="2198543" cy="2150918"/>
          </a:xfrm>
        </p:grpSpPr>
        <p:grpSp>
          <p:nvGrpSpPr>
            <p:cNvPr id="10" name="组合 9"/>
            <p:cNvGrpSpPr/>
            <p:nvPr/>
          </p:nvGrpSpPr>
          <p:grpSpPr>
            <a:xfrm>
              <a:off x="1370879" y="1864591"/>
              <a:ext cx="207818" cy="207818"/>
              <a:chOff x="4559531" y="2227811"/>
              <a:chExt cx="207818" cy="20781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六边形 8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61604" y="1864591"/>
              <a:ext cx="207818" cy="207818"/>
              <a:chOff x="4559531" y="2227811"/>
              <a:chExt cx="207818" cy="20781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六边形 12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370879" y="3807691"/>
              <a:ext cx="207818" cy="207818"/>
              <a:chOff x="4559531" y="2227811"/>
              <a:chExt cx="207818" cy="207818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六边形 15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361604" y="3807691"/>
              <a:ext cx="207818" cy="207818"/>
              <a:chOff x="4559531" y="2227811"/>
              <a:chExt cx="207818" cy="20781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2" name="圆角矩形 61"/>
          <p:cNvSpPr/>
          <p:nvPr/>
        </p:nvSpPr>
        <p:spPr>
          <a:xfrm>
            <a:off x="8535519" y="1403253"/>
            <a:ext cx="2590430" cy="2590430"/>
          </a:xfrm>
          <a:prstGeom prst="roundRect">
            <a:avLst>
              <a:gd name="adj" fmla="val 18269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731464" y="1623009"/>
            <a:ext cx="2198543" cy="2150918"/>
            <a:chOff x="4559531" y="2227811"/>
            <a:chExt cx="2198543" cy="2150918"/>
          </a:xfrm>
        </p:grpSpPr>
        <p:grpSp>
          <p:nvGrpSpPr>
            <p:cNvPr id="49" name="组合 48"/>
            <p:cNvGrpSpPr/>
            <p:nvPr/>
          </p:nvGrpSpPr>
          <p:grpSpPr>
            <a:xfrm>
              <a:off x="4559531" y="2227811"/>
              <a:ext cx="207818" cy="207818"/>
              <a:chOff x="4559531" y="2227811"/>
              <a:chExt cx="207818" cy="207818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六边形 59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550256" y="2227811"/>
              <a:ext cx="207818" cy="207818"/>
              <a:chOff x="4559531" y="2227811"/>
              <a:chExt cx="207818" cy="20781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六边形 57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4559531" y="4170911"/>
              <a:ext cx="207818" cy="207818"/>
              <a:chOff x="4559531" y="2227811"/>
              <a:chExt cx="207818" cy="207818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六边形 55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550256" y="4170911"/>
              <a:ext cx="207818" cy="207818"/>
              <a:chOff x="4559531" y="2227811"/>
              <a:chExt cx="207818" cy="207818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657538" y="1945449"/>
            <a:ext cx="2133884" cy="394206"/>
            <a:chOff x="1403208" y="2615679"/>
            <a:chExt cx="2133884" cy="394206"/>
          </a:xfrm>
        </p:grpSpPr>
        <p:sp>
          <p:nvSpPr>
            <p:cNvPr id="21" name="矩形 20"/>
            <p:cNvSpPr/>
            <p:nvPr/>
          </p:nvSpPr>
          <p:spPr>
            <a:xfrm>
              <a:off x="1403208" y="2615679"/>
              <a:ext cx="2133884" cy="394206"/>
            </a:xfrm>
            <a:prstGeom prst="rect">
              <a:avLst/>
            </a:prstGeom>
            <a:solidFill>
              <a:schemeClr val="accent1"/>
            </a:solidFill>
            <a:ln w="158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635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691973" y="2630919"/>
              <a:ext cx="155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个人应用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763792" y="1916897"/>
            <a:ext cx="2133884" cy="394206"/>
            <a:chOff x="8654908" y="2615679"/>
            <a:chExt cx="2133884" cy="394206"/>
          </a:xfrm>
        </p:grpSpPr>
        <p:sp>
          <p:nvSpPr>
            <p:cNvPr id="47" name="矩形 46"/>
            <p:cNvSpPr/>
            <p:nvPr/>
          </p:nvSpPr>
          <p:spPr>
            <a:xfrm>
              <a:off x="8654908" y="2615679"/>
              <a:ext cx="2133884" cy="394206"/>
            </a:xfrm>
            <a:prstGeom prst="rect">
              <a:avLst/>
            </a:prstGeom>
            <a:solidFill>
              <a:schemeClr val="accent3"/>
            </a:solidFill>
            <a:ln w="158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635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943673" y="2630919"/>
              <a:ext cx="155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企业应用</a:t>
              </a: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1657536" y="2405562"/>
            <a:ext cx="21338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</a:t>
            </a:r>
            <a:endParaRPr lang="en-US" altLang="zh-CN" sz="12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777822" y="2377010"/>
            <a:ext cx="21338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1657538" y="3122654"/>
            <a:ext cx="2133884" cy="394206"/>
            <a:chOff x="1403208" y="3335684"/>
            <a:chExt cx="2133884" cy="394206"/>
          </a:xfrm>
        </p:grpSpPr>
        <p:sp>
          <p:nvSpPr>
            <p:cNvPr id="23" name="矩形 22"/>
            <p:cNvSpPr/>
            <p:nvPr/>
          </p:nvSpPr>
          <p:spPr>
            <a:xfrm>
              <a:off x="1403208" y="3335684"/>
              <a:ext cx="2133884" cy="394206"/>
            </a:xfrm>
            <a:prstGeom prst="rect">
              <a:avLst/>
            </a:prstGeom>
            <a:solidFill>
              <a:srgbClr val="E6E6E6"/>
            </a:solidFill>
            <a:ln w="158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635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532337" y="3384136"/>
              <a:ext cx="1875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 数据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8763792" y="3094102"/>
            <a:ext cx="2133884" cy="394206"/>
            <a:chOff x="8654908" y="3335684"/>
            <a:chExt cx="2133884" cy="394206"/>
          </a:xfrm>
        </p:grpSpPr>
        <p:sp>
          <p:nvSpPr>
            <p:cNvPr id="48" name="矩形 47"/>
            <p:cNvSpPr/>
            <p:nvPr/>
          </p:nvSpPr>
          <p:spPr>
            <a:xfrm>
              <a:off x="8654908" y="3335684"/>
              <a:ext cx="2133884" cy="394206"/>
            </a:xfrm>
            <a:prstGeom prst="rect">
              <a:avLst/>
            </a:prstGeom>
            <a:solidFill>
              <a:srgbClr val="E6E6E6"/>
            </a:solidFill>
            <a:ln w="158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635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798507" y="3384136"/>
              <a:ext cx="1875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企业数据</a:t>
              </a:r>
            </a:p>
          </p:txBody>
        </p:sp>
      </p:grpSp>
      <p:sp>
        <p:nvSpPr>
          <p:cNvPr id="76" name="Rectangle 29"/>
          <p:cNvSpPr>
            <a:spLocks noChangeArrowheads="1"/>
          </p:cNvSpPr>
          <p:nvPr/>
        </p:nvSpPr>
        <p:spPr bwMode="auto">
          <a:xfrm>
            <a:off x="336417" y="251698"/>
            <a:ext cx="97360" cy="575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2006" y="251698"/>
            <a:ext cx="334411" cy="575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07"/>
          </a:p>
        </p:txBody>
      </p:sp>
      <p:sp>
        <p:nvSpPr>
          <p:cNvPr id="78" name="文本框 77"/>
          <p:cNvSpPr txBox="1"/>
          <p:nvPr/>
        </p:nvSpPr>
        <p:spPr>
          <a:xfrm>
            <a:off x="491516" y="34787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模式介绍</a:t>
            </a:r>
          </a:p>
        </p:txBody>
      </p:sp>
      <p:sp>
        <p:nvSpPr>
          <p:cNvPr id="73" name="圆角矩形 4">
            <a:extLst>
              <a:ext uri="{FF2B5EF4-FFF2-40B4-BE49-F238E27FC236}">
                <a16:creationId xmlns:a16="http://schemas.microsoft.com/office/drawing/2014/main" id="{3A6E826F-63F2-4FD4-8C60-BB4A3D6740F5}"/>
              </a:ext>
            </a:extLst>
          </p:cNvPr>
          <p:cNvSpPr/>
          <p:nvPr/>
        </p:nvSpPr>
        <p:spPr>
          <a:xfrm rot="10800000" flipV="1">
            <a:off x="1107344" y="4795306"/>
            <a:ext cx="3325622" cy="688078"/>
          </a:xfrm>
          <a:prstGeom prst="roundRect">
            <a:avLst>
              <a:gd name="adj" fmla="val 18269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69900" dist="1524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75" name="圆角矩形 4">
            <a:extLst>
              <a:ext uri="{FF2B5EF4-FFF2-40B4-BE49-F238E27FC236}">
                <a16:creationId xmlns:a16="http://schemas.microsoft.com/office/drawing/2014/main" id="{A0EF9D53-98F6-48A1-BE18-F805D5DF9B37}"/>
              </a:ext>
            </a:extLst>
          </p:cNvPr>
          <p:cNvSpPr/>
          <p:nvPr/>
        </p:nvSpPr>
        <p:spPr>
          <a:xfrm rot="10800000" flipV="1">
            <a:off x="5017467" y="4759745"/>
            <a:ext cx="2902858" cy="759200"/>
          </a:xfrm>
          <a:prstGeom prst="roundRect">
            <a:avLst>
              <a:gd name="adj" fmla="val 18269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69900" dist="1524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rPr>
              <a:t>运行</a:t>
            </a:r>
          </a:p>
        </p:txBody>
      </p:sp>
      <p:sp>
        <p:nvSpPr>
          <p:cNvPr id="79" name="圆角矩形 4">
            <a:extLst>
              <a:ext uri="{FF2B5EF4-FFF2-40B4-BE49-F238E27FC236}">
                <a16:creationId xmlns:a16="http://schemas.microsoft.com/office/drawing/2014/main" id="{F9AFB618-F022-446F-B5E2-632EF4AD1C6B}"/>
              </a:ext>
            </a:extLst>
          </p:cNvPr>
          <p:cNvSpPr/>
          <p:nvPr/>
        </p:nvSpPr>
        <p:spPr>
          <a:xfrm rot="10800000" flipV="1">
            <a:off x="8428222" y="4759745"/>
            <a:ext cx="2902858" cy="759200"/>
          </a:xfrm>
          <a:prstGeom prst="roundRect">
            <a:avLst>
              <a:gd name="adj" fmla="val 18269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</a:ln>
          <a:effectLst>
            <a:outerShdw blurRad="469900" dist="1524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rPr>
              <a:t>注销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473227-16BD-4233-95B8-B7ADD987C03F}"/>
              </a:ext>
            </a:extLst>
          </p:cNvPr>
          <p:cNvSpPr txBox="1"/>
          <p:nvPr/>
        </p:nvSpPr>
        <p:spPr>
          <a:xfrm>
            <a:off x="1796007" y="5773512"/>
            <a:ext cx="2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强制隔离</a:t>
            </a:r>
            <a:endParaRPr lang="en-US" altLang="zh-CN" dirty="0"/>
          </a:p>
          <a:p>
            <a:r>
              <a:rPr lang="zh-CN" altLang="en-US" dirty="0"/>
              <a:t>加密储存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E03ACED-BF60-48C7-A282-251BE8B1E98B}"/>
              </a:ext>
            </a:extLst>
          </p:cNvPr>
          <p:cNvSpPr txBox="1"/>
          <p:nvPr/>
        </p:nvSpPr>
        <p:spPr>
          <a:xfrm>
            <a:off x="5482874" y="5881925"/>
            <a:ext cx="2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监控行为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ADD686B-C388-4DAF-849C-948CA6061724}"/>
              </a:ext>
            </a:extLst>
          </p:cNvPr>
          <p:cNvSpPr txBox="1"/>
          <p:nvPr/>
        </p:nvSpPr>
        <p:spPr>
          <a:xfrm>
            <a:off x="8814670" y="5835826"/>
            <a:ext cx="2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推出清除</a:t>
            </a:r>
          </a:p>
        </p:txBody>
      </p:sp>
      <p:pic>
        <p:nvPicPr>
          <p:cNvPr id="20" name="Graphic 19" descr="Lock">
            <a:extLst>
              <a:ext uri="{FF2B5EF4-FFF2-40B4-BE49-F238E27FC236}">
                <a16:creationId xmlns:a16="http://schemas.microsoft.com/office/drawing/2014/main" id="{9811C14C-A7B2-8640-B86A-757F18E3E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6010" y="2817720"/>
            <a:ext cx="601216" cy="60121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75E000C-57FA-49D7-BEF6-D3D9F4CE2A17}"/>
              </a:ext>
            </a:extLst>
          </p:cNvPr>
          <p:cNvCxnSpPr/>
          <p:nvPr/>
        </p:nvCxnSpPr>
        <p:spPr>
          <a:xfrm>
            <a:off x="0" y="4312688"/>
            <a:ext cx="1219517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0F50795-C259-4370-B871-869F0E8EDDF7}"/>
              </a:ext>
            </a:extLst>
          </p:cNvPr>
          <p:cNvSpPr/>
          <p:nvPr/>
        </p:nvSpPr>
        <p:spPr>
          <a:xfrm>
            <a:off x="5953571" y="1403253"/>
            <a:ext cx="799041" cy="261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雅黑"/>
              </a:rPr>
              <a:t>防</a:t>
            </a:r>
            <a:endParaRPr lang="en-US" altLang="zh-CN" sz="2800" dirty="0">
              <a:latin typeface="雅黑"/>
            </a:endParaRPr>
          </a:p>
          <a:p>
            <a:pPr algn="ctr"/>
            <a:r>
              <a:rPr lang="zh-CN" altLang="en-US" sz="2800" dirty="0">
                <a:latin typeface="雅黑"/>
              </a:rPr>
              <a:t>火</a:t>
            </a:r>
            <a:endParaRPr lang="en-US" altLang="zh-CN" sz="2800" dirty="0">
              <a:latin typeface="雅黑"/>
            </a:endParaRPr>
          </a:p>
          <a:p>
            <a:pPr algn="ctr"/>
            <a:r>
              <a:rPr lang="zh-CN" altLang="en-US" sz="2800" dirty="0">
                <a:latin typeface="雅黑"/>
              </a:rPr>
              <a:t>墙</a:t>
            </a:r>
          </a:p>
        </p:txBody>
      </p:sp>
    </p:spTree>
    <p:extLst>
      <p:ext uri="{BB962C8B-B14F-4D97-AF65-F5344CB8AC3E}">
        <p14:creationId xmlns:p14="http://schemas.microsoft.com/office/powerpoint/2010/main" val="33972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1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00B0F0"/>
      </a:accent1>
      <a:accent2>
        <a:srgbClr val="0070C0"/>
      </a:accent2>
      <a:accent3>
        <a:srgbClr val="00B0F0"/>
      </a:accent3>
      <a:accent4>
        <a:srgbClr val="0070C0"/>
      </a:accent4>
      <a:accent5>
        <a:srgbClr val="00B0F0"/>
      </a:accent5>
      <a:accent6>
        <a:srgbClr val="0070C0"/>
      </a:accent6>
      <a:hlink>
        <a:srgbClr val="2998E3"/>
      </a:hlink>
      <a:folHlink>
        <a:srgbClr val="0070C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592</Words>
  <Application>Microsoft Office PowerPoint</Application>
  <PresentationFormat>自定义</PresentationFormat>
  <Paragraphs>223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-apple-system</vt:lpstr>
      <vt:lpstr>Gill Sans</vt:lpstr>
      <vt:lpstr>等线</vt:lpstr>
      <vt:lpstr>黑体</vt:lpstr>
      <vt:lpstr>宋体</vt:lpstr>
      <vt:lpstr>微软雅黑</vt:lpstr>
      <vt:lpstr>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Administrator</cp:lastModifiedBy>
  <cp:revision>109</cp:revision>
  <dcterms:created xsi:type="dcterms:W3CDTF">2015-09-13T11:28:16Z</dcterms:created>
  <dcterms:modified xsi:type="dcterms:W3CDTF">2020-10-20T07:29:21Z</dcterms:modified>
</cp:coreProperties>
</file>