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81" r:id="rId2"/>
    <p:sldId id="334" r:id="rId3"/>
    <p:sldId id="296" r:id="rId4"/>
    <p:sldId id="301" r:id="rId5"/>
    <p:sldId id="336" r:id="rId6"/>
    <p:sldId id="308" r:id="rId7"/>
    <p:sldId id="294" r:id="rId8"/>
    <p:sldId id="315" r:id="rId9"/>
    <p:sldId id="316" r:id="rId10"/>
    <p:sldId id="309" r:id="rId11"/>
    <p:sldId id="310" r:id="rId12"/>
    <p:sldId id="319" r:id="rId13"/>
    <p:sldId id="295" r:id="rId14"/>
    <p:sldId id="337" r:id="rId15"/>
    <p:sldId id="300" r:id="rId16"/>
    <p:sldId id="332" r:id="rId17"/>
    <p:sldId id="291"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涵 郝" initials="子涵" lastIdx="1" clrIdx="0">
    <p:extLst>
      <p:ext uri="{19B8F6BF-5375-455C-9EA6-DF929625EA0E}">
        <p15:presenceInfo xmlns:p15="http://schemas.microsoft.com/office/powerpoint/2012/main" userId="ae0053aa135768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002" autoAdjust="0"/>
  </p:normalViewPr>
  <p:slideViewPr>
    <p:cSldViewPr snapToGrid="0">
      <p:cViewPr varScale="1">
        <p:scale>
          <a:sx n="85" d="100"/>
          <a:sy n="85"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2020/10/20</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Helvetica" panose="020B0604020202020204" pitchFamily="34" charset="0"/>
              </a:rPr>
              <a:t>课堂作为教学发生的重要场所，是教育教学研究中的永恒话题。教育教学研究应以课堂为出发点和落脚点。课堂观察作为研究课堂的主要方法之一，现如今其已成为促进教师成长的重要途径、促进合作的专业研究活动等，是中小学现存的一种常态化和制度化的教研活动，为了深入的了解教学研究过程，更深刻的理解如今的课堂观察工具，以方便我负责的项目能够更加贴合用户需求，故作此调研。</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a:t>Q1</a:t>
            </a:r>
            <a:r>
              <a:rPr lang="zh-CN" altLang="en-US" dirty="0"/>
              <a:t>：课堂观察的未来形态首先要从课堂场景的事件说起，基于前期观课云的理论调查，课堂中有课堂阶段、课堂互动、教师移动轨迹、学生状态等。</a:t>
            </a:r>
            <a:endParaRPr lang="en-US" altLang="zh-CN" dirty="0"/>
          </a:p>
          <a:p>
            <a:r>
              <a:rPr lang="zh-CN" altLang="en-US" dirty="0"/>
              <a:t>我认为的课堂观察未来形态是 课堂阶段的划分通过课堂教学白板工具提供，课堂互动、教师移动轨迹、学生学习状态、可以通过视频捕捉技术自动记录。</a:t>
            </a:r>
            <a:endParaRPr lang="en-US" altLang="zh-CN" dirty="0"/>
          </a:p>
          <a:p>
            <a:r>
              <a:rPr lang="zh-CN" altLang="en-US" dirty="0"/>
              <a:t>根据这些维度我们生成一份课堂观察报告。观课的教师只在课堂上进行主观的评价，在课后会议中根据课堂观察报告和课中自己的主管评价进行评价。</a:t>
            </a:r>
            <a:endParaRPr lang="en-US" altLang="zh-CN" dirty="0"/>
          </a:p>
          <a:p>
            <a:r>
              <a:rPr lang="en-US" altLang="zh-CN" dirty="0"/>
              <a:t>Q2:  1.</a:t>
            </a:r>
            <a:r>
              <a:rPr lang="zh-CN" altLang="en-US" dirty="0"/>
              <a:t>综合素质评价，目前的综合素质评价都是主观性评价，需要教师评价、同学评价、家长评价等维度，实际上这是人为创造的维度。</a:t>
            </a:r>
            <a:endParaRPr lang="en-US" altLang="zh-CN" dirty="0"/>
          </a:p>
          <a:p>
            <a:r>
              <a:rPr lang="zh-CN" altLang="en-US" dirty="0"/>
              <a:t>我们借助课堂分析技术，可以记录学生课堂表现，是否积极回答问题、是否长期状态不好等。以此作为综合素质评价的一个维度进行使用。</a:t>
            </a:r>
            <a:endParaRPr lang="en-US" altLang="zh-CN" dirty="0"/>
          </a:p>
          <a:p>
            <a:r>
              <a:rPr lang="en-US" altLang="zh-CN" dirty="0"/>
              <a:t>2.</a:t>
            </a:r>
            <a:r>
              <a:rPr lang="zh-CN" altLang="en-US" dirty="0"/>
              <a:t>个性化学习，课件能标明知识点的情况下，我们可以根据学生在某个时间点的学习状态对他进行个性化学习推荐，比如在学习二元一次方程的时候他没好好听课，大概率他是对这个知识点不懂的吧，基于此我们还可以进行相关的推荐，比如他没好好听课的原因可能是听不懂，我们是不是能给他推荐二元一次方程的前置知识点教学视频？</a:t>
            </a:r>
            <a:endParaRPr lang="en-US" altLang="zh-CN" dirty="0"/>
          </a:p>
          <a:p>
            <a:r>
              <a:rPr lang="en-US" altLang="zh-CN" dirty="0"/>
              <a:t>3.</a:t>
            </a:r>
            <a:r>
              <a:rPr lang="zh-CN" altLang="en-US" dirty="0"/>
              <a:t>教师分析与评价，根据长期的自动化记录，分析教师的课堂有哪些不足，对老师进行提醒，若教师没有改变且学生学习状态和学习水平都不达标，就可以对教师进行教学水平的评价。</a:t>
            </a:r>
            <a:endParaRPr lang="en-US" altLang="zh-CN"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102043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57537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b="0" i="0" dirty="0">
                <a:solidFill>
                  <a:srgbClr val="000000"/>
                </a:solidFill>
                <a:effectLst/>
                <a:latin typeface="Helvetica" panose="020B0604020202020204" pitchFamily="34" charset="0"/>
              </a:rPr>
              <a:t>课堂观察源于西方的科学主义思潮。</a:t>
            </a:r>
            <a:r>
              <a:rPr lang="en-US" altLang="zh-CN" b="0" i="0" dirty="0">
                <a:solidFill>
                  <a:srgbClr val="000000"/>
                </a:solidFill>
                <a:effectLst/>
                <a:latin typeface="Helvetica" panose="020B0604020202020204" pitchFamily="34" charset="0"/>
              </a:rPr>
              <a:t>20</a:t>
            </a:r>
            <a:r>
              <a:rPr lang="zh-CN" altLang="en-US" b="0" i="0" dirty="0">
                <a:solidFill>
                  <a:srgbClr val="000000"/>
                </a:solidFill>
                <a:effectLst/>
                <a:latin typeface="Helvetica" panose="020B0604020202020204" pitchFamily="34" charset="0"/>
              </a:rPr>
              <a:t>世纪二三十年代，自然科学与心理实验室中的观察、社会学和人类学研究中对特定群体对象的观察等研究，影响了教育领域的研究者，他们开始试图通过观察的方法研究课堂。</a:t>
            </a:r>
            <a:r>
              <a:rPr lang="en-US" altLang="zh-CN" b="0" i="0" dirty="0">
                <a:solidFill>
                  <a:srgbClr val="000000"/>
                </a:solidFill>
                <a:effectLst/>
                <a:latin typeface="Helvetica" panose="020B0604020202020204" pitchFamily="34" charset="0"/>
              </a:rPr>
              <a:t>20</a:t>
            </a:r>
            <a:r>
              <a:rPr lang="zh-CN" altLang="en-US" b="0" i="0" dirty="0">
                <a:solidFill>
                  <a:srgbClr val="000000"/>
                </a:solidFill>
                <a:effectLst/>
                <a:latin typeface="Helvetica" panose="020B0604020202020204" pitchFamily="34" charset="0"/>
              </a:rPr>
              <a:t>世纪</a:t>
            </a:r>
            <a:r>
              <a:rPr lang="en-US" altLang="zh-CN" b="0" i="0" dirty="0">
                <a:solidFill>
                  <a:srgbClr val="000000"/>
                </a:solidFill>
                <a:effectLst/>
                <a:latin typeface="Helvetica" panose="020B0604020202020204" pitchFamily="34" charset="0"/>
              </a:rPr>
              <a:t>50</a:t>
            </a:r>
            <a:r>
              <a:rPr lang="zh-CN" altLang="en-US" b="0" i="0" dirty="0">
                <a:solidFill>
                  <a:srgbClr val="000000"/>
                </a:solidFill>
                <a:effectLst/>
                <a:latin typeface="Helvetica" panose="020B0604020202020204" pitchFamily="34" charset="0"/>
              </a:rPr>
              <a:t>年代，课堂观察才真正出现在教育研究领域中。典型代表为美国社会心理学家贝尔思</a:t>
            </a:r>
            <a:r>
              <a:rPr lang="en-US" altLang="zh-CN" b="0" i="0" dirty="0">
                <a:solidFill>
                  <a:srgbClr val="000000"/>
                </a:solidFill>
                <a:effectLst/>
                <a:latin typeface="Helvetica" panose="020B0604020202020204" pitchFamily="34" charset="0"/>
              </a:rPr>
              <a:t>(R</a:t>
            </a:r>
            <a:r>
              <a:rPr lang="zh-CN" altLang="en-US" b="0" i="0" dirty="0">
                <a:solidFill>
                  <a:srgbClr val="000000"/>
                </a:solidFill>
                <a:effectLst/>
                <a:latin typeface="Helvetica" panose="020B0604020202020204" pitchFamily="34" charset="0"/>
              </a:rPr>
              <a:t>．</a:t>
            </a:r>
            <a:r>
              <a:rPr lang="en-US" altLang="zh-CN" b="0" i="0" dirty="0">
                <a:solidFill>
                  <a:srgbClr val="000000"/>
                </a:solidFill>
                <a:effectLst/>
                <a:latin typeface="Helvetica" panose="020B0604020202020204" pitchFamily="34" charset="0"/>
              </a:rPr>
              <a:t>F</a:t>
            </a:r>
            <a:r>
              <a:rPr lang="zh-CN" altLang="en-US" b="0" i="0" dirty="0">
                <a:solidFill>
                  <a:srgbClr val="000000"/>
                </a:solidFill>
                <a:effectLst/>
                <a:latin typeface="Helvetica" panose="020B0604020202020204" pitchFamily="34" charset="0"/>
              </a:rPr>
              <a:t>．</a:t>
            </a:r>
            <a:r>
              <a:rPr lang="en-US" altLang="zh-CN" b="0" i="0" dirty="0">
                <a:solidFill>
                  <a:srgbClr val="000000"/>
                </a:solidFill>
                <a:effectLst/>
                <a:latin typeface="Helvetica" panose="020B0604020202020204" pitchFamily="34" charset="0"/>
              </a:rPr>
              <a:t>Bales)</a:t>
            </a:r>
            <a:r>
              <a:rPr lang="zh-CN" altLang="en-US" b="0" i="0" dirty="0">
                <a:solidFill>
                  <a:srgbClr val="000000"/>
                </a:solidFill>
                <a:effectLst/>
                <a:latin typeface="Helvetica" panose="020B0604020202020204" pitchFamily="34" charset="0"/>
              </a:rPr>
              <a:t>于 </a:t>
            </a:r>
            <a:r>
              <a:rPr lang="en-US" altLang="zh-CN" b="0" i="0" dirty="0">
                <a:solidFill>
                  <a:srgbClr val="000000"/>
                </a:solidFill>
                <a:effectLst/>
                <a:latin typeface="Helvetica" panose="020B0604020202020204" pitchFamily="34" charset="0"/>
              </a:rPr>
              <a:t>1950 </a:t>
            </a:r>
            <a:r>
              <a:rPr lang="zh-CN" altLang="en-US" b="0" i="0" dirty="0">
                <a:solidFill>
                  <a:srgbClr val="000000"/>
                </a:solidFill>
                <a:effectLst/>
                <a:latin typeface="Helvetica" panose="020B0604020202020204" pitchFamily="34" charset="0"/>
              </a:rPr>
              <a:t>年提出的“互动过程分析”理论，他开发了人际互动 的 </a:t>
            </a:r>
            <a:r>
              <a:rPr lang="en-US" altLang="zh-CN" b="0" i="0" dirty="0">
                <a:solidFill>
                  <a:srgbClr val="000000"/>
                </a:solidFill>
                <a:effectLst/>
                <a:latin typeface="Helvetica" panose="020B0604020202020204" pitchFamily="34" charset="0"/>
              </a:rPr>
              <a:t>12 </a:t>
            </a:r>
            <a:r>
              <a:rPr lang="zh-CN" altLang="en-US" b="0" i="0" dirty="0">
                <a:solidFill>
                  <a:srgbClr val="000000"/>
                </a:solidFill>
                <a:effectLst/>
                <a:latin typeface="Helvetica" panose="020B0604020202020204" pitchFamily="34" charset="0"/>
              </a:rPr>
              <a:t>类行为编码，并以此作为课堂中小组讨论的人 际互动过程的研究框架。在某种程度说，贝尔思的研究拉开了比较系统的课堂量化研究的序幕。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680220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b="0" i="0" dirty="0">
                <a:solidFill>
                  <a:srgbClr val="000000"/>
                </a:solidFill>
                <a:effectLst/>
                <a:latin typeface="Helvetica" panose="020B0604020202020204" pitchFamily="34" charset="0"/>
              </a:rPr>
              <a:t>随着科学硏究方法尤其是随着课堂观察由注重量化研究到注重质性研究，再到如今的二者结合，每个阶段，对应观察工具的形式各有特色。</a:t>
            </a:r>
            <a:endParaRPr lang="en-US" altLang="zh-CN" b="0" i="0" dirty="0">
              <a:solidFill>
                <a:srgbClr val="000000"/>
              </a:solidFill>
              <a:effectLst/>
              <a:latin typeface="Helvetica" panose="020B0604020202020204" pitchFamily="34" charset="0"/>
            </a:endParaRPr>
          </a:p>
          <a:p>
            <a:pPr algn="l">
              <a:buFont typeface="+mj-lt"/>
              <a:buAutoNum type="arabicPeriod"/>
            </a:pPr>
            <a:r>
              <a:rPr lang="zh-CN" altLang="en-US" b="0" i="0" dirty="0">
                <a:solidFill>
                  <a:srgbClr val="000000"/>
                </a:solidFill>
                <a:effectLst/>
                <a:latin typeface="Helvetica" panose="020B0604020202020204" pitchFamily="34" charset="0"/>
              </a:rPr>
              <a:t>科学证实主义影响阶段</a:t>
            </a:r>
            <a:br>
              <a:rPr lang="zh-CN" altLang="en-US" b="0" i="0" dirty="0">
                <a:solidFill>
                  <a:srgbClr val="000000"/>
                </a:solidFill>
                <a:effectLst/>
                <a:latin typeface="Helvetica" panose="020B0604020202020204" pitchFamily="34" charset="0"/>
              </a:rPr>
            </a:br>
            <a:r>
              <a:rPr lang="zh-CN" altLang="en-US" b="0" i="0" dirty="0">
                <a:solidFill>
                  <a:srgbClr val="000000"/>
                </a:solidFill>
                <a:effectLst/>
                <a:latin typeface="Helvetica" panose="020B0604020202020204" pitchFamily="34" charset="0"/>
              </a:rPr>
              <a:t>最为经典的是弗兰德斯互动分析系统，其编码系统和矩阵表作为量化课堂观察工具的里程碑，深刻地影响了课堂观察工具设计。随着量化观察方法的不断丰富，观察工具类型日益增多，主要有等级量表、分类系统、记号系统等</a:t>
            </a:r>
            <a:br>
              <a:rPr lang="zh-CN" altLang="en-US" b="0" i="0" dirty="0">
                <a:solidFill>
                  <a:srgbClr val="000000"/>
                </a:solidFill>
                <a:effectLst/>
                <a:latin typeface="Helvetica" panose="020B0604020202020204" pitchFamily="34" charset="0"/>
              </a:rPr>
            </a:br>
            <a:r>
              <a:rPr lang="zh-CN" altLang="en-US" b="0" i="0" dirty="0">
                <a:solidFill>
                  <a:srgbClr val="000000"/>
                </a:solidFill>
                <a:effectLst/>
                <a:latin typeface="Helvetica" panose="020B0604020202020204" pitchFamily="34" charset="0"/>
              </a:rPr>
              <a:t>等级量表要求观察者在一段时间内对目标进行观察，当观察结束时，对该期间发生的目标行为评以相应的等级。分类系统事先列出需要观察的目标行为，观察者在观察过程中要记录所有需要观察的行为。记号系统不同于分类系统，它事先列出需要观察且可能发生的行为，当对应行为发生时，观察者予以记录，其作用是核查所要观察的行为是否发生，</a:t>
            </a:r>
          </a:p>
          <a:p>
            <a:pPr algn="l">
              <a:buFont typeface="+mj-lt"/>
              <a:buAutoNum type="arabicPeriod"/>
            </a:pPr>
            <a:r>
              <a:rPr lang="zh-CN" altLang="en-US" b="0" i="0" dirty="0">
                <a:solidFill>
                  <a:srgbClr val="000000"/>
                </a:solidFill>
                <a:effectLst/>
                <a:latin typeface="Helvetica" panose="020B0604020202020204" pitchFamily="34" charset="0"/>
              </a:rPr>
              <a:t>质性研究视角下的课堂观察工具</a:t>
            </a:r>
            <a:br>
              <a:rPr lang="zh-CN" altLang="en-US" b="0" i="0" dirty="0">
                <a:solidFill>
                  <a:srgbClr val="000000"/>
                </a:solidFill>
                <a:effectLst/>
                <a:latin typeface="Helvetica" panose="020B0604020202020204" pitchFamily="34" charset="0"/>
              </a:rPr>
            </a:br>
            <a:r>
              <a:rPr lang="zh-CN" altLang="en-US" b="0" i="0" dirty="0">
                <a:solidFill>
                  <a:srgbClr val="000000"/>
                </a:solidFill>
                <a:effectLst/>
                <a:latin typeface="Helvetica" panose="020B0604020202020204" pitchFamily="34" charset="0"/>
              </a:rPr>
              <a:t>由于量化观察方法过于结构化带来种种缺陷，在人种志、现象学、叙事研究等理论的影响下，众多质性课堂观察方法诞生。其中，以叙事性报告为主，包括故事型报告、人类学报告、主题型报告等。</a:t>
            </a:r>
            <a:br>
              <a:rPr lang="zh-CN" altLang="en-US" b="0" i="0" dirty="0">
                <a:solidFill>
                  <a:srgbClr val="000000"/>
                </a:solidFill>
                <a:effectLst/>
                <a:latin typeface="Helvetica" panose="020B0604020202020204" pitchFamily="34" charset="0"/>
              </a:rPr>
            </a:br>
            <a:r>
              <a:rPr lang="zh-CN" altLang="en-US" b="0" i="0" dirty="0">
                <a:solidFill>
                  <a:srgbClr val="000000"/>
                </a:solidFill>
                <a:effectLst/>
                <a:latin typeface="Helvetica" panose="020B0604020202020204" pitchFamily="34" charset="0"/>
              </a:rPr>
              <a:t>故事型报告是对课堂教学的事件取样记录，其在结构上分为两个部分：事件本身和对事件的解释。人类学报告是严格按照事件发生的顺序依次对课堂教学中的师生行为进行记录，一般观察时长为一节课，且在记录过程中，要避免对事实进行解释与评价。主题型报告是使用传统的记录框架表格，根据预先的观察类目，对观察事实进行记录。</a:t>
            </a:r>
          </a:p>
          <a:p>
            <a:pPr algn="l">
              <a:buFont typeface="+mj-lt"/>
              <a:buAutoNum type="arabicPeriod"/>
            </a:pPr>
            <a:r>
              <a:rPr lang="zh-CN" altLang="en-US" b="0" i="0" dirty="0">
                <a:solidFill>
                  <a:srgbClr val="000000"/>
                </a:solidFill>
                <a:effectLst/>
                <a:latin typeface="Helvetica" panose="020B0604020202020204" pitchFamily="34" charset="0"/>
              </a:rPr>
              <a:t>综合研究视角下的课堂观察工具</a:t>
            </a:r>
            <a:br>
              <a:rPr lang="zh-CN" altLang="en-US" b="0" i="0" dirty="0">
                <a:solidFill>
                  <a:srgbClr val="000000"/>
                </a:solidFill>
                <a:effectLst/>
                <a:latin typeface="Helvetica" panose="020B0604020202020204" pitchFamily="34" charset="0"/>
              </a:rPr>
            </a:br>
            <a:r>
              <a:rPr lang="zh-CN" altLang="en-US" b="0" i="0" dirty="0">
                <a:solidFill>
                  <a:srgbClr val="000000"/>
                </a:solidFill>
                <a:effectLst/>
                <a:latin typeface="Helvetica" panose="020B0604020202020204" pitchFamily="34" charset="0"/>
              </a:rPr>
              <a:t>随着单一量化研究方法或质性研究方法在应用中都暴露出种种问题，近年来，研究者开始将二者进行融合，课堂观察工具在注重结构化、定量化的同时，亦强调对关键教学行为的质性描述。</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9209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弗兰德斯互动分析系统的不足：</a:t>
            </a:r>
            <a:endParaRPr lang="en-US" altLang="zh-CN" dirty="0"/>
          </a:p>
          <a:p>
            <a:endParaRPr lang="en-US" altLang="zh-CN" dirty="0"/>
          </a:p>
          <a:p>
            <a:r>
              <a:rPr lang="en-US" altLang="zh-CN" dirty="0"/>
              <a:t>1.</a:t>
            </a:r>
            <a:r>
              <a:rPr lang="zh-CN" altLang="en-US" dirty="0"/>
              <a:t>实际记录复杂，每隔</a:t>
            </a:r>
            <a:r>
              <a:rPr lang="en-US" altLang="zh-CN" dirty="0"/>
              <a:t>3</a:t>
            </a:r>
            <a:r>
              <a:rPr lang="zh-CN" altLang="en-US" dirty="0"/>
              <a:t>秒记录一次准确判断很容易出现误差</a:t>
            </a:r>
            <a:endParaRPr lang="en-US" altLang="zh-CN" dirty="0"/>
          </a:p>
          <a:p>
            <a:r>
              <a:rPr lang="en-US" altLang="zh-CN" dirty="0"/>
              <a:t>2.</a:t>
            </a:r>
            <a:r>
              <a:rPr lang="zh-CN" altLang="en-US" dirty="0"/>
              <a:t>忽视了非言语信息的重要价值，言语互动背后可能存在着 基于师生特定背景的事实或情境，而且例如 ，在很多情境下 ，教师 的眼神 、 手势等肢体动作的变化凝聚了更多的教学 智慧和独特意蕴 ，对提高教学效果具有不可替代的 作用 。</a:t>
            </a:r>
            <a:endParaRPr lang="en-US" altLang="zh-CN" dirty="0"/>
          </a:p>
          <a:p>
            <a:r>
              <a:rPr lang="en-US" altLang="zh-CN" dirty="0"/>
              <a:t>3.</a:t>
            </a:r>
            <a:r>
              <a:rPr lang="zh-CN" altLang="en-US" dirty="0"/>
              <a:t> 第 ８ 类和第 ９ 类关于 学生的类目过于笼统 ，生生互动的重要价值没有受 到应有的重视 。 在非正式的课堂更难判定第 ８ 类和 第 ９ 类行为 。 例如实验课 、 探究性学习课堂 ，可能 很多学生忙于实验 ， 或者学生小组之间相互讨论 ， 多位同学同时发言等 。 第 １０ 类行为有可能是教师 的管理能力较低引起课堂的秩序混乱 ，也可能是教 师过于专制或严厉而引起的学生沉默 ，或者是教师 布置了学习任务 ，学生都在阅读 、 做练习题而出现 的无声 。 另一方面 ，弗兰德斯编码系统缺少对技术 辅助教学的关注 。 例如 ，某些科目的教师会利用板 书或多媒体演示 ， 但现有编码都将此计入第 １０ 类 行为 ，这显然不妥 。</a:t>
            </a:r>
            <a:endParaRPr lang="en-US" altLang="zh-CN" dirty="0"/>
          </a:p>
          <a:p>
            <a:endParaRPr lang="en-US" altLang="zh-CN" dirty="0"/>
          </a:p>
          <a:p>
            <a:endParaRPr lang="en-US" altLang="zh-CN" dirty="0"/>
          </a:p>
          <a:p>
            <a:r>
              <a:rPr lang="zh-CN" altLang="en-US" dirty="0"/>
              <a:t>由于弗兰德斯互动分析系统逐渐跟不上时代教学特征，后人开发了很多基于弗兰德斯互动分析系统的工具，比较有代表性的 是我 国诸多学 者对 ＦＩＡＳ 改进的各个观察 工具， 如顾小清、 方海光、 李红美等学者基于信息技术设计的 ＩＴＩＡＳ 、 ｉＦＩＡＳ 、 ＡＲＳＩＡＳ ， 陈珍国等根据物理学科特性设计 的 ＰＦ ＩＡＳ ， 冯智 慧等根据翻转课堂特点设计的 Ｓ ＩＡＳ 等。 </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2964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25588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a:t>CLASS</a:t>
            </a:r>
            <a:r>
              <a:rPr lang="zh-CN" altLang="en-US" dirty="0"/>
              <a:t>的意义在于</a:t>
            </a:r>
            <a:endParaRPr lang="en-US" altLang="zh-CN" dirty="0"/>
          </a:p>
          <a:p>
            <a:r>
              <a:rPr lang="en-US" altLang="zh-CN" dirty="0"/>
              <a:t>1.</a:t>
            </a:r>
            <a:r>
              <a:rPr lang="zh-CN" altLang="en-US" dirty="0"/>
              <a:t>指标项设计更关注课堂整体，而不像量化研究方法一样死板而繁琐。</a:t>
            </a:r>
            <a:endParaRPr lang="en-US" altLang="zh-CN" dirty="0"/>
          </a:p>
          <a:p>
            <a:r>
              <a:rPr lang="en-US" altLang="zh-CN" dirty="0"/>
              <a:t>2.</a:t>
            </a:r>
            <a:r>
              <a:rPr lang="zh-CN" altLang="en-US" dirty="0"/>
              <a:t>提供了一套完善的提升方案，</a:t>
            </a:r>
            <a:r>
              <a:rPr lang="en-US" altLang="zh-CN" dirty="0"/>
              <a:t>my teaching partner</a:t>
            </a:r>
            <a:r>
              <a:rPr lang="zh-CN" altLang="en-US" dirty="0"/>
              <a:t>系统提供了一套完善的视频上传、课堂评估方案，有助于教师长期提升专业素养。</a:t>
            </a:r>
            <a:endParaRPr lang="en-US" altLang="zh-CN" dirty="0"/>
          </a:p>
          <a:p>
            <a:endParaRPr lang="en-US" altLang="zh-CN" dirty="0"/>
          </a:p>
          <a:p>
            <a:r>
              <a:rPr lang="zh-CN" altLang="en-US" dirty="0"/>
              <a:t>缺点：</a:t>
            </a:r>
            <a:endParaRPr lang="en-US" altLang="zh-CN" dirty="0"/>
          </a:p>
          <a:p>
            <a:r>
              <a:rPr lang="zh-CN" altLang="en-US" dirty="0"/>
              <a:t>天然适合于素质教育，对教学提升不大</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03738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8093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b="0" i="0" dirty="0">
                <a:solidFill>
                  <a:srgbClr val="000000"/>
                </a:solidFill>
                <a:effectLst/>
                <a:latin typeface="Helvetica" panose="020B0604020202020204" pitchFamily="34" charset="0"/>
              </a:rPr>
              <a:t>对互动过程的观察</a:t>
            </a:r>
            <a:br>
              <a:rPr lang="zh-CN" altLang="en-US" dirty="0"/>
            </a:br>
            <a:r>
              <a:rPr lang="en-US" altLang="zh-CN" b="0" i="0" dirty="0">
                <a:solidFill>
                  <a:srgbClr val="000000"/>
                </a:solidFill>
                <a:effectLst/>
                <a:latin typeface="Helvetica" panose="020B0604020202020204" pitchFamily="34" charset="0"/>
              </a:rPr>
              <a:t>20</a:t>
            </a:r>
            <a:r>
              <a:rPr lang="zh-CN" altLang="en-US" b="0" i="0" dirty="0">
                <a:solidFill>
                  <a:srgbClr val="000000"/>
                </a:solidFill>
                <a:effectLst/>
                <a:latin typeface="Helvetica" panose="020B0604020202020204" pitchFamily="34" charset="0"/>
              </a:rPr>
              <a:t>世纪</a:t>
            </a:r>
            <a:r>
              <a:rPr lang="en-US" altLang="zh-CN" b="0" i="0" dirty="0">
                <a:solidFill>
                  <a:srgbClr val="000000"/>
                </a:solidFill>
                <a:effectLst/>
                <a:latin typeface="Helvetica" panose="020B0604020202020204" pitchFamily="34" charset="0"/>
              </a:rPr>
              <a:t>60-70</a:t>
            </a:r>
            <a:r>
              <a:rPr lang="zh-CN" altLang="en-US" b="0" i="0" dirty="0">
                <a:solidFill>
                  <a:srgbClr val="000000"/>
                </a:solidFill>
                <a:effectLst/>
                <a:latin typeface="Helvetica" panose="020B0604020202020204" pitchFamily="34" charset="0"/>
              </a:rPr>
              <a:t>年代，以 </a:t>
            </a:r>
            <a:r>
              <a:rPr lang="en-US" altLang="zh-CN" b="0" i="0" dirty="0" err="1">
                <a:solidFill>
                  <a:srgbClr val="000000"/>
                </a:solidFill>
                <a:effectLst/>
                <a:latin typeface="Helvetica" panose="020B0604020202020204" pitchFamily="34" charset="0"/>
              </a:rPr>
              <a:t>Flandes</a:t>
            </a:r>
            <a:r>
              <a:rPr lang="zh-CN" altLang="en-US" b="0" i="0" dirty="0">
                <a:solidFill>
                  <a:srgbClr val="000000"/>
                </a:solidFill>
                <a:effectLst/>
                <a:latin typeface="Helvetica" panose="020B0604020202020204" pitchFamily="34" charset="0"/>
              </a:rPr>
              <a:t>等为代表的学者运用“过程</a:t>
            </a:r>
            <a:r>
              <a:rPr lang="en-US" altLang="zh-CN" b="0" i="0" dirty="0">
                <a:solidFill>
                  <a:srgbClr val="000000"/>
                </a:solidFill>
                <a:effectLst/>
                <a:latin typeface="Helvetica" panose="020B0604020202020204" pitchFamily="34" charset="0"/>
              </a:rPr>
              <a:t>——</a:t>
            </a:r>
            <a:r>
              <a:rPr lang="zh-CN" altLang="en-US" b="0" i="0" dirty="0">
                <a:solidFill>
                  <a:srgbClr val="000000"/>
                </a:solidFill>
                <a:effectLst/>
                <a:latin typeface="Helvetica" panose="020B0604020202020204" pitchFamily="34" charset="0"/>
              </a:rPr>
              <a:t>结果”法，探讨学生学业成就与教师言语行为之间的关系，并通过一系列课堂观察工具来观察课堂中教师行为、学生行为及其他教学情境等。</a:t>
            </a:r>
            <a:br>
              <a:rPr lang="zh-CN" altLang="en-US" dirty="0"/>
            </a:br>
            <a:r>
              <a:rPr lang="en-US" altLang="zh-CN" b="0" i="0" dirty="0">
                <a:solidFill>
                  <a:srgbClr val="000000"/>
                </a:solidFill>
                <a:effectLst/>
                <a:latin typeface="Helvetica" panose="020B0604020202020204" pitchFamily="34" charset="0"/>
              </a:rPr>
              <a:t>2.</a:t>
            </a:r>
            <a:r>
              <a:rPr lang="zh-CN" altLang="en-US" b="0" i="0" dirty="0">
                <a:solidFill>
                  <a:srgbClr val="000000"/>
                </a:solidFill>
                <a:effectLst/>
                <a:latin typeface="Helvetica" panose="020B0604020202020204" pitchFamily="34" charset="0"/>
              </a:rPr>
              <a:t>对课堂话语的观察</a:t>
            </a:r>
            <a:br>
              <a:rPr lang="zh-CN" altLang="en-US" dirty="0"/>
            </a:br>
            <a:r>
              <a:rPr lang="en-US" altLang="zh-CN" b="0" i="0" dirty="0">
                <a:solidFill>
                  <a:srgbClr val="000000"/>
                </a:solidFill>
                <a:effectLst/>
                <a:latin typeface="Helvetica" panose="020B0604020202020204" pitchFamily="34" charset="0"/>
              </a:rPr>
              <a:t>20</a:t>
            </a:r>
            <a:r>
              <a:rPr lang="zh-CN" altLang="en-US" b="0" i="0" dirty="0">
                <a:solidFill>
                  <a:srgbClr val="000000"/>
                </a:solidFill>
                <a:effectLst/>
                <a:latin typeface="Helvetica" panose="020B0604020202020204" pitchFamily="34" charset="0"/>
              </a:rPr>
              <a:t>世纪</a:t>
            </a:r>
            <a:r>
              <a:rPr lang="en-US" altLang="zh-CN" b="0" i="0" dirty="0">
                <a:solidFill>
                  <a:srgbClr val="000000"/>
                </a:solidFill>
                <a:effectLst/>
                <a:latin typeface="Helvetica" panose="020B0604020202020204" pitchFamily="34" charset="0"/>
              </a:rPr>
              <a:t>7080</a:t>
            </a:r>
            <a:r>
              <a:rPr lang="zh-CN" altLang="en-US" b="0" i="0" dirty="0">
                <a:solidFill>
                  <a:srgbClr val="000000"/>
                </a:solidFill>
                <a:effectLst/>
                <a:latin typeface="Helvetica" panose="020B0604020202020204" pitchFamily="34" charset="0"/>
              </a:rPr>
              <a:t>年代， </a:t>
            </a:r>
            <a:r>
              <a:rPr lang="en-US" altLang="zh-CN" b="0" i="0" dirty="0" err="1">
                <a:solidFill>
                  <a:srgbClr val="000000"/>
                </a:solidFill>
                <a:effectLst/>
                <a:latin typeface="Helvetica" panose="020B0604020202020204" pitchFamily="34" charset="0"/>
              </a:rPr>
              <a:t>Cazden</a:t>
            </a:r>
            <a:r>
              <a:rPr lang="zh-CN" altLang="en-US" b="0" i="0" dirty="0">
                <a:solidFill>
                  <a:srgbClr val="000000"/>
                </a:solidFill>
                <a:effectLst/>
                <a:latin typeface="Helvetica" panose="020B0604020202020204" pitchFamily="34" charset="0"/>
              </a:rPr>
              <a:t>开始运用话语分析课堂，自此，话语分析流派成为课堂观察的另一种研究范式。 </a:t>
            </a:r>
            <a:r>
              <a:rPr lang="en-US" altLang="zh-CN" b="0" i="0" dirty="0">
                <a:solidFill>
                  <a:srgbClr val="000000"/>
                </a:solidFill>
                <a:effectLst/>
                <a:latin typeface="Helvetica" panose="020B0604020202020204" pitchFamily="34" charset="0"/>
              </a:rPr>
              <a:t>Nina Spade</a:t>
            </a:r>
            <a:r>
              <a:rPr lang="zh-CN" altLang="en-US" b="0" i="0" dirty="0">
                <a:solidFill>
                  <a:srgbClr val="000000"/>
                </a:solidFill>
                <a:effectLst/>
                <a:latin typeface="Helvetica" panose="020B0604020202020204" pitchFamily="34" charset="0"/>
              </a:rPr>
              <a:t>等于</a:t>
            </a:r>
            <a:r>
              <a:rPr lang="en-US" altLang="zh-CN" b="0" i="0" dirty="0">
                <a:solidFill>
                  <a:srgbClr val="000000"/>
                </a:solidFill>
                <a:effectLst/>
                <a:latin typeface="Helvetica" panose="020B0604020202020204" pitchFamily="34" charset="0"/>
              </a:rPr>
              <a:t>1984</a:t>
            </a:r>
            <a:r>
              <a:rPr lang="zh-CN" altLang="en-US" b="0" i="0" dirty="0">
                <a:solidFill>
                  <a:srgbClr val="000000"/>
                </a:solidFill>
                <a:effectLst/>
                <a:latin typeface="Helvetica" panose="020B0604020202020204" pitchFamily="34" charset="0"/>
              </a:rPr>
              <a:t>年提出了交际法教学观察量表（ </a:t>
            </a:r>
            <a:r>
              <a:rPr lang="en-US" altLang="zh-CN" b="0" i="0" dirty="0">
                <a:solidFill>
                  <a:srgbClr val="000000"/>
                </a:solidFill>
                <a:effectLst/>
                <a:latin typeface="Helvetica" panose="020B0604020202020204" pitchFamily="34" charset="0"/>
              </a:rPr>
              <a:t>Communicative Orientation of Language Teaching, COLT</a:t>
            </a:r>
            <a:r>
              <a:rPr lang="zh-CN" altLang="en-US" b="0" i="0" dirty="0">
                <a:solidFill>
                  <a:srgbClr val="000000"/>
                </a:solidFill>
                <a:effectLst/>
                <a:latin typeface="Helvetica" panose="020B0604020202020204" pitchFamily="34" charset="0"/>
              </a:rPr>
              <a:t>），通过特定时间内师生行为和师生、生生互动话语来分析课堂话语特征。该阶段“以话语分析为中心”的课堂观察工具风起云涌。</a:t>
            </a:r>
            <a:br>
              <a:rPr lang="zh-CN" altLang="en-US" dirty="0"/>
            </a:br>
            <a:r>
              <a:rPr lang="en-US" altLang="zh-CN" b="0" i="0" dirty="0">
                <a:solidFill>
                  <a:srgbClr val="000000"/>
                </a:solidFill>
                <a:effectLst/>
                <a:latin typeface="Helvetica" panose="020B0604020202020204" pitchFamily="34" charset="0"/>
              </a:rPr>
              <a:t>3.</a:t>
            </a:r>
            <a:r>
              <a:rPr lang="zh-CN" altLang="en-US" b="0" i="0" dirty="0">
                <a:solidFill>
                  <a:srgbClr val="000000"/>
                </a:solidFill>
                <a:effectLst/>
                <a:latin typeface="Helvetica" panose="020B0604020202020204" pitchFamily="34" charset="0"/>
              </a:rPr>
              <a:t>对师生行为的观察。</a:t>
            </a:r>
            <a:r>
              <a:rPr lang="en-US" altLang="zh-CN" b="0" i="0" dirty="0">
                <a:solidFill>
                  <a:srgbClr val="000000"/>
                </a:solidFill>
                <a:effectLst/>
                <a:latin typeface="Helvetica" panose="020B0604020202020204" pitchFamily="34" charset="0"/>
              </a:rPr>
              <a:t>20</a:t>
            </a:r>
            <a:r>
              <a:rPr lang="zh-CN" altLang="en-US" b="0" i="0" dirty="0">
                <a:solidFill>
                  <a:srgbClr val="000000"/>
                </a:solidFill>
                <a:effectLst/>
                <a:latin typeface="Helvetica" panose="020B0604020202020204" pitchFamily="34" charset="0"/>
              </a:rPr>
              <a:t>世纪末，观察内容不仅仅局限于课堂话语，研究开始转向对无声言语的关注。课堂观察领域著名学者 </a:t>
            </a:r>
            <a:r>
              <a:rPr lang="en-US" altLang="zh-CN" b="0" i="0" dirty="0">
                <a:solidFill>
                  <a:srgbClr val="000000"/>
                </a:solidFill>
                <a:effectLst/>
                <a:latin typeface="Helvetica" panose="020B0604020202020204" pitchFamily="34" charset="0"/>
              </a:rPr>
              <a:t>Hopkins</a:t>
            </a:r>
            <a:r>
              <a:rPr lang="zh-CN" altLang="en-US" b="0" i="0" dirty="0">
                <a:solidFill>
                  <a:srgbClr val="000000"/>
                </a:solidFill>
                <a:effectLst/>
                <a:latin typeface="Helvetica" panose="020B0604020202020204" pitchFamily="34" charset="0"/>
              </a:rPr>
              <a:t>和</a:t>
            </a:r>
            <a:r>
              <a:rPr lang="en-US" altLang="zh-CN" b="0" i="0" dirty="0" err="1">
                <a:solidFill>
                  <a:srgbClr val="000000"/>
                </a:solidFill>
                <a:effectLst/>
                <a:latin typeface="Helvetica" panose="020B0604020202020204" pitchFamily="34" charset="0"/>
              </a:rPr>
              <a:t>Wrag</a:t>
            </a:r>
            <a:r>
              <a:rPr lang="zh-CN" altLang="en-US" b="0" i="0" dirty="0">
                <a:solidFill>
                  <a:srgbClr val="000000"/>
                </a:solidFill>
                <a:effectLst/>
                <a:latin typeface="Helvetica" panose="020B0604020202020204" pitchFamily="34" charset="0"/>
              </a:rPr>
              <a:t>先后开发了教师反应记录表和教师管理学生观察表，以期通过课堂观察研究实现教师对课堂的有效控制。</a:t>
            </a:r>
            <a:br>
              <a:rPr lang="zh-CN" altLang="en-US" dirty="0"/>
            </a:br>
            <a:r>
              <a:rPr lang="en-US" altLang="zh-CN" b="0" i="0" dirty="0">
                <a:solidFill>
                  <a:srgbClr val="000000"/>
                </a:solidFill>
                <a:effectLst/>
                <a:latin typeface="Helvetica" panose="020B0604020202020204" pitchFamily="34" charset="0"/>
              </a:rPr>
              <a:t>4.</a:t>
            </a:r>
            <a:r>
              <a:rPr lang="zh-CN" altLang="en-US" b="0" i="0" dirty="0">
                <a:solidFill>
                  <a:srgbClr val="000000"/>
                </a:solidFill>
                <a:effectLst/>
                <a:latin typeface="Helvetica" panose="020B0604020202020204" pitchFamily="34" charset="0"/>
              </a:rPr>
              <a:t>对课堂教学综合化的观察。</a:t>
            </a:r>
            <a:r>
              <a:rPr lang="en-US" altLang="zh-CN" b="0" i="0" dirty="0">
                <a:solidFill>
                  <a:srgbClr val="000000"/>
                </a:solidFill>
                <a:effectLst/>
                <a:latin typeface="Helvetica" panose="020B0604020202020204" pitchFamily="34" charset="0"/>
              </a:rPr>
              <a:t>21</a:t>
            </a:r>
            <a:r>
              <a:rPr lang="zh-CN" altLang="en-US" b="0" i="0" dirty="0">
                <a:solidFill>
                  <a:srgbClr val="000000"/>
                </a:solidFill>
                <a:effectLst/>
                <a:latin typeface="Helvetica" panose="020B0604020202020204" pitchFamily="34" charset="0"/>
              </a:rPr>
              <a:t>世纪以来，随着教学理论的不断丰富，人们对有效教学的认识逐渐深入，课堂观察的视角不仅仅局限在师生言语或行为，课堂内更多隐性要素被关注，如课堂氛围与情感、教学资源与设备等。国内知名的课堂观察</a:t>
            </a:r>
            <a:r>
              <a:rPr lang="en-US" altLang="zh-CN" b="0" i="0" dirty="0">
                <a:solidFill>
                  <a:srgbClr val="000000"/>
                </a:solidFill>
                <a:effectLst/>
                <a:latin typeface="Helvetica" panose="020B0604020202020204" pitchFamily="34" charset="0"/>
              </a:rPr>
              <a:t>LICC</a:t>
            </a:r>
            <a:r>
              <a:rPr lang="zh-CN" altLang="en-US" b="0" i="0" dirty="0">
                <a:solidFill>
                  <a:srgbClr val="000000"/>
                </a:solidFill>
                <a:effectLst/>
                <a:latin typeface="Helvetica" panose="020B0604020202020204" pitchFamily="34" charset="0"/>
              </a:rPr>
              <a:t>模式，从教师教学、学生学习、课堂文化、课程性质四个维度进行观察；国外应用较为广泛的</a:t>
            </a:r>
            <a:r>
              <a:rPr lang="en-US" altLang="zh-CN" b="0" i="0" dirty="0">
                <a:solidFill>
                  <a:srgbClr val="000000"/>
                </a:solidFill>
                <a:effectLst/>
                <a:latin typeface="Helvetica" panose="020B0604020202020204" pitchFamily="34" charset="0"/>
              </a:rPr>
              <a:t>CLASS</a:t>
            </a:r>
            <a:r>
              <a:rPr lang="zh-CN" altLang="en-US" b="0" i="0" dirty="0">
                <a:solidFill>
                  <a:srgbClr val="000000"/>
                </a:solidFill>
                <a:effectLst/>
                <a:latin typeface="Helvetica" panose="020B0604020202020204" pitchFamily="34" charset="0"/>
              </a:rPr>
              <a:t>课堂评价评分系统，关注情感支持、课堂组织、教学支持三大领域，等等，不一而足，无不从课堂教学的方方面面展开观察研究。</a:t>
            </a:r>
            <a:endParaRPr lang="en-US" altLang="zh-CN" b="0" i="0" dirty="0">
              <a:solidFill>
                <a:srgbClr val="000000"/>
              </a:solidFill>
              <a:effectLst/>
              <a:latin typeface="Helvetica" panose="020B0604020202020204" pitchFamily="34" charset="0"/>
            </a:endParaRPr>
          </a:p>
          <a:p>
            <a:endParaRPr lang="en-US" altLang="zh-CN" b="0" i="0" dirty="0">
              <a:solidFill>
                <a:srgbClr val="000000"/>
              </a:solidFill>
              <a:effectLst/>
              <a:latin typeface="Helvetica" panose="020B0604020202020204" pitchFamily="34" charset="0"/>
            </a:endParaRPr>
          </a:p>
          <a:p>
            <a:r>
              <a:rPr lang="zh-CN" altLang="en-US" b="0" i="0" dirty="0">
                <a:solidFill>
                  <a:srgbClr val="000000"/>
                </a:solidFill>
                <a:effectLst/>
                <a:latin typeface="Helvetica" panose="020B0604020202020204" pitchFamily="34" charset="0"/>
              </a:rPr>
              <a:t>我们来思考一下问题？ 课堂观察什么是不变的？  是目的，可能有同学告诉我你八月份还说课堂观察的目的是逐渐改变的，一开始是评价教师，然后是探究有效教学行为、然后是诊断教学、提高专业发展。那么这些目的</a:t>
            </a:r>
            <a:endParaRPr lang="en-US" altLang="zh-CN" b="0" i="0" dirty="0">
              <a:solidFill>
                <a:srgbClr val="000000"/>
              </a:solidFill>
              <a:effectLst/>
              <a:latin typeface="Helvetica" panose="020B0604020202020204" pitchFamily="34" charset="0"/>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741984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charset="-122"/>
                <a:ea typeface="微软雅黑" panose="020B0503020204020204" charset="-122"/>
                <a:cs typeface="+mj-cs"/>
              </a:defRPr>
            </a:lvl1pPr>
          </a:lstStyle>
          <a:p>
            <a:pPr defTabSz="685165"/>
            <a:r>
              <a:rPr lang="zh-CN" altLang="en-US" dirty="0"/>
              <a:t>请输入您的</a:t>
            </a:r>
            <a:r>
              <a:rPr lang="en-US" altLang="zh-CN" dirty="0"/>
              <a:t>Keywords </a:t>
            </a:r>
            <a:endParaRPr lang="zh-CN" altLang="en-US" dirty="0"/>
          </a:p>
        </p:txBody>
      </p:sp>
      <p:cxnSp>
        <p:nvCxnSpPr>
          <p:cNvPr id="3" name="直接连接符 2"/>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4" name="组合 3"/>
          <p:cNvGrpSpPr/>
          <p:nvPr userDrawn="1"/>
        </p:nvGrpSpPr>
        <p:grpSpPr>
          <a:xfrm>
            <a:off x="527435" y="331259"/>
            <a:ext cx="528000" cy="528000"/>
            <a:chOff x="406574" y="236732"/>
            <a:chExt cx="612048" cy="593261"/>
          </a:xfrm>
        </p:grpSpPr>
        <p:sp>
          <p:nvSpPr>
            <p:cNvPr id="5" name="矩形 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矩形 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7" name="组合 6"/>
          <p:cNvGrpSpPr/>
          <p:nvPr userDrawn="1"/>
        </p:nvGrpSpPr>
        <p:grpSpPr>
          <a:xfrm>
            <a:off x="9402668" y="235249"/>
            <a:ext cx="2776984" cy="666786"/>
            <a:chOff x="2906158" y="354532"/>
            <a:chExt cx="2295774" cy="738481"/>
          </a:xfrm>
        </p:grpSpPr>
        <p:sp>
          <p:nvSpPr>
            <p:cNvPr id="8" name="TextBox 18"/>
            <p:cNvSpPr txBox="1"/>
            <p:nvPr/>
          </p:nvSpPr>
          <p:spPr>
            <a:xfrm>
              <a:off x="3741008" y="479884"/>
              <a:ext cx="1325774" cy="374956"/>
            </a:xfrm>
            <a:prstGeom prst="rect">
              <a:avLst/>
            </a:prstGeom>
            <a:noFill/>
          </p:spPr>
          <p:txBody>
            <a:bodyPr wrap="square" rtlCol="0">
              <a:spAutoFit/>
            </a:bodyPr>
            <a:lstStyle/>
            <a:p>
              <a:r>
                <a:rPr lang="zh-CN" altLang="en-US" sz="1600" b="1" dirty="0">
                  <a:solidFill>
                    <a:schemeClr val="tx1">
                      <a:lumMod val="65000"/>
                      <a:lumOff val="35000"/>
                    </a:schemeClr>
                  </a:solidFill>
                </a:rPr>
                <a:t>您的公司名称</a:t>
              </a:r>
            </a:p>
          </p:txBody>
        </p:sp>
        <p:sp>
          <p:nvSpPr>
            <p:cNvPr id="9" name="TextBox 19"/>
            <p:cNvSpPr txBox="1"/>
            <p:nvPr/>
          </p:nvSpPr>
          <p:spPr>
            <a:xfrm>
              <a:off x="3743580" y="734076"/>
              <a:ext cx="1458352" cy="250042"/>
            </a:xfrm>
            <a:prstGeom prst="rect">
              <a:avLst/>
            </a:prstGeom>
            <a:noFill/>
          </p:spPr>
          <p:txBody>
            <a:bodyPr wrap="square" rtlCol="0">
              <a:spAutoFit/>
            </a:bodyPr>
            <a:lstStyle/>
            <a:p>
              <a:r>
                <a:rPr lang="en-US" altLang="zh-CN" sz="865" b="1" dirty="0">
                  <a:solidFill>
                    <a:schemeClr val="tx1">
                      <a:lumMod val="50000"/>
                      <a:lumOff val="50000"/>
                    </a:schemeClr>
                  </a:solidFill>
                  <a:latin typeface="Arial" panose="020B0604020202020204" pitchFamily="34" charset="0"/>
                  <a:cs typeface="Arial" panose="020B0604020202020204" pitchFamily="34" charset="0"/>
                </a:rPr>
                <a:t>YOUR CONPANY NAME</a:t>
              </a:r>
              <a:endParaRPr lang="zh-CN" altLang="en-US" sz="865"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20"/>
            <p:cNvSpPr txBox="1"/>
            <p:nvPr/>
          </p:nvSpPr>
          <p:spPr>
            <a:xfrm>
              <a:off x="2906158" y="354532"/>
              <a:ext cx="1063242" cy="738481"/>
            </a:xfrm>
            <a:prstGeom prst="rect">
              <a:avLst/>
            </a:prstGeom>
            <a:noFill/>
          </p:spPr>
          <p:txBody>
            <a:bodyPr wrap="square" rtlCol="0">
              <a:spAutoFit/>
            </a:bodyPr>
            <a:lstStyle/>
            <a:p>
              <a:r>
                <a:rPr lang="en-US" altLang="zh-CN" sz="3735" spc="-200" dirty="0">
                  <a:solidFill>
                    <a:schemeClr val="accent1"/>
                  </a:solidFill>
                  <a:latin typeface="Impact" panose="020B0806030902050204" pitchFamily="34" charset="0"/>
                  <a:cs typeface="Arial" panose="020B0604020202020204" pitchFamily="34" charset="0"/>
                </a:rPr>
                <a:t>LOGO</a:t>
              </a:r>
              <a:endParaRPr lang="zh-CN" altLang="en-US" sz="3735" spc="-200" dirty="0">
                <a:solidFill>
                  <a:schemeClr val="accent1"/>
                </a:solidFill>
                <a:latin typeface="Impact" panose="020B080603090205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3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 calcmode="lin" valueType="num">
                                      <p:cBhvr>
                                        <p:cTn id="12" dur="500" fill="hold"/>
                                        <p:tgtEl>
                                          <p:spTgt spid="4"/>
                                        </p:tgtEl>
                                        <p:attrNameLst>
                                          <p:attrName>style.rotation</p:attrName>
                                        </p:attrNameLst>
                                      </p:cBhvr>
                                      <p:tavLst>
                                        <p:tav tm="0">
                                          <p:val>
                                            <p:fltVal val="90"/>
                                          </p:val>
                                        </p:tav>
                                        <p:tav tm="100000">
                                          <p:val>
                                            <p:fltVal val="0"/>
                                          </p:val>
                                        </p:tav>
                                      </p:tavLst>
                                    </p:anim>
                                    <p:animEffect transition="in" filter="fade">
                                      <p:cBhvr>
                                        <p:cTn id="13" dur="500"/>
                                        <p:tgtEl>
                                          <p:spTgt spid="4"/>
                                        </p:tgtEl>
                                      </p:cBhvr>
                                    </p:animEffect>
                                  </p:childTnLst>
                                </p:cTn>
                              </p:par>
                              <p:par>
                                <p:cTn id="14" presetID="22" presetClass="entr" presetSubtype="8"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9" presetClass="entr" presetSubtype="0"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charset="-122"/>
                <a:ea typeface="微软雅黑" panose="020B0503020204020204" charset="-122"/>
                <a:cs typeface="+mj-cs"/>
              </a:defRPr>
            </a:lvl1pPr>
          </a:lstStyle>
          <a:p>
            <a:pPr defTabSz="685165"/>
            <a:r>
              <a:rPr lang="zh-CN" altLang="en-US" dirty="0"/>
              <a:t>请输入您的</a:t>
            </a:r>
            <a:r>
              <a:rPr lang="en-US" altLang="zh-CN" dirty="0"/>
              <a:t>Keywords </a:t>
            </a:r>
            <a:endParaRPr lang="zh-CN" altLang="en-US" dirty="0"/>
          </a:p>
        </p:txBody>
      </p:sp>
      <p:cxnSp>
        <p:nvCxnSpPr>
          <p:cNvPr id="3" name="直接连接符 2"/>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4" name="组合 3"/>
          <p:cNvGrpSpPr/>
          <p:nvPr userDrawn="1"/>
        </p:nvGrpSpPr>
        <p:grpSpPr>
          <a:xfrm>
            <a:off x="527435" y="331259"/>
            <a:ext cx="528000" cy="528000"/>
            <a:chOff x="406574" y="236732"/>
            <a:chExt cx="612048" cy="593261"/>
          </a:xfrm>
        </p:grpSpPr>
        <p:sp>
          <p:nvSpPr>
            <p:cNvPr id="5" name="矩形 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矩形 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7" name="组合 6"/>
          <p:cNvGrpSpPr/>
          <p:nvPr userDrawn="1"/>
        </p:nvGrpSpPr>
        <p:grpSpPr>
          <a:xfrm>
            <a:off x="9402668" y="235249"/>
            <a:ext cx="2776984" cy="666786"/>
            <a:chOff x="2906158" y="354532"/>
            <a:chExt cx="2295774" cy="738481"/>
          </a:xfrm>
        </p:grpSpPr>
        <p:sp>
          <p:nvSpPr>
            <p:cNvPr id="8" name="TextBox 18"/>
            <p:cNvSpPr txBox="1"/>
            <p:nvPr/>
          </p:nvSpPr>
          <p:spPr>
            <a:xfrm>
              <a:off x="3741008" y="479884"/>
              <a:ext cx="1325774" cy="374956"/>
            </a:xfrm>
            <a:prstGeom prst="rect">
              <a:avLst/>
            </a:prstGeom>
            <a:noFill/>
          </p:spPr>
          <p:txBody>
            <a:bodyPr wrap="square" rtlCol="0">
              <a:spAutoFit/>
            </a:bodyPr>
            <a:lstStyle/>
            <a:p>
              <a:r>
                <a:rPr lang="zh-CN" altLang="en-US" sz="1600" b="1" dirty="0">
                  <a:solidFill>
                    <a:schemeClr val="tx1">
                      <a:lumMod val="65000"/>
                      <a:lumOff val="35000"/>
                    </a:schemeClr>
                  </a:solidFill>
                </a:rPr>
                <a:t>您的公司名称</a:t>
              </a:r>
            </a:p>
          </p:txBody>
        </p:sp>
        <p:sp>
          <p:nvSpPr>
            <p:cNvPr id="9" name="TextBox 19"/>
            <p:cNvSpPr txBox="1"/>
            <p:nvPr/>
          </p:nvSpPr>
          <p:spPr>
            <a:xfrm>
              <a:off x="3743580" y="734076"/>
              <a:ext cx="1458352" cy="250042"/>
            </a:xfrm>
            <a:prstGeom prst="rect">
              <a:avLst/>
            </a:prstGeom>
            <a:noFill/>
          </p:spPr>
          <p:txBody>
            <a:bodyPr wrap="square" rtlCol="0">
              <a:spAutoFit/>
            </a:bodyPr>
            <a:lstStyle/>
            <a:p>
              <a:r>
                <a:rPr lang="en-US" altLang="zh-CN" sz="865" b="1" dirty="0">
                  <a:solidFill>
                    <a:schemeClr val="tx1">
                      <a:lumMod val="50000"/>
                      <a:lumOff val="50000"/>
                    </a:schemeClr>
                  </a:solidFill>
                  <a:latin typeface="Arial" panose="020B0604020202020204" pitchFamily="34" charset="0"/>
                  <a:cs typeface="Arial" panose="020B0604020202020204" pitchFamily="34" charset="0"/>
                </a:rPr>
                <a:t>YOUR CONPANY NAME</a:t>
              </a:r>
              <a:endParaRPr lang="zh-CN" altLang="en-US" sz="865"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20"/>
            <p:cNvSpPr txBox="1"/>
            <p:nvPr/>
          </p:nvSpPr>
          <p:spPr>
            <a:xfrm>
              <a:off x="2906158" y="354532"/>
              <a:ext cx="1063242" cy="738481"/>
            </a:xfrm>
            <a:prstGeom prst="rect">
              <a:avLst/>
            </a:prstGeom>
            <a:noFill/>
          </p:spPr>
          <p:txBody>
            <a:bodyPr wrap="square" rtlCol="0">
              <a:spAutoFit/>
            </a:bodyPr>
            <a:lstStyle/>
            <a:p>
              <a:r>
                <a:rPr lang="en-US" altLang="zh-CN" sz="3735" spc="-200" dirty="0">
                  <a:solidFill>
                    <a:schemeClr val="accent1"/>
                  </a:solidFill>
                  <a:latin typeface="Impact" panose="020B0806030902050204" pitchFamily="34" charset="0"/>
                  <a:cs typeface="Arial" panose="020B0604020202020204" pitchFamily="34" charset="0"/>
                </a:rPr>
                <a:t>LOGO</a:t>
              </a:r>
              <a:endParaRPr lang="zh-CN" altLang="en-US" sz="3735" spc="-200" dirty="0">
                <a:solidFill>
                  <a:schemeClr val="accent1"/>
                </a:solidFill>
                <a:latin typeface="Impact" panose="020B080603090205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3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 calcmode="lin" valueType="num">
                                      <p:cBhvr>
                                        <p:cTn id="12" dur="500" fill="hold"/>
                                        <p:tgtEl>
                                          <p:spTgt spid="4"/>
                                        </p:tgtEl>
                                        <p:attrNameLst>
                                          <p:attrName>style.rotation</p:attrName>
                                        </p:attrNameLst>
                                      </p:cBhvr>
                                      <p:tavLst>
                                        <p:tav tm="0">
                                          <p:val>
                                            <p:fltVal val="90"/>
                                          </p:val>
                                        </p:tav>
                                        <p:tav tm="100000">
                                          <p:val>
                                            <p:fltVal val="0"/>
                                          </p:val>
                                        </p:tav>
                                      </p:tavLst>
                                    </p:anim>
                                    <p:animEffect transition="in" filter="fade">
                                      <p:cBhvr>
                                        <p:cTn id="13" dur="500"/>
                                        <p:tgtEl>
                                          <p:spTgt spid="4"/>
                                        </p:tgtEl>
                                      </p:cBhvr>
                                    </p:animEffect>
                                  </p:childTnLst>
                                </p:cTn>
                              </p:par>
                              <p:par>
                                <p:cTn id="14" presetID="22" presetClass="entr" presetSubtype="8"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9" presetClass="entr" presetSubtype="0"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charset="-122"/>
                <a:ea typeface="微软雅黑" panose="020B0503020204020204" charset="-122"/>
                <a:cs typeface="+mj-cs"/>
              </a:defRPr>
            </a:lvl1pPr>
          </a:lstStyle>
          <a:p>
            <a:pPr defTabSz="685165"/>
            <a:r>
              <a:rPr lang="zh-CN" altLang="en-US" dirty="0"/>
              <a:t>请输入您的</a:t>
            </a:r>
            <a:r>
              <a:rPr lang="en-US" altLang="zh-CN" dirty="0"/>
              <a:t>Keywords </a:t>
            </a:r>
            <a:endParaRPr lang="zh-CN" altLang="en-US" dirty="0"/>
          </a:p>
        </p:txBody>
      </p:sp>
      <p:cxnSp>
        <p:nvCxnSpPr>
          <p:cNvPr id="3" name="直接连接符 2"/>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4" name="组合 3"/>
          <p:cNvGrpSpPr/>
          <p:nvPr userDrawn="1"/>
        </p:nvGrpSpPr>
        <p:grpSpPr>
          <a:xfrm>
            <a:off x="527435" y="331259"/>
            <a:ext cx="528000" cy="528000"/>
            <a:chOff x="406574" y="236732"/>
            <a:chExt cx="612048" cy="593261"/>
          </a:xfrm>
        </p:grpSpPr>
        <p:sp>
          <p:nvSpPr>
            <p:cNvPr id="5" name="矩形 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矩形 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7" name="组合 6"/>
          <p:cNvGrpSpPr/>
          <p:nvPr userDrawn="1"/>
        </p:nvGrpSpPr>
        <p:grpSpPr>
          <a:xfrm>
            <a:off x="9402668" y="235249"/>
            <a:ext cx="2776984" cy="666786"/>
            <a:chOff x="2906158" y="354532"/>
            <a:chExt cx="2295774" cy="738481"/>
          </a:xfrm>
        </p:grpSpPr>
        <p:sp>
          <p:nvSpPr>
            <p:cNvPr id="8" name="TextBox 18"/>
            <p:cNvSpPr txBox="1"/>
            <p:nvPr/>
          </p:nvSpPr>
          <p:spPr>
            <a:xfrm>
              <a:off x="3741008" y="479884"/>
              <a:ext cx="1325774" cy="374956"/>
            </a:xfrm>
            <a:prstGeom prst="rect">
              <a:avLst/>
            </a:prstGeom>
            <a:noFill/>
          </p:spPr>
          <p:txBody>
            <a:bodyPr wrap="square" rtlCol="0">
              <a:spAutoFit/>
            </a:bodyPr>
            <a:lstStyle/>
            <a:p>
              <a:r>
                <a:rPr lang="zh-CN" altLang="en-US" sz="1600" b="1" dirty="0">
                  <a:solidFill>
                    <a:schemeClr val="tx1">
                      <a:lumMod val="65000"/>
                      <a:lumOff val="35000"/>
                    </a:schemeClr>
                  </a:solidFill>
                </a:rPr>
                <a:t>您的公司名称</a:t>
              </a:r>
            </a:p>
          </p:txBody>
        </p:sp>
        <p:sp>
          <p:nvSpPr>
            <p:cNvPr id="9" name="TextBox 19"/>
            <p:cNvSpPr txBox="1"/>
            <p:nvPr/>
          </p:nvSpPr>
          <p:spPr>
            <a:xfrm>
              <a:off x="3743580" y="734076"/>
              <a:ext cx="1458352" cy="250042"/>
            </a:xfrm>
            <a:prstGeom prst="rect">
              <a:avLst/>
            </a:prstGeom>
            <a:noFill/>
          </p:spPr>
          <p:txBody>
            <a:bodyPr wrap="square" rtlCol="0">
              <a:spAutoFit/>
            </a:bodyPr>
            <a:lstStyle/>
            <a:p>
              <a:r>
                <a:rPr lang="en-US" altLang="zh-CN" sz="865" b="1" dirty="0">
                  <a:solidFill>
                    <a:schemeClr val="tx1">
                      <a:lumMod val="50000"/>
                      <a:lumOff val="50000"/>
                    </a:schemeClr>
                  </a:solidFill>
                  <a:latin typeface="Arial" panose="020B0604020202020204" pitchFamily="34" charset="0"/>
                  <a:cs typeface="Arial" panose="020B0604020202020204" pitchFamily="34" charset="0"/>
                </a:rPr>
                <a:t>YOUR CONPANY NAME</a:t>
              </a:r>
              <a:endParaRPr lang="zh-CN" altLang="en-US" sz="865"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20"/>
            <p:cNvSpPr txBox="1"/>
            <p:nvPr/>
          </p:nvSpPr>
          <p:spPr>
            <a:xfrm>
              <a:off x="2906158" y="354532"/>
              <a:ext cx="1063242" cy="738481"/>
            </a:xfrm>
            <a:prstGeom prst="rect">
              <a:avLst/>
            </a:prstGeom>
            <a:noFill/>
          </p:spPr>
          <p:txBody>
            <a:bodyPr wrap="square" rtlCol="0">
              <a:spAutoFit/>
            </a:bodyPr>
            <a:lstStyle/>
            <a:p>
              <a:r>
                <a:rPr lang="en-US" altLang="zh-CN" sz="3735" spc="-200" dirty="0">
                  <a:solidFill>
                    <a:schemeClr val="accent1"/>
                  </a:solidFill>
                  <a:latin typeface="Impact" panose="020B0806030902050204" pitchFamily="34" charset="0"/>
                  <a:cs typeface="Arial" panose="020B0604020202020204" pitchFamily="34" charset="0"/>
                </a:rPr>
                <a:t>LOGO</a:t>
              </a:r>
              <a:endParaRPr lang="zh-CN" altLang="en-US" sz="3735" spc="-200" dirty="0">
                <a:solidFill>
                  <a:schemeClr val="accent1"/>
                </a:solidFill>
                <a:latin typeface="Impact" panose="020B080603090205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3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 calcmode="lin" valueType="num">
                                      <p:cBhvr>
                                        <p:cTn id="12" dur="500" fill="hold"/>
                                        <p:tgtEl>
                                          <p:spTgt spid="4"/>
                                        </p:tgtEl>
                                        <p:attrNameLst>
                                          <p:attrName>style.rotation</p:attrName>
                                        </p:attrNameLst>
                                      </p:cBhvr>
                                      <p:tavLst>
                                        <p:tav tm="0">
                                          <p:val>
                                            <p:fltVal val="90"/>
                                          </p:val>
                                        </p:tav>
                                        <p:tav tm="100000">
                                          <p:val>
                                            <p:fltVal val="0"/>
                                          </p:val>
                                        </p:tav>
                                      </p:tavLst>
                                    </p:anim>
                                    <p:animEffect transition="in" filter="fade">
                                      <p:cBhvr>
                                        <p:cTn id="13" dur="500"/>
                                        <p:tgtEl>
                                          <p:spTgt spid="4"/>
                                        </p:tgtEl>
                                      </p:cBhvr>
                                    </p:animEffect>
                                  </p:childTnLst>
                                </p:cTn>
                              </p:par>
                              <p:par>
                                <p:cTn id="14" presetID="22" presetClass="entr" presetSubtype="8"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9" presetClass="entr" presetSubtype="0"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charset="-122"/>
                <a:ea typeface="微软雅黑" panose="020B0503020204020204" charset="-122"/>
                <a:cs typeface="+mj-cs"/>
              </a:defRPr>
            </a:lvl1pPr>
          </a:lstStyle>
          <a:p>
            <a:pPr defTabSz="685165"/>
            <a:r>
              <a:rPr lang="zh-CN" altLang="en-US" dirty="0"/>
              <a:t>请输入您的</a:t>
            </a:r>
            <a:r>
              <a:rPr lang="en-US" altLang="zh-CN" dirty="0"/>
              <a:t>Keywords </a:t>
            </a:r>
            <a:endParaRPr lang="zh-CN" altLang="en-US" dirty="0"/>
          </a:p>
        </p:txBody>
      </p:sp>
      <p:cxnSp>
        <p:nvCxnSpPr>
          <p:cNvPr id="3" name="直接连接符 2"/>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4" name="组合 3"/>
          <p:cNvGrpSpPr/>
          <p:nvPr userDrawn="1"/>
        </p:nvGrpSpPr>
        <p:grpSpPr>
          <a:xfrm>
            <a:off x="527435" y="331259"/>
            <a:ext cx="528000" cy="528000"/>
            <a:chOff x="406574" y="236732"/>
            <a:chExt cx="612048" cy="593261"/>
          </a:xfrm>
        </p:grpSpPr>
        <p:sp>
          <p:nvSpPr>
            <p:cNvPr id="5" name="矩形 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矩形 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7" name="组合 6"/>
          <p:cNvGrpSpPr/>
          <p:nvPr userDrawn="1"/>
        </p:nvGrpSpPr>
        <p:grpSpPr>
          <a:xfrm>
            <a:off x="9402668" y="235249"/>
            <a:ext cx="2776984" cy="666786"/>
            <a:chOff x="2906158" y="354532"/>
            <a:chExt cx="2295774" cy="738481"/>
          </a:xfrm>
        </p:grpSpPr>
        <p:sp>
          <p:nvSpPr>
            <p:cNvPr id="8" name="TextBox 18"/>
            <p:cNvSpPr txBox="1"/>
            <p:nvPr/>
          </p:nvSpPr>
          <p:spPr>
            <a:xfrm>
              <a:off x="3741008" y="479884"/>
              <a:ext cx="1325774" cy="374956"/>
            </a:xfrm>
            <a:prstGeom prst="rect">
              <a:avLst/>
            </a:prstGeom>
            <a:noFill/>
          </p:spPr>
          <p:txBody>
            <a:bodyPr wrap="square" rtlCol="0">
              <a:spAutoFit/>
            </a:bodyPr>
            <a:lstStyle/>
            <a:p>
              <a:r>
                <a:rPr lang="zh-CN" altLang="en-US" sz="1600" b="1" dirty="0">
                  <a:solidFill>
                    <a:schemeClr val="tx1">
                      <a:lumMod val="65000"/>
                      <a:lumOff val="35000"/>
                    </a:schemeClr>
                  </a:solidFill>
                </a:rPr>
                <a:t>您的公司名称</a:t>
              </a:r>
            </a:p>
          </p:txBody>
        </p:sp>
        <p:sp>
          <p:nvSpPr>
            <p:cNvPr id="9" name="TextBox 19"/>
            <p:cNvSpPr txBox="1"/>
            <p:nvPr/>
          </p:nvSpPr>
          <p:spPr>
            <a:xfrm>
              <a:off x="3743580" y="734076"/>
              <a:ext cx="1458352" cy="250042"/>
            </a:xfrm>
            <a:prstGeom prst="rect">
              <a:avLst/>
            </a:prstGeom>
            <a:noFill/>
          </p:spPr>
          <p:txBody>
            <a:bodyPr wrap="square" rtlCol="0">
              <a:spAutoFit/>
            </a:bodyPr>
            <a:lstStyle/>
            <a:p>
              <a:r>
                <a:rPr lang="en-US" altLang="zh-CN" sz="865" b="1" dirty="0">
                  <a:solidFill>
                    <a:schemeClr val="tx1">
                      <a:lumMod val="50000"/>
                      <a:lumOff val="50000"/>
                    </a:schemeClr>
                  </a:solidFill>
                  <a:latin typeface="Arial" panose="020B0604020202020204" pitchFamily="34" charset="0"/>
                  <a:cs typeface="Arial" panose="020B0604020202020204" pitchFamily="34" charset="0"/>
                </a:rPr>
                <a:t>YOUR CONPANY NAME</a:t>
              </a:r>
              <a:endParaRPr lang="zh-CN" altLang="en-US" sz="865"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20"/>
            <p:cNvSpPr txBox="1"/>
            <p:nvPr/>
          </p:nvSpPr>
          <p:spPr>
            <a:xfrm>
              <a:off x="2906158" y="354532"/>
              <a:ext cx="1063242" cy="738481"/>
            </a:xfrm>
            <a:prstGeom prst="rect">
              <a:avLst/>
            </a:prstGeom>
            <a:noFill/>
          </p:spPr>
          <p:txBody>
            <a:bodyPr wrap="square" rtlCol="0">
              <a:spAutoFit/>
            </a:bodyPr>
            <a:lstStyle/>
            <a:p>
              <a:r>
                <a:rPr lang="en-US" altLang="zh-CN" sz="3735" spc="-200" dirty="0">
                  <a:solidFill>
                    <a:schemeClr val="accent1"/>
                  </a:solidFill>
                  <a:latin typeface="Impact" panose="020B0806030902050204" pitchFamily="34" charset="0"/>
                  <a:cs typeface="Arial" panose="020B0604020202020204" pitchFamily="34" charset="0"/>
                </a:rPr>
                <a:t>LOGO</a:t>
              </a:r>
              <a:endParaRPr lang="zh-CN" altLang="en-US" sz="3735" spc="-200" dirty="0">
                <a:solidFill>
                  <a:schemeClr val="accent1"/>
                </a:solidFill>
                <a:latin typeface="Impact" panose="020B0806030902050204" pitchFamily="34"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3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 calcmode="lin" valueType="num">
                                      <p:cBhvr>
                                        <p:cTn id="12" dur="500" fill="hold"/>
                                        <p:tgtEl>
                                          <p:spTgt spid="4"/>
                                        </p:tgtEl>
                                        <p:attrNameLst>
                                          <p:attrName>style.rotation</p:attrName>
                                        </p:attrNameLst>
                                      </p:cBhvr>
                                      <p:tavLst>
                                        <p:tav tm="0">
                                          <p:val>
                                            <p:fltVal val="90"/>
                                          </p:val>
                                        </p:tav>
                                        <p:tav tm="100000">
                                          <p:val>
                                            <p:fltVal val="0"/>
                                          </p:val>
                                        </p:tav>
                                      </p:tavLst>
                                    </p:anim>
                                    <p:animEffect transition="in" filter="fade">
                                      <p:cBhvr>
                                        <p:cTn id="13" dur="500"/>
                                        <p:tgtEl>
                                          <p:spTgt spid="4"/>
                                        </p:tgtEl>
                                      </p:cBhvr>
                                    </p:animEffect>
                                  </p:childTnLst>
                                </p:cTn>
                              </p:par>
                              <p:par>
                                <p:cTn id="14" presetID="22" presetClass="entr" presetSubtype="8"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9" presetClass="entr" presetSubtype="0"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0" y="-45085"/>
            <a:ext cx="12192000" cy="6708140"/>
            <a:chOff x="0" y="0"/>
            <a:chExt cx="12192000" cy="7578726"/>
          </a:xfrm>
        </p:grpSpPr>
        <p:sp>
          <p:nvSpPr>
            <p:cNvPr id="7" name="矩形 6"/>
            <p:cNvSpPr/>
            <p:nvPr/>
          </p:nvSpPr>
          <p:spPr>
            <a:xfrm>
              <a:off x="0" y="0"/>
              <a:ext cx="12192000" cy="37893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9" name="图片 8"/>
          <p:cNvPicPr>
            <a:picLocks noChangeAspect="1"/>
          </p:cNvPicPr>
          <p:nvPr userDrawn="1"/>
        </p:nvPicPr>
        <p:blipFill rotWithShape="1">
          <a:blip r:embed="rId3"/>
          <a:srcRect l="928" t="-271" r="1233" b="2775"/>
          <a:stretch>
            <a:fillRect/>
          </a:stretch>
        </p:blipFill>
        <p:spPr>
          <a:xfrm>
            <a:off x="8890" y="-9525"/>
            <a:ext cx="12183110" cy="6877050"/>
          </a:xfrm>
          <a:prstGeom prst="rect">
            <a:avLst/>
          </a:prstGeom>
        </p:spPr>
      </p:pic>
      <p:sp>
        <p:nvSpPr>
          <p:cNvPr id="2" name="文本框 1"/>
          <p:cNvSpPr txBox="1"/>
          <p:nvPr/>
        </p:nvSpPr>
        <p:spPr>
          <a:xfrm>
            <a:off x="2783993" y="2363688"/>
            <a:ext cx="6934364" cy="830997"/>
          </a:xfrm>
          <a:prstGeom prst="rect">
            <a:avLst/>
          </a:prstGeom>
          <a:noFill/>
        </p:spPr>
        <p:txBody>
          <a:bodyPr wrap="square" rtlCol="0">
            <a:spAutoFit/>
          </a:bodyPr>
          <a:lstStyle/>
          <a:p>
            <a:r>
              <a:rPr lang="zh-CN" altLang="en-US" sz="4800" b="1" dirty="0">
                <a:solidFill>
                  <a:schemeClr val="accent1">
                    <a:lumMod val="50000"/>
                  </a:schemeClr>
                </a:solidFill>
                <a:cs typeface="+mn-ea"/>
                <a:sym typeface="+mn-lt"/>
              </a:rPr>
              <a:t>简析课堂观察与分析技术</a:t>
            </a:r>
          </a:p>
        </p:txBody>
      </p:sp>
      <p:sp>
        <p:nvSpPr>
          <p:cNvPr id="14" name="文本框 13"/>
          <p:cNvSpPr txBox="1"/>
          <p:nvPr/>
        </p:nvSpPr>
        <p:spPr>
          <a:xfrm>
            <a:off x="1960245" y="3212465"/>
            <a:ext cx="8117205" cy="423449"/>
          </a:xfrm>
          <a:prstGeom prst="rect">
            <a:avLst/>
          </a:prstGeom>
          <a:noFill/>
        </p:spPr>
        <p:txBody>
          <a:bodyPr wrap="square" rtlCol="0">
            <a:spAutoFit/>
          </a:bodyPr>
          <a:lstStyle/>
          <a:p>
            <a:pPr lvl="0" algn="ctr">
              <a:lnSpc>
                <a:spcPct val="150000"/>
              </a:lnSpc>
            </a:pPr>
            <a:r>
              <a:rPr lang="en-US" altLang="zh-CN" sz="1600" dirty="0">
                <a:solidFill>
                  <a:schemeClr val="tx1">
                    <a:lumMod val="65000"/>
                    <a:lumOff val="35000"/>
                  </a:schemeClr>
                </a:solidFill>
                <a:cs typeface="+mn-ea"/>
                <a:sym typeface="+mn-lt"/>
              </a:rPr>
              <a:t>Probe into class observation and analysis technology</a:t>
            </a:r>
          </a:p>
        </p:txBody>
      </p:sp>
      <p:sp>
        <p:nvSpPr>
          <p:cNvPr id="3" name="文本框 2"/>
          <p:cNvSpPr txBox="1"/>
          <p:nvPr/>
        </p:nvSpPr>
        <p:spPr>
          <a:xfrm>
            <a:off x="3027045" y="4271010"/>
            <a:ext cx="6448260" cy="461665"/>
          </a:xfrm>
          <a:prstGeom prst="rect">
            <a:avLst/>
          </a:prstGeom>
          <a:noFill/>
        </p:spPr>
        <p:txBody>
          <a:bodyPr wrap="square" rtlCol="0">
            <a:spAutoFit/>
          </a:bodyPr>
          <a:lstStyle/>
          <a:p>
            <a:pPr algn="l"/>
            <a:r>
              <a:rPr lang="en-US" altLang="zh-CN" sz="2400" b="1" dirty="0">
                <a:solidFill>
                  <a:schemeClr val="accent1">
                    <a:lumMod val="50000"/>
                  </a:schemeClr>
                </a:solidFill>
                <a:cs typeface="+mn-ea"/>
                <a:sym typeface="+mn-lt"/>
              </a:rPr>
              <a:t>Reported by</a:t>
            </a:r>
            <a:r>
              <a:rPr lang="zh-CN" altLang="en-US" sz="2400" b="1" dirty="0">
                <a:solidFill>
                  <a:schemeClr val="accent1">
                    <a:lumMod val="50000"/>
                  </a:schemeClr>
                </a:solidFill>
                <a:cs typeface="+mn-ea"/>
                <a:sym typeface="+mn-lt"/>
              </a:rPr>
              <a:t>：郝子涵        </a:t>
            </a:r>
            <a:r>
              <a:rPr lang="en-US" altLang="zh-CN" sz="2400" b="1" dirty="0">
                <a:solidFill>
                  <a:schemeClr val="accent1">
                    <a:lumMod val="50000"/>
                  </a:schemeClr>
                </a:solidFill>
                <a:cs typeface="+mn-ea"/>
                <a:sym typeface="+mn-lt"/>
              </a:rPr>
              <a:t>Date</a:t>
            </a:r>
            <a:r>
              <a:rPr lang="zh-CN" altLang="en-US" sz="2400" b="1" dirty="0">
                <a:solidFill>
                  <a:schemeClr val="accent1">
                    <a:lumMod val="50000"/>
                  </a:schemeClr>
                </a:solidFill>
                <a:cs typeface="+mn-ea"/>
                <a:sym typeface="+mn-lt"/>
              </a:rPr>
              <a:t>：</a:t>
            </a:r>
            <a:r>
              <a:rPr lang="en-US" altLang="zh-CN" sz="2400" b="1" dirty="0">
                <a:solidFill>
                  <a:schemeClr val="accent1">
                    <a:lumMod val="50000"/>
                  </a:schemeClr>
                </a:solidFill>
                <a:cs typeface="+mn-ea"/>
                <a:sym typeface="+mn-lt"/>
              </a:rPr>
              <a:t>2020.10</a:t>
            </a:r>
            <a:endParaRPr lang="zh-CN" altLang="en-US" sz="2400" b="1" dirty="0">
              <a:solidFill>
                <a:schemeClr val="accent1">
                  <a:lumMod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040D1C26-54C9-4F6A-BF4C-09872EC78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895" y="1841484"/>
            <a:ext cx="6176105" cy="2628276"/>
          </a:xfrm>
          <a:prstGeom prst="rect">
            <a:avLst/>
          </a:prstGeom>
        </p:spPr>
      </p:pic>
      <p:grpSp>
        <p:nvGrpSpPr>
          <p:cNvPr id="3" name="#4657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ECE4B82-AC88-450C-ACA6-E35B3AF135BB}"/>
              </a:ext>
            </a:extLst>
          </p:cNvPr>
          <p:cNvGrpSpPr>
            <a:grpSpLocks noChangeAspect="1"/>
          </p:cNvGrpSpPr>
          <p:nvPr>
            <p:custDataLst>
              <p:tags r:id="rId2"/>
            </p:custDataLst>
          </p:nvPr>
        </p:nvGrpSpPr>
        <p:grpSpPr>
          <a:xfrm>
            <a:off x="593445" y="1693879"/>
            <a:ext cx="7550877" cy="4543409"/>
            <a:chOff x="593445" y="1693879"/>
            <a:chExt cx="7550877" cy="4543409"/>
          </a:xfrm>
        </p:grpSpPr>
        <p:sp>
          <p:nvSpPr>
            <p:cNvPr id="5" name="îṧļiḋè">
              <a:extLst>
                <a:ext uri="{FF2B5EF4-FFF2-40B4-BE49-F238E27FC236}">
                  <a16:creationId xmlns:a16="http://schemas.microsoft.com/office/drawing/2014/main" id="{059C86F3-CFE9-48B1-8FA8-02DF5403BDDA}"/>
                </a:ext>
              </a:extLst>
            </p:cNvPr>
            <p:cNvSpPr/>
            <p:nvPr/>
          </p:nvSpPr>
          <p:spPr>
            <a:xfrm>
              <a:off x="6654801" y="2641431"/>
              <a:ext cx="1489521" cy="1552019"/>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 name="î$ḷíḋé">
              <a:extLst>
                <a:ext uri="{FF2B5EF4-FFF2-40B4-BE49-F238E27FC236}">
                  <a16:creationId xmlns:a16="http://schemas.microsoft.com/office/drawing/2014/main" id="{B57C9EC9-127E-40E4-B210-BB0AE589D4D4}"/>
                </a:ext>
              </a:extLst>
            </p:cNvPr>
            <p:cNvSpPr txBox="1"/>
            <p:nvPr/>
          </p:nvSpPr>
          <p:spPr>
            <a:xfrm>
              <a:off x="593445" y="2986010"/>
              <a:ext cx="5502555" cy="138062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1100" dirty="0">
                  <a:solidFill>
                    <a:schemeClr val="tx1">
                      <a:lumMod val="85000"/>
                      <a:lumOff val="15000"/>
                    </a:schemeClr>
                  </a:solidFill>
                </a:rPr>
                <a:t>    “依恋理论”是</a:t>
              </a:r>
              <a:r>
                <a:rPr lang="en-US" altLang="zh-CN" sz="1100" dirty="0">
                  <a:solidFill>
                    <a:schemeClr val="tx1">
                      <a:lumMod val="85000"/>
                      <a:lumOff val="15000"/>
                    </a:schemeClr>
                  </a:solidFill>
                </a:rPr>
                <a:t>CLASS</a:t>
              </a:r>
              <a:r>
                <a:rPr lang="zh-CN" altLang="en-US" sz="1100" dirty="0">
                  <a:solidFill>
                    <a:schemeClr val="tx1">
                      <a:lumMod val="85000"/>
                      <a:lumOff val="15000"/>
                    </a:schemeClr>
                  </a:solidFill>
                </a:rPr>
                <a:t>系统的主要理论系统，依恋理论</a:t>
              </a:r>
              <a:r>
                <a:rPr lang="zh-CN" altLang="en-US" sz="1100" dirty="0"/>
                <a:t>证实：良好的“关系、互动”对儿童在以后的自我感情调节、学术、社会技能方面发展有极大帮助。</a:t>
              </a:r>
              <a:endParaRPr lang="en-US" altLang="zh-CN" sz="1100" dirty="0"/>
            </a:p>
            <a:p>
              <a:pPr>
                <a:lnSpc>
                  <a:spcPct val="150000"/>
                </a:lnSpc>
                <a:buSzPct val="25000"/>
              </a:pPr>
              <a:r>
                <a:rPr lang="en-US" altLang="zh-CN" sz="1100" dirty="0"/>
                <a:t>   </a:t>
              </a:r>
              <a:r>
                <a:rPr lang="zh-CN" altLang="en-US" sz="1100" dirty="0"/>
                <a:t>基于依恋理论，</a:t>
              </a:r>
              <a:r>
                <a:rPr lang="en-US" altLang="zh-CN" sz="1100" dirty="0"/>
                <a:t> </a:t>
              </a:r>
              <a:r>
                <a:rPr lang="zh-CN" altLang="en-US" sz="1100" dirty="0"/>
                <a:t>研究者通过长期观察得出结论，有效的课堂师生互动应该关注的是三个方面：情感支持，班级管理和教学支持，因此开发出一套课堂评估评分系统。</a:t>
              </a:r>
              <a:endParaRPr lang="en-US" altLang="zh-CN" sz="1100" dirty="0">
                <a:solidFill>
                  <a:schemeClr val="tx1">
                    <a:lumMod val="85000"/>
                    <a:lumOff val="15000"/>
                  </a:schemeClr>
                </a:solidFill>
              </a:endParaRPr>
            </a:p>
          </p:txBody>
        </p:sp>
        <p:sp>
          <p:nvSpPr>
            <p:cNvPr id="7" name="ïṩ1iḍé">
              <a:extLst>
                <a:ext uri="{FF2B5EF4-FFF2-40B4-BE49-F238E27FC236}">
                  <a16:creationId xmlns:a16="http://schemas.microsoft.com/office/drawing/2014/main" id="{184C93E4-0FBA-452A-BA30-82F62016A66E}"/>
                </a:ext>
              </a:extLst>
            </p:cNvPr>
            <p:cNvSpPr txBox="1"/>
            <p:nvPr/>
          </p:nvSpPr>
          <p:spPr>
            <a:xfrm>
              <a:off x="593445" y="1693879"/>
              <a:ext cx="4851391" cy="819734"/>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en-US" sz="2000" b="1" dirty="0"/>
                <a:t>美国“课堂评估评分系统”</a:t>
              </a:r>
              <a:r>
                <a:rPr lang="en-US" altLang="zh-CN" sz="2000" b="1" dirty="0"/>
                <a:t>(</a:t>
              </a:r>
              <a:r>
                <a:rPr lang="en-US" sz="2000" b="1" dirty="0"/>
                <a:t>CLASS)</a:t>
              </a:r>
            </a:p>
          </p:txBody>
        </p:sp>
        <p:cxnSp>
          <p:nvCxnSpPr>
            <p:cNvPr id="8" name="直接连接符 7">
              <a:extLst>
                <a:ext uri="{FF2B5EF4-FFF2-40B4-BE49-F238E27FC236}">
                  <a16:creationId xmlns:a16="http://schemas.microsoft.com/office/drawing/2014/main" id="{43D0AFB0-5664-4840-B42D-3E44C42409AF}"/>
                </a:ext>
              </a:extLst>
            </p:cNvPr>
            <p:cNvCxnSpPr>
              <a:cxnSpLocks/>
            </p:cNvCxnSpPr>
            <p:nvPr/>
          </p:nvCxnSpPr>
          <p:spPr>
            <a:xfrm>
              <a:off x="717419" y="2737884"/>
              <a:ext cx="414670" cy="0"/>
            </a:xfrm>
            <a:prstGeom prst="line">
              <a:avLst/>
            </a:prstGeom>
            <a:ln w="25400" cap="flat">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9" name="îsḻîḑé">
              <a:extLst>
                <a:ext uri="{FF2B5EF4-FFF2-40B4-BE49-F238E27FC236}">
                  <a16:creationId xmlns:a16="http://schemas.microsoft.com/office/drawing/2014/main" id="{7E4DFB6B-1895-408A-BA03-E753621B0A54}"/>
                </a:ext>
              </a:extLst>
            </p:cNvPr>
            <p:cNvSpPr txBox="1"/>
            <p:nvPr/>
          </p:nvSpPr>
          <p:spPr>
            <a:xfrm>
              <a:off x="6920602" y="3244334"/>
              <a:ext cx="966931" cy="369332"/>
            </a:xfrm>
            <a:prstGeom prst="rect">
              <a:avLst/>
            </a:prstGeom>
            <a:noFill/>
          </p:spPr>
          <p:txBody>
            <a:bodyPr wrap="none" rtlCol="0">
              <a:spAutoFit/>
            </a:bodyPr>
            <a:lstStyle/>
            <a:p>
              <a:r>
                <a:rPr lang="en-US" altLang="zh-CN" b="1" dirty="0">
                  <a:solidFill>
                    <a:schemeClr val="bg1"/>
                  </a:solidFill>
                </a:rPr>
                <a:t>CLASS</a:t>
              </a:r>
            </a:p>
          </p:txBody>
        </p:sp>
        <p:grpSp>
          <p:nvGrpSpPr>
            <p:cNvPr id="10" name="iṩ1íďé">
              <a:extLst>
                <a:ext uri="{FF2B5EF4-FFF2-40B4-BE49-F238E27FC236}">
                  <a16:creationId xmlns:a16="http://schemas.microsoft.com/office/drawing/2014/main" id="{4F37CB8C-1653-4AE5-980C-85277DE42FF6}"/>
                </a:ext>
              </a:extLst>
            </p:cNvPr>
            <p:cNvGrpSpPr/>
            <p:nvPr/>
          </p:nvGrpSpPr>
          <p:grpSpPr>
            <a:xfrm>
              <a:off x="673099" y="4791764"/>
              <a:ext cx="1866900" cy="1445524"/>
              <a:chOff x="673099" y="4791764"/>
              <a:chExt cx="1866900" cy="1445524"/>
            </a:xfrm>
          </p:grpSpPr>
          <p:sp>
            <p:nvSpPr>
              <p:cNvPr id="23" name="iślîďè">
                <a:extLst>
                  <a:ext uri="{FF2B5EF4-FFF2-40B4-BE49-F238E27FC236}">
                    <a16:creationId xmlns:a16="http://schemas.microsoft.com/office/drawing/2014/main" id="{2A6E390A-C053-4726-BB73-B472E6B544AA}"/>
                  </a:ext>
                </a:extLst>
              </p:cNvPr>
              <p:cNvSpPr/>
              <p:nvPr/>
            </p:nvSpPr>
            <p:spPr>
              <a:xfrm>
                <a:off x="673099" y="5183991"/>
                <a:ext cx="1866900" cy="44607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tabLst>
                    <a:tab pos="227965" algn="l"/>
                  </a:tabLst>
                  <a:defRPr/>
                </a:pPr>
                <a:r>
                  <a:rPr lang="zh-CN" altLang="en-US" sz="1600" dirty="0">
                    <a:solidFill>
                      <a:schemeClr val="tx1">
                        <a:lumMod val="85000"/>
                        <a:lumOff val="15000"/>
                      </a:schemeClr>
                    </a:solidFill>
                  </a:rPr>
                  <a:t>针对低学段</a:t>
                </a:r>
                <a:endParaRPr lang="en-US" altLang="zh-CN" sz="1600" dirty="0">
                  <a:solidFill>
                    <a:schemeClr val="tx1">
                      <a:lumMod val="85000"/>
                      <a:lumOff val="15000"/>
                    </a:schemeClr>
                  </a:solidFill>
                </a:endParaRPr>
              </a:p>
            </p:txBody>
          </p:sp>
          <p:sp>
            <p:nvSpPr>
              <p:cNvPr id="24" name="îşḷiḓe">
                <a:extLst>
                  <a:ext uri="{FF2B5EF4-FFF2-40B4-BE49-F238E27FC236}">
                    <a16:creationId xmlns:a16="http://schemas.microsoft.com/office/drawing/2014/main" id="{F913B3C2-C223-483D-AF3A-7F28472442C8}"/>
                  </a:ext>
                </a:extLst>
              </p:cNvPr>
              <p:cNvSpPr/>
              <p:nvPr/>
            </p:nvSpPr>
            <p:spPr>
              <a:xfrm>
                <a:off x="673099" y="5604088"/>
                <a:ext cx="1866900" cy="633200"/>
              </a:xfrm>
              <a:prstGeom prst="snip2SameRect">
                <a:avLst>
                  <a:gd name="adj1" fmla="val 0"/>
                  <a:gd name="adj2" fmla="val 0"/>
                </a:avLst>
              </a:prstGeom>
              <a:ln>
                <a:noFill/>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ctr" defTabSz="914400" eaLnBrk="1" fontAlgn="auto" latinLnBrk="0" hangingPunct="1">
                  <a:lnSpc>
                    <a:spcPct val="120000"/>
                  </a:lnSpc>
                  <a:spcBef>
                    <a:spcPts val="0"/>
                  </a:spcBef>
                  <a:spcAft>
                    <a:spcPts val="0"/>
                  </a:spcAft>
                  <a:buClrTx/>
                  <a:buSzTx/>
                  <a:defRPr/>
                </a:pPr>
                <a:r>
                  <a:rPr lang="zh-CN" altLang="en-US" sz="1100" dirty="0">
                    <a:solidFill>
                      <a:schemeClr val="tx1">
                        <a:lumMod val="85000"/>
                        <a:lumOff val="15000"/>
                      </a:schemeClr>
                    </a:solidFill>
                  </a:rPr>
                  <a:t>理论依据天然面向与学前教育、小学低段</a:t>
                </a:r>
                <a:endParaRPr lang="en-US" altLang="zh-CN" sz="1100" dirty="0">
                  <a:solidFill>
                    <a:schemeClr val="tx1">
                      <a:lumMod val="85000"/>
                      <a:lumOff val="15000"/>
                    </a:schemeClr>
                  </a:solidFill>
                </a:endParaRPr>
              </a:p>
            </p:txBody>
          </p:sp>
          <p:grpSp>
            <p:nvGrpSpPr>
              <p:cNvPr id="25" name="ï$ḷïḍe">
                <a:extLst>
                  <a:ext uri="{FF2B5EF4-FFF2-40B4-BE49-F238E27FC236}">
                    <a16:creationId xmlns:a16="http://schemas.microsoft.com/office/drawing/2014/main" id="{94D9B7C2-D203-47C4-ACC3-6C426F3358BB}"/>
                  </a:ext>
                </a:extLst>
              </p:cNvPr>
              <p:cNvGrpSpPr/>
              <p:nvPr/>
            </p:nvGrpSpPr>
            <p:grpSpPr>
              <a:xfrm>
                <a:off x="1401449" y="4791764"/>
                <a:ext cx="410200" cy="410198"/>
                <a:chOff x="6470043" y="1482403"/>
                <a:chExt cx="410200" cy="410198"/>
              </a:xfrm>
            </p:grpSpPr>
            <p:sp>
              <p:nvSpPr>
                <p:cNvPr id="26" name="íṣḻíḋè">
                  <a:extLst>
                    <a:ext uri="{FF2B5EF4-FFF2-40B4-BE49-F238E27FC236}">
                      <a16:creationId xmlns:a16="http://schemas.microsoft.com/office/drawing/2014/main" id="{2848581F-FECE-4F5C-B87F-FC872014324B}"/>
                    </a:ext>
                  </a:extLst>
                </p:cNvPr>
                <p:cNvSpPr/>
                <p:nvPr/>
              </p:nvSpPr>
              <p:spPr>
                <a:xfrm>
                  <a:off x="6470043" y="1482403"/>
                  <a:ext cx="410200" cy="41019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7" name="îṧḷïḍé">
                  <a:extLst>
                    <a:ext uri="{FF2B5EF4-FFF2-40B4-BE49-F238E27FC236}">
                      <a16:creationId xmlns:a16="http://schemas.microsoft.com/office/drawing/2014/main" id="{132C5D13-C90E-4E7A-B59B-658CA434B899}"/>
                    </a:ext>
                  </a:extLst>
                </p:cNvPr>
                <p:cNvSpPr/>
                <p:nvPr/>
              </p:nvSpPr>
              <p:spPr>
                <a:xfrm>
                  <a:off x="6586143" y="1620752"/>
                  <a:ext cx="178001" cy="13350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nvGrpSpPr>
            <p:cNvPr id="11" name="íṥ1îďé">
              <a:extLst>
                <a:ext uri="{FF2B5EF4-FFF2-40B4-BE49-F238E27FC236}">
                  <a16:creationId xmlns:a16="http://schemas.microsoft.com/office/drawing/2014/main" id="{AC90A3BC-52CB-4915-B6C7-541484F9157B}"/>
                </a:ext>
              </a:extLst>
            </p:cNvPr>
            <p:cNvGrpSpPr/>
            <p:nvPr/>
          </p:nvGrpSpPr>
          <p:grpSpPr>
            <a:xfrm>
              <a:off x="2730168" y="4791764"/>
              <a:ext cx="1866900" cy="1445524"/>
              <a:chOff x="2362170" y="4791764"/>
              <a:chExt cx="1866900" cy="1445524"/>
            </a:xfrm>
          </p:grpSpPr>
          <p:sp>
            <p:nvSpPr>
              <p:cNvPr id="18" name="iṥļiḋe">
                <a:extLst>
                  <a:ext uri="{FF2B5EF4-FFF2-40B4-BE49-F238E27FC236}">
                    <a16:creationId xmlns:a16="http://schemas.microsoft.com/office/drawing/2014/main" id="{DB33E15E-7C4C-4234-92F9-9493757B4037}"/>
                  </a:ext>
                </a:extLst>
              </p:cNvPr>
              <p:cNvSpPr/>
              <p:nvPr/>
            </p:nvSpPr>
            <p:spPr>
              <a:xfrm>
                <a:off x="2362170" y="5183991"/>
                <a:ext cx="1866900" cy="44607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tabLst>
                    <a:tab pos="227965" algn="l"/>
                  </a:tabLst>
                  <a:defRPr/>
                </a:pPr>
                <a:r>
                  <a:rPr lang="zh-CN" altLang="en-US" sz="1600" dirty="0">
                    <a:solidFill>
                      <a:schemeClr val="tx1">
                        <a:lumMod val="85000"/>
                        <a:lumOff val="15000"/>
                      </a:schemeClr>
                    </a:solidFill>
                  </a:rPr>
                  <a:t>整体评分</a:t>
                </a:r>
                <a:endParaRPr lang="en-US" altLang="zh-CN" sz="1600" dirty="0">
                  <a:solidFill>
                    <a:schemeClr val="tx1">
                      <a:lumMod val="85000"/>
                      <a:lumOff val="15000"/>
                    </a:schemeClr>
                  </a:solidFill>
                </a:endParaRPr>
              </a:p>
            </p:txBody>
          </p:sp>
          <p:sp>
            <p:nvSpPr>
              <p:cNvPr id="19" name="işlïde">
                <a:extLst>
                  <a:ext uri="{FF2B5EF4-FFF2-40B4-BE49-F238E27FC236}">
                    <a16:creationId xmlns:a16="http://schemas.microsoft.com/office/drawing/2014/main" id="{0D107049-8FF1-4F5E-B104-09B25818DD02}"/>
                  </a:ext>
                </a:extLst>
              </p:cNvPr>
              <p:cNvSpPr/>
              <p:nvPr/>
            </p:nvSpPr>
            <p:spPr>
              <a:xfrm>
                <a:off x="2362170" y="5604088"/>
                <a:ext cx="1866900" cy="633200"/>
              </a:xfrm>
              <a:prstGeom prst="snip2SameRect">
                <a:avLst>
                  <a:gd name="adj1" fmla="val 0"/>
                  <a:gd name="adj2" fmla="val 0"/>
                </a:avLst>
              </a:prstGeom>
              <a:ln>
                <a:noFill/>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ctr" defTabSz="914400" eaLnBrk="1" fontAlgn="auto" latinLnBrk="0" hangingPunct="1">
                  <a:lnSpc>
                    <a:spcPct val="120000"/>
                  </a:lnSpc>
                  <a:spcBef>
                    <a:spcPts val="0"/>
                  </a:spcBef>
                  <a:spcAft>
                    <a:spcPts val="0"/>
                  </a:spcAft>
                  <a:buClrTx/>
                  <a:buSzTx/>
                  <a:defRPr/>
                </a:pPr>
                <a:r>
                  <a:rPr lang="zh-CN" altLang="en-US" sz="1100" dirty="0">
                    <a:solidFill>
                      <a:schemeClr val="tx1">
                        <a:lumMod val="85000"/>
                        <a:lumOff val="15000"/>
                      </a:schemeClr>
                    </a:solidFill>
                  </a:rPr>
                  <a:t>针对整堂课进行评分，不在课堂内进行细致记录</a:t>
                </a:r>
                <a:endParaRPr lang="en-US" altLang="zh-CN" sz="1100" dirty="0">
                  <a:solidFill>
                    <a:schemeClr val="tx1">
                      <a:lumMod val="85000"/>
                      <a:lumOff val="15000"/>
                    </a:schemeClr>
                  </a:solidFill>
                </a:endParaRPr>
              </a:p>
            </p:txBody>
          </p:sp>
          <p:grpSp>
            <p:nvGrpSpPr>
              <p:cNvPr id="20" name="iŝľiḍe">
                <a:extLst>
                  <a:ext uri="{FF2B5EF4-FFF2-40B4-BE49-F238E27FC236}">
                    <a16:creationId xmlns:a16="http://schemas.microsoft.com/office/drawing/2014/main" id="{B97FBA4E-342D-420B-922F-45F94A8DA10D}"/>
                  </a:ext>
                </a:extLst>
              </p:cNvPr>
              <p:cNvGrpSpPr/>
              <p:nvPr/>
            </p:nvGrpSpPr>
            <p:grpSpPr>
              <a:xfrm>
                <a:off x="3090520" y="4791764"/>
                <a:ext cx="410200" cy="410198"/>
                <a:chOff x="6470043" y="1482403"/>
                <a:chExt cx="410200" cy="410198"/>
              </a:xfrm>
            </p:grpSpPr>
            <p:sp>
              <p:nvSpPr>
                <p:cNvPr id="21" name="íşľiḓè">
                  <a:extLst>
                    <a:ext uri="{FF2B5EF4-FFF2-40B4-BE49-F238E27FC236}">
                      <a16:creationId xmlns:a16="http://schemas.microsoft.com/office/drawing/2014/main" id="{961FDF06-2A8F-4B6E-A4CF-26D2AE5B3477}"/>
                    </a:ext>
                  </a:extLst>
                </p:cNvPr>
                <p:cNvSpPr/>
                <p:nvPr/>
              </p:nvSpPr>
              <p:spPr>
                <a:xfrm>
                  <a:off x="6470043" y="1482403"/>
                  <a:ext cx="410200" cy="41019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2" name="ïṧḷïḓé">
                  <a:extLst>
                    <a:ext uri="{FF2B5EF4-FFF2-40B4-BE49-F238E27FC236}">
                      <a16:creationId xmlns:a16="http://schemas.microsoft.com/office/drawing/2014/main" id="{2890E508-CBA3-441A-B729-E9CA089B88BA}"/>
                    </a:ext>
                  </a:extLst>
                </p:cNvPr>
                <p:cNvSpPr/>
                <p:nvPr/>
              </p:nvSpPr>
              <p:spPr>
                <a:xfrm>
                  <a:off x="6586143" y="1592144"/>
                  <a:ext cx="178001" cy="162108"/>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nvGrpSpPr>
            <p:cNvPr id="12" name="îśḷïďè">
              <a:extLst>
                <a:ext uri="{FF2B5EF4-FFF2-40B4-BE49-F238E27FC236}">
                  <a16:creationId xmlns:a16="http://schemas.microsoft.com/office/drawing/2014/main" id="{5F3EC316-D370-4B85-A35F-668D79667E72}"/>
                </a:ext>
              </a:extLst>
            </p:cNvPr>
            <p:cNvGrpSpPr/>
            <p:nvPr/>
          </p:nvGrpSpPr>
          <p:grpSpPr>
            <a:xfrm>
              <a:off x="4787237" y="4791764"/>
              <a:ext cx="1866900" cy="1445524"/>
              <a:chOff x="4138339" y="4791764"/>
              <a:chExt cx="1866900" cy="1445524"/>
            </a:xfrm>
          </p:grpSpPr>
          <p:sp>
            <p:nvSpPr>
              <p:cNvPr id="13" name="ï$ḷíďé">
                <a:extLst>
                  <a:ext uri="{FF2B5EF4-FFF2-40B4-BE49-F238E27FC236}">
                    <a16:creationId xmlns:a16="http://schemas.microsoft.com/office/drawing/2014/main" id="{D3537A99-21BD-47B4-9328-A3807DD7824E}"/>
                  </a:ext>
                </a:extLst>
              </p:cNvPr>
              <p:cNvSpPr/>
              <p:nvPr/>
            </p:nvSpPr>
            <p:spPr>
              <a:xfrm>
                <a:off x="4138339" y="5183991"/>
                <a:ext cx="1866900" cy="44607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tabLst>
                    <a:tab pos="227965" algn="l"/>
                  </a:tabLst>
                  <a:defRPr/>
                </a:pPr>
                <a:r>
                  <a:rPr lang="zh-CN" altLang="en-US" sz="1600" dirty="0">
                    <a:solidFill>
                      <a:schemeClr val="tx1">
                        <a:lumMod val="85000"/>
                        <a:lumOff val="15000"/>
                      </a:schemeClr>
                    </a:solidFill>
                  </a:rPr>
                  <a:t>长期观察</a:t>
                </a:r>
                <a:endParaRPr lang="en-US" altLang="zh-CN" sz="1600" dirty="0">
                  <a:solidFill>
                    <a:schemeClr val="tx1">
                      <a:lumMod val="85000"/>
                      <a:lumOff val="15000"/>
                    </a:schemeClr>
                  </a:solidFill>
                </a:endParaRPr>
              </a:p>
            </p:txBody>
          </p:sp>
          <p:sp>
            <p:nvSpPr>
              <p:cNvPr id="14" name="iṡḻîḑè">
                <a:extLst>
                  <a:ext uri="{FF2B5EF4-FFF2-40B4-BE49-F238E27FC236}">
                    <a16:creationId xmlns:a16="http://schemas.microsoft.com/office/drawing/2014/main" id="{C3FA88CB-47CA-40E0-B989-5948C1A91198}"/>
                  </a:ext>
                </a:extLst>
              </p:cNvPr>
              <p:cNvSpPr/>
              <p:nvPr/>
            </p:nvSpPr>
            <p:spPr>
              <a:xfrm>
                <a:off x="4138339" y="5604088"/>
                <a:ext cx="1866900" cy="633200"/>
              </a:xfrm>
              <a:prstGeom prst="snip2SameRect">
                <a:avLst>
                  <a:gd name="adj1" fmla="val 0"/>
                  <a:gd name="adj2" fmla="val 0"/>
                </a:avLst>
              </a:prstGeom>
              <a:ln>
                <a:noFill/>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ctr" defTabSz="914400" eaLnBrk="1" fontAlgn="auto" latinLnBrk="0" hangingPunct="1">
                  <a:lnSpc>
                    <a:spcPct val="120000"/>
                  </a:lnSpc>
                  <a:spcBef>
                    <a:spcPts val="0"/>
                  </a:spcBef>
                  <a:spcAft>
                    <a:spcPts val="0"/>
                  </a:spcAft>
                  <a:buClrTx/>
                  <a:buSzTx/>
                  <a:defRPr/>
                </a:pPr>
                <a:r>
                  <a:rPr lang="zh-CN" altLang="en-US" sz="1100" dirty="0">
                    <a:solidFill>
                      <a:schemeClr val="tx1">
                        <a:lumMod val="85000"/>
                        <a:lumOff val="15000"/>
                      </a:schemeClr>
                    </a:solidFill>
                  </a:rPr>
                  <a:t>一次观察</a:t>
                </a:r>
                <a:r>
                  <a:rPr lang="en-US" altLang="zh-CN" sz="1100" dirty="0">
                    <a:solidFill>
                      <a:schemeClr val="tx1">
                        <a:lumMod val="85000"/>
                        <a:lumOff val="15000"/>
                      </a:schemeClr>
                    </a:solidFill>
                  </a:rPr>
                  <a:t>4</a:t>
                </a:r>
                <a:r>
                  <a:rPr lang="zh-CN" altLang="en-US" sz="1100" dirty="0">
                    <a:solidFill>
                      <a:schemeClr val="tx1">
                        <a:lumMod val="85000"/>
                        <a:lumOff val="15000"/>
                      </a:schemeClr>
                    </a:solidFill>
                  </a:rPr>
                  <a:t>堂课、每周、每半月观察一次</a:t>
                </a:r>
                <a:endParaRPr lang="en-US" altLang="zh-CN" sz="1100" dirty="0">
                  <a:solidFill>
                    <a:schemeClr val="tx1">
                      <a:lumMod val="85000"/>
                      <a:lumOff val="15000"/>
                    </a:schemeClr>
                  </a:solidFill>
                </a:endParaRPr>
              </a:p>
            </p:txBody>
          </p:sp>
          <p:grpSp>
            <p:nvGrpSpPr>
              <p:cNvPr id="15" name="işlíḍè">
                <a:extLst>
                  <a:ext uri="{FF2B5EF4-FFF2-40B4-BE49-F238E27FC236}">
                    <a16:creationId xmlns:a16="http://schemas.microsoft.com/office/drawing/2014/main" id="{C79F4F15-EE41-46ED-A3CD-64F35B0AE759}"/>
                  </a:ext>
                </a:extLst>
              </p:cNvPr>
              <p:cNvGrpSpPr/>
              <p:nvPr/>
            </p:nvGrpSpPr>
            <p:grpSpPr>
              <a:xfrm>
                <a:off x="4866689" y="4791764"/>
                <a:ext cx="410200" cy="410198"/>
                <a:chOff x="6470043" y="1482403"/>
                <a:chExt cx="410200" cy="410198"/>
              </a:xfrm>
            </p:grpSpPr>
            <p:sp>
              <p:nvSpPr>
                <p:cNvPr id="16" name="ïṩḷîďê">
                  <a:extLst>
                    <a:ext uri="{FF2B5EF4-FFF2-40B4-BE49-F238E27FC236}">
                      <a16:creationId xmlns:a16="http://schemas.microsoft.com/office/drawing/2014/main" id="{C6CFDF81-D2F2-49CA-9F15-99543265BCA9}"/>
                    </a:ext>
                  </a:extLst>
                </p:cNvPr>
                <p:cNvSpPr/>
                <p:nvPr/>
              </p:nvSpPr>
              <p:spPr>
                <a:xfrm>
                  <a:off x="6470043" y="1482403"/>
                  <a:ext cx="410200" cy="41019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7" name="ïṩļïdè">
                  <a:extLst>
                    <a:ext uri="{FF2B5EF4-FFF2-40B4-BE49-F238E27FC236}">
                      <a16:creationId xmlns:a16="http://schemas.microsoft.com/office/drawing/2014/main" id="{74D770B2-09AC-4069-A450-5D2FEF5BCCFA}"/>
                    </a:ext>
                  </a:extLst>
                </p:cNvPr>
                <p:cNvSpPr/>
                <p:nvPr/>
              </p:nvSpPr>
              <p:spPr>
                <a:xfrm>
                  <a:off x="6586143" y="1623113"/>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grpSp>
        <p:nvGrpSpPr>
          <p:cNvPr id="28" name="组合 27">
            <a:extLst>
              <a:ext uri="{FF2B5EF4-FFF2-40B4-BE49-F238E27FC236}">
                <a16:creationId xmlns:a16="http://schemas.microsoft.com/office/drawing/2014/main" id="{BC7CF218-47FD-4074-AA7E-EE21D827EAD0}"/>
              </a:ext>
            </a:extLst>
          </p:cNvPr>
          <p:cNvGrpSpPr/>
          <p:nvPr/>
        </p:nvGrpSpPr>
        <p:grpSpPr>
          <a:xfrm>
            <a:off x="358140" y="288290"/>
            <a:ext cx="3498215" cy="369570"/>
            <a:chOff x="564" y="454"/>
            <a:chExt cx="5509" cy="582"/>
          </a:xfrm>
        </p:grpSpPr>
        <p:grpSp>
          <p:nvGrpSpPr>
            <p:cNvPr id="30" name="组合 29">
              <a:extLst>
                <a:ext uri="{FF2B5EF4-FFF2-40B4-BE49-F238E27FC236}">
                  <a16:creationId xmlns:a16="http://schemas.microsoft.com/office/drawing/2014/main" id="{C8F15CD2-37E2-41BC-98CD-27A3D14B2D9C}"/>
                </a:ext>
              </a:extLst>
            </p:cNvPr>
            <p:cNvGrpSpPr/>
            <p:nvPr/>
          </p:nvGrpSpPr>
          <p:grpSpPr>
            <a:xfrm>
              <a:off x="564" y="512"/>
              <a:ext cx="466" cy="466"/>
              <a:chOff x="3386" y="3538"/>
              <a:chExt cx="3309" cy="3309"/>
            </a:xfrm>
          </p:grpSpPr>
          <p:sp>
            <p:nvSpPr>
              <p:cNvPr id="32" name="椭圆 31">
                <a:extLst>
                  <a:ext uri="{FF2B5EF4-FFF2-40B4-BE49-F238E27FC236}">
                    <a16:creationId xmlns:a16="http://schemas.microsoft.com/office/drawing/2014/main" id="{7502F485-FFDD-4A08-890C-D9DAC49516D0}"/>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F3E8E7B9-1CB1-432F-B66C-F36C5C8A9CC3}"/>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文本框 30">
              <a:extLst>
                <a:ext uri="{FF2B5EF4-FFF2-40B4-BE49-F238E27FC236}">
                  <a16:creationId xmlns:a16="http://schemas.microsoft.com/office/drawing/2014/main" id="{9E6F6D47-BCB3-4791-991A-F55FF91650D3}"/>
                </a:ext>
              </a:extLst>
            </p:cNvPr>
            <p:cNvSpPr txBox="1"/>
            <p:nvPr/>
          </p:nvSpPr>
          <p:spPr>
            <a:xfrm>
              <a:off x="1168" y="454"/>
              <a:ext cx="4905" cy="582"/>
            </a:xfrm>
            <a:prstGeom prst="rect">
              <a:avLst/>
            </a:prstGeom>
            <a:noFill/>
          </p:spPr>
          <p:txBody>
            <a:bodyPr wrap="square" rtlCol="0">
              <a:spAutoFit/>
            </a:bodyPr>
            <a:lstStyle/>
            <a:p>
              <a:pPr algn="l"/>
              <a:r>
                <a:rPr lang="en-US" altLang="zh-CN" b="1" dirty="0">
                  <a:solidFill>
                    <a:schemeClr val="accent1">
                      <a:lumMod val="50000"/>
                    </a:schemeClr>
                  </a:solidFill>
                  <a:cs typeface="+mn-ea"/>
                  <a:sym typeface="+mn-lt"/>
                </a:rPr>
                <a:t>CLASS</a:t>
              </a:r>
              <a:endParaRPr lang="zh-CN" altLang="en-US" b="1" dirty="0">
                <a:solidFill>
                  <a:schemeClr val="accent1">
                    <a:lumMod val="50000"/>
                  </a:schemeClr>
                </a:solidFill>
                <a:cs typeface="+mn-ea"/>
                <a:sym typeface="+mn-lt"/>
              </a:endParaRPr>
            </a:p>
          </p:txBody>
        </p:sp>
      </p:grpSp>
    </p:spTree>
    <p:custDataLst>
      <p:tags r:id="rId1"/>
    </p:custDataLst>
    <p:extLst>
      <p:ext uri="{BB962C8B-B14F-4D97-AF65-F5344CB8AC3E}">
        <p14:creationId xmlns:p14="http://schemas.microsoft.com/office/powerpoint/2010/main" val="283211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946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5A427BD-E537-4FD3-9A74-DE18F538C97D}"/>
              </a:ext>
            </a:extLst>
          </p:cNvPr>
          <p:cNvGrpSpPr>
            <a:grpSpLocks noChangeAspect="1"/>
          </p:cNvGrpSpPr>
          <p:nvPr>
            <p:custDataLst>
              <p:tags r:id="rId2"/>
            </p:custDataLst>
          </p:nvPr>
        </p:nvGrpSpPr>
        <p:grpSpPr>
          <a:xfrm>
            <a:off x="1" y="0"/>
            <a:ext cx="12192000" cy="6858000"/>
            <a:chOff x="1" y="0"/>
            <a:chExt cx="12192000" cy="6858000"/>
          </a:xfrm>
        </p:grpSpPr>
        <p:sp>
          <p:nvSpPr>
            <p:cNvPr id="4" name="i$ḻïḓé">
              <a:extLst>
                <a:ext uri="{FF2B5EF4-FFF2-40B4-BE49-F238E27FC236}">
                  <a16:creationId xmlns:a16="http://schemas.microsoft.com/office/drawing/2014/main" id="{864167D6-8AC9-42A0-AF21-AF097F114196}"/>
                </a:ext>
              </a:extLst>
            </p:cNvPr>
            <p:cNvSpPr/>
            <p:nvPr/>
          </p:nvSpPr>
          <p:spPr>
            <a:xfrm>
              <a:off x="7123177" y="0"/>
              <a:ext cx="5068824" cy="6858000"/>
            </a:xfrm>
            <a:prstGeom prst="rect">
              <a:avLst/>
            </a:prstGeom>
            <a:pattFill prst="pct5">
              <a:fgClr>
                <a:srgbClr val="E4E6EA"/>
              </a:fgClr>
              <a:bgClr>
                <a:srgbClr val="ADB5BF"/>
              </a:bgClr>
            </a:patt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dirty="0"/>
            </a:p>
          </p:txBody>
        </p:sp>
        <p:sp>
          <p:nvSpPr>
            <p:cNvPr id="5" name="ïṣ1îḍe">
              <a:extLst>
                <a:ext uri="{FF2B5EF4-FFF2-40B4-BE49-F238E27FC236}">
                  <a16:creationId xmlns:a16="http://schemas.microsoft.com/office/drawing/2014/main" id="{39BFCF56-6A0C-4219-8B5C-1D2652517279}"/>
                </a:ext>
              </a:extLst>
            </p:cNvPr>
            <p:cNvSpPr/>
            <p:nvPr/>
          </p:nvSpPr>
          <p:spPr>
            <a:xfrm>
              <a:off x="1" y="2060447"/>
              <a:ext cx="7123176" cy="3766775"/>
            </a:xfrm>
            <a:prstGeom prst="rect">
              <a:avLst/>
            </a:prstGeom>
            <a:gradFill flip="none" rotWithShape="1">
              <a:gsLst>
                <a:gs pos="0">
                  <a:schemeClr val="bg1">
                    <a:alpha val="0"/>
                  </a:schemeClr>
                </a:gs>
                <a:gs pos="100000">
                  <a:schemeClr val="bg1">
                    <a:lumMod val="95000"/>
                    <a:alpha val="80000"/>
                  </a:schemeClr>
                </a:gs>
              </a:gsLst>
              <a:lin ang="0" scaled="1"/>
              <a:tileRect/>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6" name="îṧḷïḋè">
              <a:extLst>
                <a:ext uri="{FF2B5EF4-FFF2-40B4-BE49-F238E27FC236}">
                  <a16:creationId xmlns:a16="http://schemas.microsoft.com/office/drawing/2014/main" id="{0BBE70EF-7CEF-424C-A592-DF8C5CA3253A}"/>
                </a:ext>
              </a:extLst>
            </p:cNvPr>
            <p:cNvGrpSpPr/>
            <p:nvPr/>
          </p:nvGrpSpPr>
          <p:grpSpPr>
            <a:xfrm>
              <a:off x="651578" y="1666662"/>
              <a:ext cx="4679372" cy="3327296"/>
              <a:chOff x="651590" y="1666662"/>
              <a:chExt cx="4672884" cy="3327296"/>
            </a:xfrm>
          </p:grpSpPr>
          <p:sp>
            <p:nvSpPr>
              <p:cNvPr id="9" name="îṥḻíďè">
                <a:extLst>
                  <a:ext uri="{FF2B5EF4-FFF2-40B4-BE49-F238E27FC236}">
                    <a16:creationId xmlns:a16="http://schemas.microsoft.com/office/drawing/2014/main" id="{06257DCC-5440-4524-8B50-36706D68F453}"/>
                  </a:ext>
                </a:extLst>
              </p:cNvPr>
              <p:cNvSpPr txBox="1"/>
              <p:nvPr/>
            </p:nvSpPr>
            <p:spPr>
              <a:xfrm>
                <a:off x="651590" y="2277219"/>
                <a:ext cx="4664075" cy="1062643"/>
              </a:xfrm>
              <a:prstGeom prst="rect">
                <a:avLst/>
              </a:prstGeom>
              <a:noFill/>
              <a:ln>
                <a:noFill/>
              </a:ln>
            </p:spPr>
            <p:txBody>
              <a:bodyPr wrap="square" lIns="91440" tIns="45720" rIns="91440" bIns="45720" anchor="t" anchorCtr="0">
                <a:norm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1600" i="0" u="none" strike="noStrike" kern="1200" cap="none" spc="0" normalizeH="0" baseline="0" noProof="0" dirty="0">
                    <a:ln>
                      <a:noFill/>
                    </a:ln>
                    <a:effectLst/>
                    <a:uLnTx/>
                    <a:uFillTx/>
                  </a:rPr>
                  <a:t>    矩阵中</a:t>
                </a:r>
                <a:r>
                  <a:rPr lang="zh-CN" altLang="en-US" sz="1600" dirty="0"/>
                  <a:t>各种课堂行为频次之间的比例关系和他们在矩阵中的分布可以使我们对课堂教学情况做出有意义的分析：</a:t>
                </a:r>
                <a:endParaRPr kumimoji="0" lang="en-US" sz="1600" i="0" u="none" strike="noStrike" kern="1200" cap="none" spc="0" normalizeH="0" baseline="0" noProof="0" dirty="0">
                  <a:ln>
                    <a:noFill/>
                  </a:ln>
                  <a:effectLst/>
                  <a:uLnTx/>
                  <a:uFillTx/>
                </a:endParaRPr>
              </a:p>
            </p:txBody>
          </p:sp>
          <p:sp>
            <p:nvSpPr>
              <p:cNvPr id="10" name="iṩliḋe">
                <a:extLst>
                  <a:ext uri="{FF2B5EF4-FFF2-40B4-BE49-F238E27FC236}">
                    <a16:creationId xmlns:a16="http://schemas.microsoft.com/office/drawing/2014/main" id="{4641708F-6DF9-4373-9906-F0ED83E3BF8F}"/>
                  </a:ext>
                </a:extLst>
              </p:cNvPr>
              <p:cNvSpPr/>
              <p:nvPr/>
            </p:nvSpPr>
            <p:spPr bwMode="auto">
              <a:xfrm>
                <a:off x="660398" y="1666662"/>
                <a:ext cx="4664075" cy="35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u="sng" dirty="0">
                    <a:solidFill>
                      <a:schemeClr val="accent1"/>
                    </a:solidFill>
                  </a:rPr>
                  <a:t>历史课的弗兰德斯互动分析实录</a:t>
                </a:r>
                <a:endParaRPr lang="en-US" altLang="zh-CN" sz="1100" u="sng" dirty="0">
                  <a:solidFill>
                    <a:schemeClr val="accent1"/>
                  </a:solidFill>
                </a:endParaRPr>
              </a:p>
            </p:txBody>
          </p:sp>
          <p:sp>
            <p:nvSpPr>
              <p:cNvPr id="11" name="ïṩḷíḑê">
                <a:extLst>
                  <a:ext uri="{FF2B5EF4-FFF2-40B4-BE49-F238E27FC236}">
                    <a16:creationId xmlns:a16="http://schemas.microsoft.com/office/drawing/2014/main" id="{A908BFA4-5DFC-496B-832B-8B725FDF4AE7}"/>
                  </a:ext>
                </a:extLst>
              </p:cNvPr>
              <p:cNvSpPr txBox="1"/>
              <p:nvPr/>
            </p:nvSpPr>
            <p:spPr>
              <a:xfrm>
                <a:off x="660399" y="3686366"/>
                <a:ext cx="4664075" cy="1307592"/>
              </a:xfrm>
              <a:prstGeom prst="rect">
                <a:avLst/>
              </a:prstGeom>
              <a:noFill/>
              <a:ln>
                <a:noFill/>
              </a:ln>
            </p:spPr>
            <p:txBody>
              <a:bodyPr wrap="square" lIns="91440" tIns="45720" rIns="91440" bIns="45720" anchor="t" anchorCtr="0">
                <a:normAutofit fontScale="92500" lnSpcReduction="10000"/>
              </a:bodyPr>
              <a:lstStyle/>
              <a:p>
                <a:pPr lvl="0">
                  <a:lnSpc>
                    <a:spcPct val="150000"/>
                  </a:lnSpc>
                  <a:buSzPct val="25000"/>
                  <a:defRPr/>
                </a:pPr>
                <a:r>
                  <a:rPr lang="en-US" altLang="zh-CN" sz="1200" dirty="0"/>
                  <a:t>Unified fonts make reading</a:t>
                </a:r>
                <a:r>
                  <a:rPr lang="en-US" altLang="zh-CN" sz="100" dirty="0"/>
                  <a:t> </a:t>
                </a:r>
                <a:r>
                  <a:rPr lang="en-US" altLang="zh-CN" sz="1200" dirty="0"/>
                  <a:t> more fluent.</a:t>
                </a:r>
              </a:p>
              <a:p>
                <a:pPr>
                  <a:lnSpc>
                    <a:spcPct val="150000"/>
                  </a:lnSpc>
                  <a:buSzPct val="25000"/>
                </a:pPr>
                <a:r>
                  <a:rPr lang="en-US" sz="1200" dirty="0"/>
                  <a:t>Theme color makes PPT more convenient to change.</a:t>
                </a:r>
              </a:p>
              <a:p>
                <a:pPr>
                  <a:lnSpc>
                    <a:spcPct val="150000"/>
                  </a:lnSpc>
                  <a:buSzPct val="25000"/>
                </a:pPr>
                <a:r>
                  <a:rPr lang="en-US" sz="1200" dirty="0"/>
                  <a:t>Adjust the spacing to adapt to Chinese typesetting, use the reference line in PPT.</a:t>
                </a:r>
              </a:p>
              <a:p>
                <a:pPr>
                  <a:lnSpc>
                    <a:spcPct val="150000"/>
                  </a:lnSpc>
                  <a:buSzPct val="25000"/>
                </a:pPr>
                <a:r>
                  <a:rPr lang="en-US" altLang="zh-CN" sz="1200" dirty="0"/>
                  <a:t>……</a:t>
                </a:r>
                <a:endParaRPr lang="en-US" sz="1200" dirty="0"/>
              </a:p>
            </p:txBody>
          </p:sp>
        </p:grpSp>
        <p:cxnSp>
          <p:nvCxnSpPr>
            <p:cNvPr id="7" name="直接连接符 6">
              <a:extLst>
                <a:ext uri="{FF2B5EF4-FFF2-40B4-BE49-F238E27FC236}">
                  <a16:creationId xmlns:a16="http://schemas.microsoft.com/office/drawing/2014/main" id="{9D758BAE-EB4E-43B8-B5E6-9309244EEE56}"/>
                </a:ext>
              </a:extLst>
            </p:cNvPr>
            <p:cNvCxnSpPr/>
            <p:nvPr/>
          </p:nvCxnSpPr>
          <p:spPr>
            <a:xfrm>
              <a:off x="651578" y="3273552"/>
              <a:ext cx="4579112" cy="0"/>
            </a:xfrm>
            <a:prstGeom prst="line">
              <a:avLst/>
            </a:prstGeom>
            <a:ln w="317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 name="íšḻïďe">
              <a:extLst>
                <a:ext uri="{FF2B5EF4-FFF2-40B4-BE49-F238E27FC236}">
                  <a16:creationId xmlns:a16="http://schemas.microsoft.com/office/drawing/2014/main" id="{D07C776D-15B1-4C92-A0C1-BBE17E6DA5DB}"/>
                </a:ext>
              </a:extLst>
            </p:cNvPr>
            <p:cNvSpPr/>
            <p:nvPr/>
          </p:nvSpPr>
          <p:spPr>
            <a:xfrm>
              <a:off x="6967728" y="2060448"/>
              <a:ext cx="155448" cy="3143504"/>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grpSp>
        <p:nvGrpSpPr>
          <p:cNvPr id="17" name="组合 16">
            <a:extLst>
              <a:ext uri="{FF2B5EF4-FFF2-40B4-BE49-F238E27FC236}">
                <a16:creationId xmlns:a16="http://schemas.microsoft.com/office/drawing/2014/main" id="{27FE2A15-9DDA-4FE6-B5A7-2915FB93F304}"/>
              </a:ext>
            </a:extLst>
          </p:cNvPr>
          <p:cNvGrpSpPr/>
          <p:nvPr/>
        </p:nvGrpSpPr>
        <p:grpSpPr>
          <a:xfrm>
            <a:off x="358140" y="288290"/>
            <a:ext cx="3959225" cy="369570"/>
            <a:chOff x="564" y="454"/>
            <a:chExt cx="6235" cy="582"/>
          </a:xfrm>
        </p:grpSpPr>
        <p:grpSp>
          <p:nvGrpSpPr>
            <p:cNvPr id="18" name="组合 17">
              <a:extLst>
                <a:ext uri="{FF2B5EF4-FFF2-40B4-BE49-F238E27FC236}">
                  <a16:creationId xmlns:a16="http://schemas.microsoft.com/office/drawing/2014/main" id="{33387E81-BE68-4D18-82F6-728E585D569A}"/>
                </a:ext>
              </a:extLst>
            </p:cNvPr>
            <p:cNvGrpSpPr/>
            <p:nvPr/>
          </p:nvGrpSpPr>
          <p:grpSpPr>
            <a:xfrm>
              <a:off x="564" y="512"/>
              <a:ext cx="466" cy="466"/>
              <a:chOff x="3386" y="3538"/>
              <a:chExt cx="3309" cy="3309"/>
            </a:xfrm>
          </p:grpSpPr>
          <p:sp>
            <p:nvSpPr>
              <p:cNvPr id="20" name="椭圆 19">
                <a:extLst>
                  <a:ext uri="{FF2B5EF4-FFF2-40B4-BE49-F238E27FC236}">
                    <a16:creationId xmlns:a16="http://schemas.microsoft.com/office/drawing/2014/main" id="{C145D5F3-0DAC-4321-A143-913ADA976D1C}"/>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8131C27F-D5E6-4203-82A5-9D2446811C07}"/>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637917C8-3227-49EE-9E2B-C6B11D8A3CC0}"/>
                </a:ext>
              </a:extLst>
            </p:cNvPr>
            <p:cNvSpPr txBox="1"/>
            <p:nvPr/>
          </p:nvSpPr>
          <p:spPr>
            <a:xfrm>
              <a:off x="1168" y="454"/>
              <a:ext cx="5631" cy="582"/>
            </a:xfrm>
            <a:prstGeom prst="rect">
              <a:avLst/>
            </a:prstGeom>
            <a:noFill/>
          </p:spPr>
          <p:txBody>
            <a:bodyPr wrap="square" rtlCol="0">
              <a:spAutoFit/>
            </a:bodyPr>
            <a:lstStyle/>
            <a:p>
              <a:pPr algn="l"/>
              <a:r>
                <a:rPr lang="en-US" altLang="zh-CN" b="1" dirty="0">
                  <a:solidFill>
                    <a:schemeClr val="accent1">
                      <a:lumMod val="50000"/>
                    </a:schemeClr>
                  </a:solidFill>
                  <a:cs typeface="+mn-ea"/>
                  <a:sym typeface="+mn-lt"/>
                </a:rPr>
                <a:t>CLASS</a:t>
              </a:r>
              <a:endParaRPr lang="zh-CN" altLang="en-US" b="1" dirty="0">
                <a:solidFill>
                  <a:schemeClr val="accent1">
                    <a:lumMod val="50000"/>
                  </a:schemeClr>
                </a:solidFill>
                <a:cs typeface="+mn-ea"/>
                <a:sym typeface="+mn-lt"/>
              </a:endParaRPr>
            </a:p>
          </p:txBody>
        </p:sp>
      </p:grpSp>
      <p:sp>
        <p:nvSpPr>
          <p:cNvPr id="14" name="文本框 13">
            <a:extLst>
              <a:ext uri="{FF2B5EF4-FFF2-40B4-BE49-F238E27FC236}">
                <a16:creationId xmlns:a16="http://schemas.microsoft.com/office/drawing/2014/main" id="{72CB4FCC-41A4-49DA-9B76-3AA5AA47E0B0}"/>
              </a:ext>
            </a:extLst>
          </p:cNvPr>
          <p:cNvSpPr txBox="1"/>
          <p:nvPr/>
        </p:nvSpPr>
        <p:spPr>
          <a:xfrm>
            <a:off x="651578" y="1007496"/>
            <a:ext cx="3608680" cy="369332"/>
          </a:xfrm>
          <a:prstGeom prst="rect">
            <a:avLst/>
          </a:prstGeom>
          <a:noFill/>
        </p:spPr>
        <p:txBody>
          <a:bodyPr wrap="none" rtlCol="0">
            <a:spAutoFit/>
          </a:bodyPr>
          <a:lstStyle/>
          <a:p>
            <a:r>
              <a:rPr lang="en-US" altLang="zh-CN" b="1" dirty="0">
                <a:solidFill>
                  <a:srgbClr val="5B9BD5"/>
                </a:solidFill>
              </a:rPr>
              <a:t>CLASS</a:t>
            </a:r>
            <a:r>
              <a:rPr lang="zh-CN" altLang="en-US" b="1" dirty="0">
                <a:solidFill>
                  <a:srgbClr val="5B9BD5"/>
                </a:solidFill>
              </a:rPr>
              <a:t>观察量表片段及评分片段</a:t>
            </a:r>
          </a:p>
        </p:txBody>
      </p:sp>
      <p:pic>
        <p:nvPicPr>
          <p:cNvPr id="12" name="图片 11">
            <a:extLst>
              <a:ext uri="{FF2B5EF4-FFF2-40B4-BE49-F238E27FC236}">
                <a16:creationId xmlns:a16="http://schemas.microsoft.com/office/drawing/2014/main" id="{40029010-3473-44CC-8DE9-B27B7B54BF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680" y="1588992"/>
            <a:ext cx="5136670" cy="4891167"/>
          </a:xfrm>
          <a:prstGeom prst="rect">
            <a:avLst/>
          </a:prstGeom>
        </p:spPr>
      </p:pic>
      <p:pic>
        <p:nvPicPr>
          <p:cNvPr id="15" name="图片 14">
            <a:extLst>
              <a:ext uri="{FF2B5EF4-FFF2-40B4-BE49-F238E27FC236}">
                <a16:creationId xmlns:a16="http://schemas.microsoft.com/office/drawing/2014/main" id="{E7BAAC59-EF64-4505-9083-EE66746C62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7937" y="0"/>
            <a:ext cx="5794062" cy="6858000"/>
          </a:xfrm>
          <a:prstGeom prst="rect">
            <a:avLst/>
          </a:prstGeom>
        </p:spPr>
      </p:pic>
    </p:spTree>
    <p:custDataLst>
      <p:tags r:id="rId1"/>
    </p:custDataLst>
    <p:extLst>
      <p:ext uri="{BB962C8B-B14F-4D97-AF65-F5344CB8AC3E}">
        <p14:creationId xmlns:p14="http://schemas.microsoft.com/office/powerpoint/2010/main" val="375570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7490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3F6828F-F6E6-49A1-92A1-E2442C4A6DA3}"/>
              </a:ext>
            </a:extLst>
          </p:cNvPr>
          <p:cNvGrpSpPr>
            <a:grpSpLocks noChangeAspect="1"/>
          </p:cNvGrpSpPr>
          <p:nvPr>
            <p:custDataLst>
              <p:tags r:id="rId2"/>
            </p:custDataLst>
          </p:nvPr>
        </p:nvGrpSpPr>
        <p:grpSpPr>
          <a:xfrm>
            <a:off x="955457" y="0"/>
            <a:ext cx="11203293" cy="6858000"/>
            <a:chOff x="988708" y="0"/>
            <a:chExt cx="11203293" cy="6858000"/>
          </a:xfrm>
        </p:grpSpPr>
        <p:sp>
          <p:nvSpPr>
            <p:cNvPr id="4" name="ïṣļïďè">
              <a:extLst>
                <a:ext uri="{FF2B5EF4-FFF2-40B4-BE49-F238E27FC236}">
                  <a16:creationId xmlns:a16="http://schemas.microsoft.com/office/drawing/2014/main" id="{DE102BC5-00F0-4556-A96E-AB9F453FBC34}"/>
                </a:ext>
              </a:extLst>
            </p:cNvPr>
            <p:cNvSpPr/>
            <p:nvPr/>
          </p:nvSpPr>
          <p:spPr>
            <a:xfrm>
              <a:off x="5196115" y="0"/>
              <a:ext cx="6995886" cy="6858000"/>
            </a:xfrm>
            <a:prstGeom prst="rect">
              <a:avLst/>
            </a:prstGeom>
            <a:solidFill>
              <a:schemeClr val="bg1">
                <a:lumMod val="95000"/>
                <a:alpha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8" name="íṩḻíďè">
              <a:extLst>
                <a:ext uri="{FF2B5EF4-FFF2-40B4-BE49-F238E27FC236}">
                  <a16:creationId xmlns:a16="http://schemas.microsoft.com/office/drawing/2014/main" id="{6DE09902-1806-497B-A70E-B5DA0283CADA}"/>
                </a:ext>
              </a:extLst>
            </p:cNvPr>
            <p:cNvSpPr/>
            <p:nvPr/>
          </p:nvSpPr>
          <p:spPr>
            <a:xfrm rot="3231425">
              <a:off x="988708" y="2580369"/>
              <a:ext cx="775272" cy="775272"/>
            </a:xfrm>
            <a:prstGeom prst="arc">
              <a:avLst>
                <a:gd name="adj1" fmla="val 16200000"/>
                <a:gd name="adj2" fmla="val 12111527"/>
              </a:avLst>
            </a:prstGeom>
            <a:ln w="50800" cap="rnd">
              <a:gradFill>
                <a:gsLst>
                  <a:gs pos="100000">
                    <a:schemeClr val="accent4">
                      <a:lumMod val="60000"/>
                      <a:lumOff val="40000"/>
                      <a:alpha val="0"/>
                    </a:schemeClr>
                  </a:gs>
                  <a:gs pos="20000">
                    <a:schemeClr val="accent4"/>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iṣ1ïḋe">
              <a:extLst>
                <a:ext uri="{FF2B5EF4-FFF2-40B4-BE49-F238E27FC236}">
                  <a16:creationId xmlns:a16="http://schemas.microsoft.com/office/drawing/2014/main" id="{6A217BF5-38F0-425C-89A9-34EE905F9B21}"/>
                </a:ext>
              </a:extLst>
            </p:cNvPr>
            <p:cNvSpPr/>
            <p:nvPr/>
          </p:nvSpPr>
          <p:spPr>
            <a:xfrm rot="3231425">
              <a:off x="988708" y="4785070"/>
              <a:ext cx="775272" cy="775272"/>
            </a:xfrm>
            <a:prstGeom prst="arc">
              <a:avLst>
                <a:gd name="adj1" fmla="val 16200000"/>
                <a:gd name="adj2" fmla="val 12111527"/>
              </a:avLst>
            </a:prstGeom>
            <a:ln w="50800" cap="rnd">
              <a:gradFill>
                <a:gsLst>
                  <a:gs pos="100000">
                    <a:schemeClr val="accent6">
                      <a:lumMod val="60000"/>
                      <a:lumOff val="40000"/>
                      <a:alpha val="0"/>
                    </a:schemeClr>
                  </a:gs>
                  <a:gs pos="20000">
                    <a:schemeClr val="accent6"/>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íŝ1ïḑè">
              <a:extLst>
                <a:ext uri="{FF2B5EF4-FFF2-40B4-BE49-F238E27FC236}">
                  <a16:creationId xmlns:a16="http://schemas.microsoft.com/office/drawing/2014/main" id="{A7E10F51-A4EB-49CF-B5CF-082169F5246C}"/>
                </a:ext>
              </a:extLst>
            </p:cNvPr>
            <p:cNvSpPr/>
            <p:nvPr/>
          </p:nvSpPr>
          <p:spPr>
            <a:xfrm rot="3231425">
              <a:off x="988708" y="3682720"/>
              <a:ext cx="775272" cy="775272"/>
            </a:xfrm>
            <a:prstGeom prst="arc">
              <a:avLst>
                <a:gd name="adj1" fmla="val 16200000"/>
                <a:gd name="adj2" fmla="val 12111527"/>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îṩļiḑê">
              <a:extLst>
                <a:ext uri="{FF2B5EF4-FFF2-40B4-BE49-F238E27FC236}">
                  <a16:creationId xmlns:a16="http://schemas.microsoft.com/office/drawing/2014/main" id="{D3BC5D49-1971-4EE5-A548-B0BB97BE6B8D}"/>
                </a:ext>
              </a:extLst>
            </p:cNvPr>
            <p:cNvSpPr/>
            <p:nvPr/>
          </p:nvSpPr>
          <p:spPr>
            <a:xfrm rot="3231425">
              <a:off x="988708" y="1478018"/>
              <a:ext cx="775272" cy="775272"/>
            </a:xfrm>
            <a:prstGeom prst="arc">
              <a:avLst>
                <a:gd name="adj1" fmla="val 16200000"/>
                <a:gd name="adj2" fmla="val 12111527"/>
              </a:avLst>
            </a:prstGeom>
            <a:ln w="50800" cap="rnd">
              <a:gradFill>
                <a:gsLst>
                  <a:gs pos="100000">
                    <a:schemeClr val="accent3">
                      <a:lumMod val="60000"/>
                      <a:lumOff val="40000"/>
                      <a:alpha val="0"/>
                    </a:schemeClr>
                  </a:gs>
                  <a:gs pos="20000">
                    <a:schemeClr val="accent3"/>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íşḷídé">
              <a:extLst>
                <a:ext uri="{FF2B5EF4-FFF2-40B4-BE49-F238E27FC236}">
                  <a16:creationId xmlns:a16="http://schemas.microsoft.com/office/drawing/2014/main" id="{EA414331-4B73-4BAE-8DA7-8F62C0C4EE53}"/>
                </a:ext>
              </a:extLst>
            </p:cNvPr>
            <p:cNvSpPr txBox="1"/>
            <p:nvPr/>
          </p:nvSpPr>
          <p:spPr>
            <a:xfrm>
              <a:off x="1100721" y="1711766"/>
              <a:ext cx="551247" cy="307777"/>
            </a:xfrm>
            <a:prstGeom prst="rect">
              <a:avLst/>
            </a:prstGeom>
            <a:noFill/>
          </p:spPr>
          <p:txBody>
            <a:bodyPr wrap="square" rtlCol="0">
              <a:spAutoFit/>
            </a:bodyPr>
            <a:lstStyle/>
            <a:p>
              <a:pPr algn="ctr"/>
              <a:r>
                <a:rPr lang="en-US" altLang="zh-CN" sz="1400" dirty="0">
                  <a:solidFill>
                    <a:schemeClr val="tx1">
                      <a:lumMod val="85000"/>
                      <a:lumOff val="15000"/>
                    </a:schemeClr>
                  </a:solidFill>
                </a:rPr>
                <a:t>0</a:t>
              </a:r>
              <a:r>
                <a:rPr lang="en-US" altLang="zh-CN" sz="100" dirty="0">
                  <a:solidFill>
                    <a:schemeClr val="tx1">
                      <a:lumMod val="85000"/>
                      <a:lumOff val="15000"/>
                    </a:schemeClr>
                  </a:solidFill>
                </a:rPr>
                <a:t> </a:t>
              </a:r>
              <a:r>
                <a:rPr lang="en-US" altLang="zh-CN" sz="1400" dirty="0">
                  <a:solidFill>
                    <a:schemeClr val="tx1">
                      <a:lumMod val="85000"/>
                      <a:lumOff val="15000"/>
                    </a:schemeClr>
                  </a:solidFill>
                </a:rPr>
                <a:t>1</a:t>
              </a:r>
            </a:p>
          </p:txBody>
        </p:sp>
        <p:sp>
          <p:nvSpPr>
            <p:cNvPr id="13" name="iṣḷîḓè">
              <a:extLst>
                <a:ext uri="{FF2B5EF4-FFF2-40B4-BE49-F238E27FC236}">
                  <a16:creationId xmlns:a16="http://schemas.microsoft.com/office/drawing/2014/main" id="{CF99D8FA-2EC3-49C2-89C2-0CA8943D798C}"/>
                </a:ext>
              </a:extLst>
            </p:cNvPr>
            <p:cNvSpPr txBox="1"/>
            <p:nvPr/>
          </p:nvSpPr>
          <p:spPr>
            <a:xfrm>
              <a:off x="1100721" y="2814117"/>
              <a:ext cx="551247" cy="307777"/>
            </a:xfrm>
            <a:prstGeom prst="rect">
              <a:avLst/>
            </a:prstGeom>
            <a:noFill/>
          </p:spPr>
          <p:txBody>
            <a:bodyPr wrap="square" rtlCol="0">
              <a:spAutoFit/>
            </a:bodyPr>
            <a:lstStyle/>
            <a:p>
              <a:pPr algn="ctr"/>
              <a:r>
                <a:rPr lang="en-US" altLang="zh-CN" sz="1400">
                  <a:solidFill>
                    <a:schemeClr val="tx1">
                      <a:lumMod val="85000"/>
                      <a:lumOff val="15000"/>
                    </a:schemeClr>
                  </a:solidFill>
                </a:rPr>
                <a:t>0</a:t>
              </a:r>
              <a:r>
                <a:rPr lang="en-US" altLang="zh-CN" sz="100">
                  <a:solidFill>
                    <a:schemeClr val="tx1">
                      <a:lumMod val="85000"/>
                      <a:lumOff val="15000"/>
                    </a:schemeClr>
                  </a:solidFill>
                </a:rPr>
                <a:t> </a:t>
              </a:r>
              <a:r>
                <a:rPr lang="en-US" altLang="zh-CN" sz="1400">
                  <a:solidFill>
                    <a:schemeClr val="tx1">
                      <a:lumMod val="85000"/>
                      <a:lumOff val="15000"/>
                    </a:schemeClr>
                  </a:solidFill>
                </a:rPr>
                <a:t>2</a:t>
              </a:r>
              <a:endParaRPr lang="en-US" altLang="zh-CN" sz="1400" dirty="0">
                <a:solidFill>
                  <a:schemeClr val="tx1">
                    <a:lumMod val="85000"/>
                    <a:lumOff val="15000"/>
                  </a:schemeClr>
                </a:solidFill>
              </a:endParaRPr>
            </a:p>
          </p:txBody>
        </p:sp>
        <p:sp>
          <p:nvSpPr>
            <p:cNvPr id="14" name="îṩ1íďê">
              <a:extLst>
                <a:ext uri="{FF2B5EF4-FFF2-40B4-BE49-F238E27FC236}">
                  <a16:creationId xmlns:a16="http://schemas.microsoft.com/office/drawing/2014/main" id="{B900C7B5-1489-4137-BF60-00222ED1D6B1}"/>
                </a:ext>
              </a:extLst>
            </p:cNvPr>
            <p:cNvSpPr txBox="1"/>
            <p:nvPr/>
          </p:nvSpPr>
          <p:spPr>
            <a:xfrm>
              <a:off x="1100721" y="3916468"/>
              <a:ext cx="551247" cy="307777"/>
            </a:xfrm>
            <a:prstGeom prst="rect">
              <a:avLst/>
            </a:prstGeom>
            <a:noFill/>
          </p:spPr>
          <p:txBody>
            <a:bodyPr wrap="square" rtlCol="0">
              <a:spAutoFit/>
            </a:bodyPr>
            <a:lstStyle/>
            <a:p>
              <a:pPr algn="ctr"/>
              <a:r>
                <a:rPr lang="en-US" altLang="zh-CN" sz="1400">
                  <a:solidFill>
                    <a:schemeClr val="tx1">
                      <a:lumMod val="85000"/>
                      <a:lumOff val="15000"/>
                    </a:schemeClr>
                  </a:solidFill>
                </a:rPr>
                <a:t>0</a:t>
              </a:r>
              <a:r>
                <a:rPr lang="en-US" altLang="zh-CN" sz="100">
                  <a:solidFill>
                    <a:schemeClr val="tx1">
                      <a:lumMod val="85000"/>
                      <a:lumOff val="15000"/>
                    </a:schemeClr>
                  </a:solidFill>
                </a:rPr>
                <a:t> </a:t>
              </a:r>
              <a:r>
                <a:rPr lang="en-US" altLang="zh-CN" sz="1400">
                  <a:solidFill>
                    <a:schemeClr val="tx1">
                      <a:lumMod val="85000"/>
                      <a:lumOff val="15000"/>
                    </a:schemeClr>
                  </a:solidFill>
                </a:rPr>
                <a:t>3</a:t>
              </a:r>
              <a:endParaRPr lang="en-US" altLang="zh-CN" sz="1400" dirty="0">
                <a:solidFill>
                  <a:schemeClr val="tx1">
                    <a:lumMod val="85000"/>
                    <a:lumOff val="15000"/>
                  </a:schemeClr>
                </a:solidFill>
              </a:endParaRPr>
            </a:p>
          </p:txBody>
        </p:sp>
        <p:sp>
          <p:nvSpPr>
            <p:cNvPr id="15" name="ïṣḻíde">
              <a:extLst>
                <a:ext uri="{FF2B5EF4-FFF2-40B4-BE49-F238E27FC236}">
                  <a16:creationId xmlns:a16="http://schemas.microsoft.com/office/drawing/2014/main" id="{DBA13EB3-E4A1-45DB-B906-4BD6F207D365}"/>
                </a:ext>
              </a:extLst>
            </p:cNvPr>
            <p:cNvSpPr txBox="1"/>
            <p:nvPr/>
          </p:nvSpPr>
          <p:spPr>
            <a:xfrm>
              <a:off x="1100721" y="5018818"/>
              <a:ext cx="551247" cy="307777"/>
            </a:xfrm>
            <a:prstGeom prst="rect">
              <a:avLst/>
            </a:prstGeom>
            <a:noFill/>
          </p:spPr>
          <p:txBody>
            <a:bodyPr wrap="square" rtlCol="0">
              <a:spAutoFit/>
            </a:bodyPr>
            <a:lstStyle/>
            <a:p>
              <a:pPr algn="ctr"/>
              <a:r>
                <a:rPr lang="en-US" altLang="zh-CN" sz="1400">
                  <a:solidFill>
                    <a:schemeClr val="tx1">
                      <a:lumMod val="85000"/>
                      <a:lumOff val="15000"/>
                    </a:schemeClr>
                  </a:solidFill>
                </a:rPr>
                <a:t>0</a:t>
              </a:r>
              <a:r>
                <a:rPr lang="en-US" altLang="zh-CN" sz="100">
                  <a:solidFill>
                    <a:schemeClr val="tx1">
                      <a:lumMod val="85000"/>
                      <a:lumOff val="15000"/>
                    </a:schemeClr>
                  </a:solidFill>
                </a:rPr>
                <a:t> </a:t>
              </a:r>
              <a:r>
                <a:rPr lang="en-US" altLang="zh-CN" sz="1400">
                  <a:solidFill>
                    <a:schemeClr val="tx1">
                      <a:lumMod val="85000"/>
                      <a:lumOff val="15000"/>
                    </a:schemeClr>
                  </a:solidFill>
                </a:rPr>
                <a:t>4</a:t>
              </a:r>
              <a:endParaRPr lang="en-US" altLang="zh-CN" sz="1400" dirty="0">
                <a:solidFill>
                  <a:schemeClr val="tx1">
                    <a:lumMod val="85000"/>
                    <a:lumOff val="15000"/>
                  </a:schemeClr>
                </a:solidFill>
              </a:endParaRPr>
            </a:p>
          </p:txBody>
        </p:sp>
        <p:grpSp>
          <p:nvGrpSpPr>
            <p:cNvPr id="16" name="íṡḻíḋe">
              <a:extLst>
                <a:ext uri="{FF2B5EF4-FFF2-40B4-BE49-F238E27FC236}">
                  <a16:creationId xmlns:a16="http://schemas.microsoft.com/office/drawing/2014/main" id="{8EF73110-2AF1-4A2C-862F-A0752DBCAF86}"/>
                </a:ext>
              </a:extLst>
            </p:cNvPr>
            <p:cNvGrpSpPr/>
            <p:nvPr/>
          </p:nvGrpSpPr>
          <p:grpSpPr>
            <a:xfrm>
              <a:off x="1918008" y="1523184"/>
              <a:ext cx="2910298" cy="565663"/>
              <a:chOff x="1918008" y="1557877"/>
              <a:chExt cx="2910298" cy="565663"/>
            </a:xfrm>
          </p:grpSpPr>
          <p:sp>
            <p:nvSpPr>
              <p:cNvPr id="26" name="iṥļiḑè">
                <a:extLst>
                  <a:ext uri="{FF2B5EF4-FFF2-40B4-BE49-F238E27FC236}">
                    <a16:creationId xmlns:a16="http://schemas.microsoft.com/office/drawing/2014/main" id="{197E3107-9648-4687-805E-379D7D65EB91}"/>
                  </a:ext>
                </a:extLst>
              </p:cNvPr>
              <p:cNvSpPr txBox="1"/>
              <p:nvPr/>
            </p:nvSpPr>
            <p:spPr>
              <a:xfrm>
                <a:off x="1918008" y="1863532"/>
                <a:ext cx="2910298" cy="260008"/>
              </a:xfrm>
              <a:prstGeom prst="rect">
                <a:avLst/>
              </a:prstGeom>
              <a:noFill/>
            </p:spPr>
            <p:txBody>
              <a:bodyPr wrap="square" rtlCol="0">
                <a:spAutoFit/>
              </a:bodyPr>
              <a:lstStyle/>
              <a:p>
                <a:pPr>
                  <a:lnSpc>
                    <a:spcPct val="120000"/>
                  </a:lnSpc>
                </a:pPr>
                <a:r>
                  <a:rPr lang="zh-CN" altLang="en-US" sz="1000" dirty="0">
                    <a:solidFill>
                      <a:schemeClr val="tx1">
                        <a:lumMod val="85000"/>
                        <a:lumOff val="15000"/>
                        <a:alpha val="50000"/>
                      </a:schemeClr>
                    </a:solidFill>
                  </a:rPr>
                  <a:t>准备、倾听、互动、自主、达成</a:t>
                </a:r>
                <a:endParaRPr lang="en-US" altLang="zh-CN" sz="1000" dirty="0">
                  <a:solidFill>
                    <a:schemeClr val="tx1">
                      <a:lumMod val="85000"/>
                      <a:lumOff val="15000"/>
                      <a:alpha val="50000"/>
                    </a:schemeClr>
                  </a:solidFill>
                </a:endParaRPr>
              </a:p>
            </p:txBody>
          </p:sp>
          <p:sp>
            <p:nvSpPr>
              <p:cNvPr id="27" name="í$ḻide">
                <a:extLst>
                  <a:ext uri="{FF2B5EF4-FFF2-40B4-BE49-F238E27FC236}">
                    <a16:creationId xmlns:a16="http://schemas.microsoft.com/office/drawing/2014/main" id="{661E69CE-6CDA-472B-A44D-70271F584B34}"/>
                  </a:ext>
                </a:extLst>
              </p:cNvPr>
              <p:cNvSpPr txBox="1"/>
              <p:nvPr/>
            </p:nvSpPr>
            <p:spPr>
              <a:xfrm>
                <a:off x="1918008" y="1557877"/>
                <a:ext cx="2910298" cy="307777"/>
              </a:xfrm>
              <a:prstGeom prst="rect">
                <a:avLst/>
              </a:prstGeom>
              <a:noFill/>
            </p:spPr>
            <p:txBody>
              <a:bodyPr wrap="square" rtlCol="0">
                <a:spAutoFit/>
              </a:bodyPr>
              <a:lstStyle/>
              <a:p>
                <a:pPr lvl="0" defTabSz="457200">
                  <a:spcBef>
                    <a:spcPct val="20000"/>
                  </a:spcBef>
                  <a:defRPr/>
                </a:pPr>
                <a:r>
                  <a:rPr lang="zh-CN" altLang="en-US" sz="1400" b="1" dirty="0">
                    <a:cs typeface="+mn-ea"/>
                    <a:sym typeface="+mn-lt"/>
                  </a:rPr>
                  <a:t>学生学习</a:t>
                </a:r>
                <a:endParaRPr lang="en-US" altLang="zh-CN" sz="1400" b="1" dirty="0">
                  <a:cs typeface="+mn-ea"/>
                  <a:sym typeface="+mn-lt"/>
                </a:endParaRPr>
              </a:p>
            </p:txBody>
          </p:sp>
        </p:grpSp>
        <p:grpSp>
          <p:nvGrpSpPr>
            <p:cNvPr id="17" name="iṥlíďe">
              <a:extLst>
                <a:ext uri="{FF2B5EF4-FFF2-40B4-BE49-F238E27FC236}">
                  <a16:creationId xmlns:a16="http://schemas.microsoft.com/office/drawing/2014/main" id="{B96C3CC1-63E2-4BA2-A055-096251097977}"/>
                </a:ext>
              </a:extLst>
            </p:cNvPr>
            <p:cNvGrpSpPr/>
            <p:nvPr/>
          </p:nvGrpSpPr>
          <p:grpSpPr>
            <a:xfrm>
              <a:off x="1918008" y="2592840"/>
              <a:ext cx="2910298" cy="565663"/>
              <a:chOff x="1918008" y="1557877"/>
              <a:chExt cx="2910298" cy="565663"/>
            </a:xfrm>
          </p:grpSpPr>
          <p:sp>
            <p:nvSpPr>
              <p:cNvPr id="24" name="îŝļíḓé">
                <a:extLst>
                  <a:ext uri="{FF2B5EF4-FFF2-40B4-BE49-F238E27FC236}">
                    <a16:creationId xmlns:a16="http://schemas.microsoft.com/office/drawing/2014/main" id="{EF32E729-624C-4547-82EF-19B19446C715}"/>
                  </a:ext>
                </a:extLst>
              </p:cNvPr>
              <p:cNvSpPr txBox="1"/>
              <p:nvPr/>
            </p:nvSpPr>
            <p:spPr>
              <a:xfrm>
                <a:off x="1918008" y="1863532"/>
                <a:ext cx="2910298" cy="260008"/>
              </a:xfrm>
              <a:prstGeom prst="rect">
                <a:avLst/>
              </a:prstGeom>
              <a:noFill/>
            </p:spPr>
            <p:txBody>
              <a:bodyPr wrap="square" rtlCol="0">
                <a:spAutoFit/>
              </a:bodyPr>
              <a:lstStyle/>
              <a:p>
                <a:pPr>
                  <a:lnSpc>
                    <a:spcPct val="120000"/>
                  </a:lnSpc>
                </a:pPr>
                <a:r>
                  <a:rPr lang="zh-CN" altLang="en-US" sz="1000" dirty="0">
                    <a:solidFill>
                      <a:schemeClr val="tx1">
                        <a:lumMod val="85000"/>
                        <a:lumOff val="15000"/>
                        <a:alpha val="50000"/>
                      </a:schemeClr>
                    </a:solidFill>
                  </a:rPr>
                  <a:t>环节、呈示、对话、指导、机智</a:t>
                </a:r>
                <a:endParaRPr lang="en-US" altLang="zh-CN" sz="1000" dirty="0">
                  <a:solidFill>
                    <a:schemeClr val="tx1">
                      <a:lumMod val="85000"/>
                      <a:lumOff val="15000"/>
                      <a:alpha val="50000"/>
                    </a:schemeClr>
                  </a:solidFill>
                </a:endParaRPr>
              </a:p>
            </p:txBody>
          </p:sp>
          <p:sp>
            <p:nvSpPr>
              <p:cNvPr id="25" name="íṧ1îḍe">
                <a:extLst>
                  <a:ext uri="{FF2B5EF4-FFF2-40B4-BE49-F238E27FC236}">
                    <a16:creationId xmlns:a16="http://schemas.microsoft.com/office/drawing/2014/main" id="{E0ABA3EC-BCD0-422F-A591-162821FF90AD}"/>
                  </a:ext>
                </a:extLst>
              </p:cNvPr>
              <p:cNvSpPr txBox="1"/>
              <p:nvPr/>
            </p:nvSpPr>
            <p:spPr>
              <a:xfrm>
                <a:off x="1918008" y="1557877"/>
                <a:ext cx="2910298" cy="307777"/>
              </a:xfrm>
              <a:prstGeom prst="rect">
                <a:avLst/>
              </a:prstGeom>
              <a:noFill/>
            </p:spPr>
            <p:txBody>
              <a:bodyPr wrap="square" rtlCol="0">
                <a:spAutoFit/>
              </a:bodyPr>
              <a:lstStyle/>
              <a:p>
                <a:r>
                  <a:rPr lang="zh-CN" altLang="en-US" sz="1400" b="1" dirty="0">
                    <a:solidFill>
                      <a:schemeClr val="tx1">
                        <a:lumMod val="85000"/>
                        <a:lumOff val="15000"/>
                      </a:schemeClr>
                    </a:solidFill>
                  </a:rPr>
                  <a:t>教师教学</a:t>
                </a:r>
                <a:endParaRPr lang="en-US" altLang="zh-CN" sz="1400" b="1" dirty="0">
                  <a:solidFill>
                    <a:schemeClr val="tx1">
                      <a:lumMod val="85000"/>
                      <a:lumOff val="15000"/>
                    </a:schemeClr>
                  </a:solidFill>
                </a:endParaRPr>
              </a:p>
            </p:txBody>
          </p:sp>
        </p:grpSp>
        <p:grpSp>
          <p:nvGrpSpPr>
            <p:cNvPr id="18" name="îṣḷide">
              <a:extLst>
                <a:ext uri="{FF2B5EF4-FFF2-40B4-BE49-F238E27FC236}">
                  <a16:creationId xmlns:a16="http://schemas.microsoft.com/office/drawing/2014/main" id="{D458DB19-9F44-4085-96B5-B0F2C681833E}"/>
                </a:ext>
              </a:extLst>
            </p:cNvPr>
            <p:cNvGrpSpPr/>
            <p:nvPr/>
          </p:nvGrpSpPr>
          <p:grpSpPr>
            <a:xfrm>
              <a:off x="1918008" y="3693511"/>
              <a:ext cx="2910298" cy="565663"/>
              <a:chOff x="1918008" y="1557877"/>
              <a:chExt cx="2910298" cy="565663"/>
            </a:xfrm>
          </p:grpSpPr>
          <p:sp>
            <p:nvSpPr>
              <p:cNvPr id="22" name="iśļïḍê">
                <a:extLst>
                  <a:ext uri="{FF2B5EF4-FFF2-40B4-BE49-F238E27FC236}">
                    <a16:creationId xmlns:a16="http://schemas.microsoft.com/office/drawing/2014/main" id="{907E2A4E-B71D-4764-844A-7CECC56DB955}"/>
                  </a:ext>
                </a:extLst>
              </p:cNvPr>
              <p:cNvSpPr txBox="1"/>
              <p:nvPr/>
            </p:nvSpPr>
            <p:spPr>
              <a:xfrm>
                <a:off x="1918008" y="1863532"/>
                <a:ext cx="2910298" cy="260008"/>
              </a:xfrm>
              <a:prstGeom prst="rect">
                <a:avLst/>
              </a:prstGeom>
              <a:noFill/>
            </p:spPr>
            <p:txBody>
              <a:bodyPr wrap="square" rtlCol="0">
                <a:spAutoFit/>
              </a:bodyPr>
              <a:lstStyle/>
              <a:p>
                <a:pPr>
                  <a:lnSpc>
                    <a:spcPct val="120000"/>
                  </a:lnSpc>
                </a:pPr>
                <a:r>
                  <a:rPr lang="zh-CN" altLang="en-US" sz="1000" dirty="0">
                    <a:solidFill>
                      <a:schemeClr val="tx1">
                        <a:lumMod val="85000"/>
                        <a:lumOff val="15000"/>
                        <a:alpha val="50000"/>
                      </a:schemeClr>
                    </a:solidFill>
                  </a:rPr>
                  <a:t>目标、内容、实施、评价、资源</a:t>
                </a:r>
                <a:endParaRPr lang="en-US" altLang="zh-CN" sz="1000" dirty="0">
                  <a:solidFill>
                    <a:schemeClr val="tx1">
                      <a:lumMod val="85000"/>
                      <a:lumOff val="15000"/>
                      <a:alpha val="50000"/>
                    </a:schemeClr>
                  </a:solidFill>
                </a:endParaRPr>
              </a:p>
            </p:txBody>
          </p:sp>
          <p:sp>
            <p:nvSpPr>
              <p:cNvPr id="23" name="ïşḻïḋé">
                <a:extLst>
                  <a:ext uri="{FF2B5EF4-FFF2-40B4-BE49-F238E27FC236}">
                    <a16:creationId xmlns:a16="http://schemas.microsoft.com/office/drawing/2014/main" id="{9A8C0239-F155-4D92-A489-FB2E2A056FF7}"/>
                  </a:ext>
                </a:extLst>
              </p:cNvPr>
              <p:cNvSpPr txBox="1"/>
              <p:nvPr/>
            </p:nvSpPr>
            <p:spPr>
              <a:xfrm>
                <a:off x="1918008" y="1557877"/>
                <a:ext cx="2910298" cy="307777"/>
              </a:xfrm>
              <a:prstGeom prst="rect">
                <a:avLst/>
              </a:prstGeom>
              <a:noFill/>
            </p:spPr>
            <p:txBody>
              <a:bodyPr wrap="square" rtlCol="0">
                <a:spAutoFit/>
              </a:bodyPr>
              <a:lstStyle/>
              <a:p>
                <a:r>
                  <a:rPr lang="zh-CN" altLang="en-US" sz="1400" dirty="0">
                    <a:solidFill>
                      <a:schemeClr val="tx1">
                        <a:lumMod val="85000"/>
                        <a:lumOff val="15000"/>
                      </a:schemeClr>
                    </a:solidFill>
                  </a:rPr>
                  <a:t>课程性质</a:t>
                </a:r>
                <a:endParaRPr lang="en-US" altLang="zh-CN" sz="1400" dirty="0">
                  <a:solidFill>
                    <a:schemeClr val="tx1">
                      <a:lumMod val="85000"/>
                      <a:lumOff val="15000"/>
                    </a:schemeClr>
                  </a:solidFill>
                </a:endParaRPr>
              </a:p>
            </p:txBody>
          </p:sp>
        </p:grpSp>
        <p:grpSp>
          <p:nvGrpSpPr>
            <p:cNvPr id="19" name="iṧļiḋê">
              <a:extLst>
                <a:ext uri="{FF2B5EF4-FFF2-40B4-BE49-F238E27FC236}">
                  <a16:creationId xmlns:a16="http://schemas.microsoft.com/office/drawing/2014/main" id="{69C50A1A-2819-438C-B0E9-E51C961599B2}"/>
                </a:ext>
              </a:extLst>
            </p:cNvPr>
            <p:cNvGrpSpPr/>
            <p:nvPr/>
          </p:nvGrpSpPr>
          <p:grpSpPr>
            <a:xfrm>
              <a:off x="1918008" y="4798301"/>
              <a:ext cx="2910298" cy="565663"/>
              <a:chOff x="1918008" y="1557877"/>
              <a:chExt cx="2910298" cy="565663"/>
            </a:xfrm>
          </p:grpSpPr>
          <p:sp>
            <p:nvSpPr>
              <p:cNvPr id="20" name="iš1ídé">
                <a:extLst>
                  <a:ext uri="{FF2B5EF4-FFF2-40B4-BE49-F238E27FC236}">
                    <a16:creationId xmlns:a16="http://schemas.microsoft.com/office/drawing/2014/main" id="{EFCB7898-F456-4109-94C5-97E32A205BE3}"/>
                  </a:ext>
                </a:extLst>
              </p:cNvPr>
              <p:cNvSpPr txBox="1"/>
              <p:nvPr/>
            </p:nvSpPr>
            <p:spPr>
              <a:xfrm>
                <a:off x="1918008" y="1863532"/>
                <a:ext cx="2910298" cy="260008"/>
              </a:xfrm>
              <a:prstGeom prst="rect">
                <a:avLst/>
              </a:prstGeom>
              <a:noFill/>
            </p:spPr>
            <p:txBody>
              <a:bodyPr wrap="square" rtlCol="0">
                <a:spAutoFit/>
              </a:bodyPr>
              <a:lstStyle/>
              <a:p>
                <a:pPr>
                  <a:lnSpc>
                    <a:spcPct val="120000"/>
                  </a:lnSpc>
                </a:pPr>
                <a:r>
                  <a:rPr lang="zh-CN" altLang="en-US" sz="1000" dirty="0">
                    <a:solidFill>
                      <a:schemeClr val="tx1">
                        <a:lumMod val="85000"/>
                        <a:lumOff val="15000"/>
                        <a:alpha val="50000"/>
                      </a:schemeClr>
                    </a:solidFill>
                  </a:rPr>
                  <a:t>思考、民主、创新、关爱、特质</a:t>
                </a:r>
                <a:endParaRPr lang="en-US" altLang="zh-CN" sz="1000" dirty="0">
                  <a:solidFill>
                    <a:schemeClr val="tx1">
                      <a:lumMod val="85000"/>
                      <a:lumOff val="15000"/>
                      <a:alpha val="50000"/>
                    </a:schemeClr>
                  </a:solidFill>
                </a:endParaRPr>
              </a:p>
            </p:txBody>
          </p:sp>
          <p:sp>
            <p:nvSpPr>
              <p:cNvPr id="21" name="îṣľiďe">
                <a:extLst>
                  <a:ext uri="{FF2B5EF4-FFF2-40B4-BE49-F238E27FC236}">
                    <a16:creationId xmlns:a16="http://schemas.microsoft.com/office/drawing/2014/main" id="{64FF8F11-8C4D-4E42-B8D1-479089335DC2}"/>
                  </a:ext>
                </a:extLst>
              </p:cNvPr>
              <p:cNvSpPr txBox="1"/>
              <p:nvPr/>
            </p:nvSpPr>
            <p:spPr>
              <a:xfrm>
                <a:off x="1918008" y="1557877"/>
                <a:ext cx="2910298" cy="307777"/>
              </a:xfrm>
              <a:prstGeom prst="rect">
                <a:avLst/>
              </a:prstGeom>
              <a:noFill/>
            </p:spPr>
            <p:txBody>
              <a:bodyPr wrap="square" rtlCol="0">
                <a:spAutoFit/>
              </a:bodyPr>
              <a:lstStyle/>
              <a:p>
                <a:r>
                  <a:rPr lang="zh-CN" altLang="en-US" sz="1400" dirty="0">
                    <a:solidFill>
                      <a:schemeClr val="tx1">
                        <a:lumMod val="85000"/>
                        <a:lumOff val="15000"/>
                      </a:schemeClr>
                    </a:solidFill>
                  </a:rPr>
                  <a:t>课堂文化</a:t>
                </a:r>
                <a:endParaRPr lang="en-US" altLang="zh-CN" sz="1400" dirty="0">
                  <a:solidFill>
                    <a:schemeClr val="tx1">
                      <a:lumMod val="85000"/>
                      <a:lumOff val="15000"/>
                    </a:schemeClr>
                  </a:solidFill>
                </a:endParaRPr>
              </a:p>
            </p:txBody>
          </p:sp>
        </p:grpSp>
      </p:grpSp>
      <p:grpSp>
        <p:nvGrpSpPr>
          <p:cNvPr id="28" name="#24123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43D3A9B-4631-4423-9A15-92E07A68B5BE}"/>
              </a:ext>
            </a:extLst>
          </p:cNvPr>
          <p:cNvGrpSpPr>
            <a:grpSpLocks noChangeAspect="1"/>
          </p:cNvGrpSpPr>
          <p:nvPr>
            <p:custDataLst>
              <p:tags r:id="rId3"/>
            </p:custDataLst>
          </p:nvPr>
        </p:nvGrpSpPr>
        <p:grpSpPr>
          <a:xfrm>
            <a:off x="5235575" y="1016277"/>
            <a:ext cx="6993950" cy="4347687"/>
            <a:chOff x="638750" y="665357"/>
            <a:chExt cx="6993950" cy="4347687"/>
          </a:xfrm>
        </p:grpSpPr>
        <p:grpSp>
          <p:nvGrpSpPr>
            <p:cNvPr id="29" name="îṡļídè">
              <a:extLst>
                <a:ext uri="{FF2B5EF4-FFF2-40B4-BE49-F238E27FC236}">
                  <a16:creationId xmlns:a16="http://schemas.microsoft.com/office/drawing/2014/main" id="{5B75D553-D8ED-44D4-9418-48897CF21A8C}"/>
                </a:ext>
              </a:extLst>
            </p:cNvPr>
            <p:cNvGrpSpPr/>
            <p:nvPr/>
          </p:nvGrpSpPr>
          <p:grpSpPr>
            <a:xfrm>
              <a:off x="673100" y="3248025"/>
              <a:ext cx="6959600" cy="1765019"/>
              <a:chOff x="673100" y="3244849"/>
              <a:chExt cx="6959600" cy="1765019"/>
            </a:xfrm>
          </p:grpSpPr>
          <p:grpSp>
            <p:nvGrpSpPr>
              <p:cNvPr id="31" name="iṡḻídè">
                <a:extLst>
                  <a:ext uri="{FF2B5EF4-FFF2-40B4-BE49-F238E27FC236}">
                    <a16:creationId xmlns:a16="http://schemas.microsoft.com/office/drawing/2014/main" id="{5A2CD542-1BC7-4D89-8FC7-D48E676F0E11}"/>
                  </a:ext>
                </a:extLst>
              </p:cNvPr>
              <p:cNvGrpSpPr/>
              <p:nvPr/>
            </p:nvGrpSpPr>
            <p:grpSpPr>
              <a:xfrm>
                <a:off x="673100" y="3244849"/>
                <a:ext cx="6959600" cy="673102"/>
                <a:chOff x="673100" y="3244849"/>
                <a:chExt cx="6959600" cy="673102"/>
              </a:xfrm>
            </p:grpSpPr>
            <p:cxnSp>
              <p:nvCxnSpPr>
                <p:cNvPr id="41" name="直接连接符 40">
                  <a:extLst>
                    <a:ext uri="{FF2B5EF4-FFF2-40B4-BE49-F238E27FC236}">
                      <a16:creationId xmlns:a16="http://schemas.microsoft.com/office/drawing/2014/main" id="{A6EDA20C-B15A-4F7A-B5B6-19B9D5A6C4FE}"/>
                    </a:ext>
                  </a:extLst>
                </p:cNvPr>
                <p:cNvCxnSpPr/>
                <p:nvPr/>
              </p:nvCxnSpPr>
              <p:spPr>
                <a:xfrm>
                  <a:off x="673100" y="3581400"/>
                  <a:ext cx="69596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2" name="îş1îḍè">
                  <a:extLst>
                    <a:ext uri="{FF2B5EF4-FFF2-40B4-BE49-F238E27FC236}">
                      <a16:creationId xmlns:a16="http://schemas.microsoft.com/office/drawing/2014/main" id="{CFEBC5EC-9B2B-4515-95EC-652DC251EF02}"/>
                    </a:ext>
                  </a:extLst>
                </p:cNvPr>
                <p:cNvSpPr/>
                <p:nvPr/>
              </p:nvSpPr>
              <p:spPr>
                <a:xfrm>
                  <a:off x="919161" y="3244849"/>
                  <a:ext cx="673102" cy="673102"/>
                </a:xfrm>
                <a:prstGeom prst="ellipse">
                  <a:avLst/>
                </a:prstGeom>
                <a:solidFill>
                  <a:schemeClr val="bg1">
                    <a:lumMod val="75000"/>
                  </a:schemeClr>
                </a:solidFill>
                <a:ln w="38100">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1</a:t>
                  </a:r>
                  <a:endParaRPr lang="zh-CN" altLang="en-US" sz="2000" b="1" dirty="0">
                    <a:solidFill>
                      <a:schemeClr val="bg1"/>
                    </a:solidFill>
                  </a:endParaRPr>
                </a:p>
              </p:txBody>
            </p:sp>
            <p:sp>
              <p:nvSpPr>
                <p:cNvPr id="43" name="îṡļïḓè">
                  <a:extLst>
                    <a:ext uri="{FF2B5EF4-FFF2-40B4-BE49-F238E27FC236}">
                      <a16:creationId xmlns:a16="http://schemas.microsoft.com/office/drawing/2014/main" id="{7785B05E-FB20-4B5B-A9D2-CE5CA6877478}"/>
                    </a:ext>
                  </a:extLst>
                </p:cNvPr>
                <p:cNvSpPr/>
                <p:nvPr/>
              </p:nvSpPr>
              <p:spPr>
                <a:xfrm>
                  <a:off x="3213098" y="3244849"/>
                  <a:ext cx="673102" cy="673102"/>
                </a:xfrm>
                <a:prstGeom prst="ellipse">
                  <a:avLst/>
                </a:prstGeom>
                <a:solidFill>
                  <a:schemeClr val="accent1"/>
                </a:solidFill>
                <a:ln w="38100">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dirty="0">
                      <a:solidFill>
                        <a:schemeClr val="bg1"/>
                      </a:solidFill>
                    </a:rPr>
                    <a:t>0</a:t>
                  </a:r>
                  <a:r>
                    <a:rPr lang="en-US" altLang="zh-CN" sz="100" b="1" dirty="0">
                      <a:solidFill>
                        <a:schemeClr val="bg1"/>
                      </a:solidFill>
                    </a:rPr>
                    <a:t> </a:t>
                  </a:r>
                  <a:r>
                    <a:rPr lang="en-US" altLang="zh-CN" sz="2000" b="1" dirty="0">
                      <a:solidFill>
                        <a:schemeClr val="bg1"/>
                      </a:solidFill>
                    </a:rPr>
                    <a:t>2</a:t>
                  </a:r>
                  <a:endParaRPr lang="zh-CN" altLang="en-US" sz="2000" b="1" dirty="0">
                    <a:solidFill>
                      <a:schemeClr val="bg1"/>
                    </a:solidFill>
                  </a:endParaRPr>
                </a:p>
              </p:txBody>
            </p:sp>
            <p:sp>
              <p:nvSpPr>
                <p:cNvPr id="44" name="ïş1ïďé">
                  <a:extLst>
                    <a:ext uri="{FF2B5EF4-FFF2-40B4-BE49-F238E27FC236}">
                      <a16:creationId xmlns:a16="http://schemas.microsoft.com/office/drawing/2014/main" id="{8081F099-4B69-469D-9755-CEAC7FC3C848}"/>
                    </a:ext>
                  </a:extLst>
                </p:cNvPr>
                <p:cNvSpPr/>
                <p:nvPr/>
              </p:nvSpPr>
              <p:spPr>
                <a:xfrm>
                  <a:off x="5507035" y="3244849"/>
                  <a:ext cx="673102" cy="673102"/>
                </a:xfrm>
                <a:prstGeom prst="ellipse">
                  <a:avLst/>
                </a:prstGeom>
                <a:solidFill>
                  <a:schemeClr val="bg1">
                    <a:lumMod val="75000"/>
                  </a:schemeClr>
                </a:solidFill>
                <a:ln w="38100">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000" b="1">
                      <a:solidFill>
                        <a:schemeClr val="bg1"/>
                      </a:solidFill>
                    </a:rPr>
                    <a:t>0</a:t>
                  </a:r>
                  <a:r>
                    <a:rPr lang="en-US" altLang="zh-CN" sz="100" b="1">
                      <a:solidFill>
                        <a:schemeClr val="bg1"/>
                      </a:solidFill>
                    </a:rPr>
                    <a:t> </a:t>
                  </a:r>
                  <a:r>
                    <a:rPr lang="en-US" altLang="zh-CN" sz="2000" b="1">
                      <a:solidFill>
                        <a:schemeClr val="bg1"/>
                      </a:solidFill>
                    </a:rPr>
                    <a:t>3</a:t>
                  </a:r>
                  <a:endParaRPr lang="zh-CN" altLang="en-US" sz="2000" b="1" dirty="0">
                    <a:solidFill>
                      <a:schemeClr val="bg1"/>
                    </a:solidFill>
                  </a:endParaRPr>
                </a:p>
              </p:txBody>
            </p:sp>
          </p:grpSp>
          <p:sp>
            <p:nvSpPr>
              <p:cNvPr id="32" name="ïşľíḓè">
                <a:extLst>
                  <a:ext uri="{FF2B5EF4-FFF2-40B4-BE49-F238E27FC236}">
                    <a16:creationId xmlns:a16="http://schemas.microsoft.com/office/drawing/2014/main" id="{EA7E9415-96E7-48B0-86CC-F99C7D01DEAA}"/>
                  </a:ext>
                </a:extLst>
              </p:cNvPr>
              <p:cNvSpPr txBox="1"/>
              <p:nvPr/>
            </p:nvSpPr>
            <p:spPr bwMode="auto">
              <a:xfrm>
                <a:off x="673100" y="4611406"/>
                <a:ext cx="2087565"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400" b="1" dirty="0"/>
                  <a:t>说课 </a:t>
                </a:r>
                <a:r>
                  <a:rPr lang="en-US" altLang="zh-CN" sz="1400" b="1" dirty="0"/>
                  <a:t>/ </a:t>
                </a:r>
                <a:r>
                  <a:rPr lang="zh-CN" altLang="en-US" sz="1400" b="1" dirty="0"/>
                  <a:t>课前会议</a:t>
                </a:r>
              </a:p>
            </p:txBody>
          </p:sp>
          <p:sp>
            <p:nvSpPr>
              <p:cNvPr id="34" name="iš1iḑè">
                <a:extLst>
                  <a:ext uri="{FF2B5EF4-FFF2-40B4-BE49-F238E27FC236}">
                    <a16:creationId xmlns:a16="http://schemas.microsoft.com/office/drawing/2014/main" id="{5B298091-0423-4D7E-85C3-9772988E44B6}"/>
                  </a:ext>
                </a:extLst>
              </p:cNvPr>
              <p:cNvSpPr/>
              <p:nvPr/>
            </p:nvSpPr>
            <p:spPr>
              <a:xfrm>
                <a:off x="1065213" y="4081750"/>
                <a:ext cx="381000" cy="380424"/>
              </a:xfrm>
              <a:custGeom>
                <a:avLst/>
                <a:gdLst>
                  <a:gd name="connsiteX0" fmla="*/ 285241 w 606933"/>
                  <a:gd name="connsiteY0" fmla="*/ 444068 h 606016"/>
                  <a:gd name="connsiteX1" fmla="*/ 303420 w 606933"/>
                  <a:gd name="connsiteY1" fmla="*/ 445197 h 606016"/>
                  <a:gd name="connsiteX2" fmla="*/ 321693 w 606933"/>
                  <a:gd name="connsiteY2" fmla="*/ 444068 h 606016"/>
                  <a:gd name="connsiteX3" fmla="*/ 321693 w 606933"/>
                  <a:gd name="connsiteY3" fmla="*/ 466921 h 606016"/>
                  <a:gd name="connsiteX4" fmla="*/ 321693 w 606933"/>
                  <a:gd name="connsiteY4" fmla="*/ 503693 h 606016"/>
                  <a:gd name="connsiteX5" fmla="*/ 356356 w 606933"/>
                  <a:gd name="connsiteY5" fmla="*/ 553162 h 606016"/>
                  <a:gd name="connsiteX6" fmla="*/ 303420 w 606933"/>
                  <a:gd name="connsiteY6" fmla="*/ 606016 h 606016"/>
                  <a:gd name="connsiteX7" fmla="*/ 250578 w 606933"/>
                  <a:gd name="connsiteY7" fmla="*/ 553162 h 606016"/>
                  <a:gd name="connsiteX8" fmla="*/ 285241 w 606933"/>
                  <a:gd name="connsiteY8" fmla="*/ 503693 h 606016"/>
                  <a:gd name="connsiteX9" fmla="*/ 285241 w 606933"/>
                  <a:gd name="connsiteY9" fmla="*/ 466921 h 606016"/>
                  <a:gd name="connsiteX10" fmla="*/ 416083 w 606933"/>
                  <a:gd name="connsiteY10" fmla="*/ 389803 h 606016"/>
                  <a:gd name="connsiteX11" fmla="*/ 458471 w 606933"/>
                  <a:gd name="connsiteY11" fmla="*/ 432034 h 606016"/>
                  <a:gd name="connsiteX12" fmla="*/ 480701 w 606933"/>
                  <a:gd name="connsiteY12" fmla="*/ 427143 h 606016"/>
                  <a:gd name="connsiteX13" fmla="*/ 533545 w 606933"/>
                  <a:gd name="connsiteY13" fmla="*/ 480003 h 606016"/>
                  <a:gd name="connsiteX14" fmla="*/ 480701 w 606933"/>
                  <a:gd name="connsiteY14" fmla="*/ 532769 h 606016"/>
                  <a:gd name="connsiteX15" fmla="*/ 427764 w 606933"/>
                  <a:gd name="connsiteY15" fmla="*/ 480003 h 606016"/>
                  <a:gd name="connsiteX16" fmla="*/ 432662 w 606933"/>
                  <a:gd name="connsiteY16" fmla="*/ 457806 h 606016"/>
                  <a:gd name="connsiteX17" fmla="*/ 390368 w 606933"/>
                  <a:gd name="connsiteY17" fmla="*/ 415480 h 606016"/>
                  <a:gd name="connsiteX18" fmla="*/ 416083 w 606933"/>
                  <a:gd name="connsiteY18" fmla="*/ 389803 h 606016"/>
                  <a:gd name="connsiteX19" fmla="*/ 190658 w 606933"/>
                  <a:gd name="connsiteY19" fmla="*/ 389803 h 606016"/>
                  <a:gd name="connsiteX20" fmla="*/ 216283 w 606933"/>
                  <a:gd name="connsiteY20" fmla="*/ 415480 h 606016"/>
                  <a:gd name="connsiteX21" fmla="*/ 174076 w 606933"/>
                  <a:gd name="connsiteY21" fmla="*/ 457806 h 606016"/>
                  <a:gd name="connsiteX22" fmla="*/ 178975 w 606933"/>
                  <a:gd name="connsiteY22" fmla="*/ 480003 h 606016"/>
                  <a:gd name="connsiteX23" fmla="*/ 126123 w 606933"/>
                  <a:gd name="connsiteY23" fmla="*/ 532769 h 606016"/>
                  <a:gd name="connsiteX24" fmla="*/ 73176 w 606933"/>
                  <a:gd name="connsiteY24" fmla="*/ 480003 h 606016"/>
                  <a:gd name="connsiteX25" fmla="*/ 126123 w 606933"/>
                  <a:gd name="connsiteY25" fmla="*/ 427143 h 606016"/>
                  <a:gd name="connsiteX26" fmla="*/ 148357 w 606933"/>
                  <a:gd name="connsiteY26" fmla="*/ 432034 h 606016"/>
                  <a:gd name="connsiteX27" fmla="*/ 52836 w 606933"/>
                  <a:gd name="connsiteY27" fmla="*/ 253330 h 606016"/>
                  <a:gd name="connsiteX28" fmla="*/ 102470 w 606933"/>
                  <a:gd name="connsiteY28" fmla="*/ 287852 h 606016"/>
                  <a:gd name="connsiteX29" fmla="*/ 161711 w 606933"/>
                  <a:gd name="connsiteY29" fmla="*/ 287852 h 606016"/>
                  <a:gd name="connsiteX30" fmla="*/ 160958 w 606933"/>
                  <a:gd name="connsiteY30" fmla="*/ 302997 h 606016"/>
                  <a:gd name="connsiteX31" fmla="*/ 162653 w 606933"/>
                  <a:gd name="connsiteY31" fmla="*/ 324350 h 606016"/>
                  <a:gd name="connsiteX32" fmla="*/ 102470 w 606933"/>
                  <a:gd name="connsiteY32" fmla="*/ 324350 h 606016"/>
                  <a:gd name="connsiteX33" fmla="*/ 52836 w 606933"/>
                  <a:gd name="connsiteY33" fmla="*/ 358966 h 606016"/>
                  <a:gd name="connsiteX34" fmla="*/ 0 w 606933"/>
                  <a:gd name="connsiteY34" fmla="*/ 306195 h 606016"/>
                  <a:gd name="connsiteX35" fmla="*/ 52836 w 606933"/>
                  <a:gd name="connsiteY35" fmla="*/ 253330 h 606016"/>
                  <a:gd name="connsiteX36" fmla="*/ 553987 w 606933"/>
                  <a:gd name="connsiteY36" fmla="*/ 250225 h 606016"/>
                  <a:gd name="connsiteX37" fmla="*/ 606933 w 606933"/>
                  <a:gd name="connsiteY37" fmla="*/ 302996 h 606016"/>
                  <a:gd name="connsiteX38" fmla="*/ 553987 w 606933"/>
                  <a:gd name="connsiteY38" fmla="*/ 355861 h 606016"/>
                  <a:gd name="connsiteX39" fmla="*/ 505658 w 606933"/>
                  <a:gd name="connsiteY39" fmla="*/ 324349 h 606016"/>
                  <a:gd name="connsiteX40" fmla="*/ 444139 w 606933"/>
                  <a:gd name="connsiteY40" fmla="*/ 324349 h 606016"/>
                  <a:gd name="connsiteX41" fmla="*/ 445741 w 606933"/>
                  <a:gd name="connsiteY41" fmla="*/ 302996 h 606016"/>
                  <a:gd name="connsiteX42" fmla="*/ 444987 w 606933"/>
                  <a:gd name="connsiteY42" fmla="*/ 287851 h 606016"/>
                  <a:gd name="connsiteX43" fmla="*/ 503397 w 606933"/>
                  <a:gd name="connsiteY43" fmla="*/ 287851 h 606016"/>
                  <a:gd name="connsiteX44" fmla="*/ 553987 w 606933"/>
                  <a:gd name="connsiteY44" fmla="*/ 250225 h 606016"/>
                  <a:gd name="connsiteX45" fmla="*/ 303361 w 606933"/>
                  <a:gd name="connsiteY45" fmla="*/ 231794 h 606016"/>
                  <a:gd name="connsiteX46" fmla="*/ 232049 w 606933"/>
                  <a:gd name="connsiteY46" fmla="*/ 302996 h 606016"/>
                  <a:gd name="connsiteX47" fmla="*/ 249099 w 606933"/>
                  <a:gd name="connsiteY47" fmla="*/ 320115 h 606016"/>
                  <a:gd name="connsiteX48" fmla="*/ 266150 w 606933"/>
                  <a:gd name="connsiteY48" fmla="*/ 302996 h 606016"/>
                  <a:gd name="connsiteX49" fmla="*/ 303455 w 606933"/>
                  <a:gd name="connsiteY49" fmla="*/ 265749 h 606016"/>
                  <a:gd name="connsiteX50" fmla="*/ 320412 w 606933"/>
                  <a:gd name="connsiteY50" fmla="*/ 248819 h 606016"/>
                  <a:gd name="connsiteX51" fmla="*/ 303361 w 606933"/>
                  <a:gd name="connsiteY51" fmla="*/ 231794 h 606016"/>
                  <a:gd name="connsiteX52" fmla="*/ 303455 w 606933"/>
                  <a:gd name="connsiteY52" fmla="*/ 188904 h 606016"/>
                  <a:gd name="connsiteX53" fmla="*/ 417818 w 606933"/>
                  <a:gd name="connsiteY53" fmla="*/ 302996 h 606016"/>
                  <a:gd name="connsiteX54" fmla="*/ 303455 w 606933"/>
                  <a:gd name="connsiteY54" fmla="*/ 417183 h 606016"/>
                  <a:gd name="connsiteX55" fmla="*/ 189186 w 606933"/>
                  <a:gd name="connsiteY55" fmla="*/ 302996 h 606016"/>
                  <a:gd name="connsiteX56" fmla="*/ 303455 w 606933"/>
                  <a:gd name="connsiteY56" fmla="*/ 188904 h 606016"/>
                  <a:gd name="connsiteX57" fmla="*/ 480677 w 606933"/>
                  <a:gd name="connsiteY57" fmla="*/ 73506 h 606016"/>
                  <a:gd name="connsiteX58" fmla="*/ 518018 w 606933"/>
                  <a:gd name="connsiteY58" fmla="*/ 88889 h 606016"/>
                  <a:gd name="connsiteX59" fmla="*/ 518018 w 606933"/>
                  <a:gd name="connsiteY59" fmla="*/ 163406 h 606016"/>
                  <a:gd name="connsiteX60" fmla="*/ 458574 w 606933"/>
                  <a:gd name="connsiteY60" fmla="*/ 173944 h 606016"/>
                  <a:gd name="connsiteX61" fmla="*/ 416275 w 606933"/>
                  <a:gd name="connsiteY61" fmla="*/ 216283 h 606016"/>
                  <a:gd name="connsiteX62" fmla="*/ 390368 w 606933"/>
                  <a:gd name="connsiteY62" fmla="*/ 190503 h 606016"/>
                  <a:gd name="connsiteX63" fmla="*/ 405818 w 606933"/>
                  <a:gd name="connsiteY63" fmla="*/ 175073 h 606016"/>
                  <a:gd name="connsiteX64" fmla="*/ 432855 w 606933"/>
                  <a:gd name="connsiteY64" fmla="*/ 148258 h 606016"/>
                  <a:gd name="connsiteX65" fmla="*/ 443406 w 606933"/>
                  <a:gd name="connsiteY65" fmla="*/ 88889 h 606016"/>
                  <a:gd name="connsiteX66" fmla="*/ 480677 w 606933"/>
                  <a:gd name="connsiteY66" fmla="*/ 73506 h 606016"/>
                  <a:gd name="connsiteX67" fmla="*/ 126232 w 606933"/>
                  <a:gd name="connsiteY67" fmla="*/ 73247 h 606016"/>
                  <a:gd name="connsiteX68" fmla="*/ 179075 w 606933"/>
                  <a:gd name="connsiteY68" fmla="*/ 126039 h 606016"/>
                  <a:gd name="connsiteX69" fmla="*/ 174177 w 606933"/>
                  <a:gd name="connsiteY69" fmla="*/ 148247 h 606016"/>
                  <a:gd name="connsiteX70" fmla="*/ 216565 w 606933"/>
                  <a:gd name="connsiteY70" fmla="*/ 190499 h 606016"/>
                  <a:gd name="connsiteX71" fmla="*/ 190755 w 606933"/>
                  <a:gd name="connsiteY71" fmla="*/ 216283 h 606016"/>
                  <a:gd name="connsiteX72" fmla="*/ 148462 w 606933"/>
                  <a:gd name="connsiteY72" fmla="*/ 173937 h 606016"/>
                  <a:gd name="connsiteX73" fmla="*/ 126232 w 606933"/>
                  <a:gd name="connsiteY73" fmla="*/ 178830 h 606016"/>
                  <a:gd name="connsiteX74" fmla="*/ 73388 w 606933"/>
                  <a:gd name="connsiteY74" fmla="*/ 126039 h 606016"/>
                  <a:gd name="connsiteX75" fmla="*/ 126232 w 606933"/>
                  <a:gd name="connsiteY75" fmla="*/ 73247 h 606016"/>
                  <a:gd name="connsiteX76" fmla="*/ 303420 w 606933"/>
                  <a:gd name="connsiteY76" fmla="*/ 0 h 606016"/>
                  <a:gd name="connsiteX77" fmla="*/ 356356 w 606933"/>
                  <a:gd name="connsiteY77" fmla="*/ 52775 h 606016"/>
                  <a:gd name="connsiteX78" fmla="*/ 321693 w 606933"/>
                  <a:gd name="connsiteY78" fmla="*/ 102352 h 606016"/>
                  <a:gd name="connsiteX79" fmla="*/ 321693 w 606933"/>
                  <a:gd name="connsiteY79" fmla="*/ 162089 h 606016"/>
                  <a:gd name="connsiteX80" fmla="*/ 303420 w 606933"/>
                  <a:gd name="connsiteY80" fmla="*/ 160960 h 606016"/>
                  <a:gd name="connsiteX81" fmla="*/ 285241 w 606933"/>
                  <a:gd name="connsiteY81" fmla="*/ 162089 h 606016"/>
                  <a:gd name="connsiteX82" fmla="*/ 285241 w 606933"/>
                  <a:gd name="connsiteY82" fmla="*/ 102352 h 606016"/>
                  <a:gd name="connsiteX83" fmla="*/ 250578 w 606933"/>
                  <a:gd name="connsiteY83" fmla="*/ 52775 h 606016"/>
                  <a:gd name="connsiteX84" fmla="*/ 303420 w 606933"/>
                  <a:gd name="connsiteY84" fmla="*/ 0 h 60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06933" h="606016">
                    <a:moveTo>
                      <a:pt x="285241" y="444068"/>
                    </a:moveTo>
                    <a:cubicBezTo>
                      <a:pt x="291175" y="444820"/>
                      <a:pt x="297297" y="445197"/>
                      <a:pt x="303420" y="445197"/>
                    </a:cubicBezTo>
                    <a:cubicBezTo>
                      <a:pt x="309637" y="445197"/>
                      <a:pt x="315665" y="444820"/>
                      <a:pt x="321693" y="444068"/>
                    </a:cubicBezTo>
                    <a:lnTo>
                      <a:pt x="321693" y="466921"/>
                    </a:lnTo>
                    <a:lnTo>
                      <a:pt x="321693" y="503693"/>
                    </a:lnTo>
                    <a:cubicBezTo>
                      <a:pt x="341850" y="511029"/>
                      <a:pt x="356356" y="530497"/>
                      <a:pt x="356356" y="553162"/>
                    </a:cubicBezTo>
                    <a:cubicBezTo>
                      <a:pt x="356356" y="582410"/>
                      <a:pt x="332620" y="606016"/>
                      <a:pt x="303420" y="606016"/>
                    </a:cubicBezTo>
                    <a:cubicBezTo>
                      <a:pt x="274220" y="606016"/>
                      <a:pt x="250578" y="582316"/>
                      <a:pt x="250578" y="553162"/>
                    </a:cubicBezTo>
                    <a:cubicBezTo>
                      <a:pt x="250578" y="530497"/>
                      <a:pt x="264989" y="511029"/>
                      <a:pt x="285241" y="503693"/>
                    </a:cubicBezTo>
                    <a:lnTo>
                      <a:pt x="285241" y="466921"/>
                    </a:lnTo>
                    <a:close/>
                    <a:moveTo>
                      <a:pt x="416083" y="389803"/>
                    </a:moveTo>
                    <a:lnTo>
                      <a:pt x="458471" y="432034"/>
                    </a:lnTo>
                    <a:cubicBezTo>
                      <a:pt x="465253" y="428931"/>
                      <a:pt x="472789" y="427143"/>
                      <a:pt x="480701" y="427143"/>
                    </a:cubicBezTo>
                    <a:cubicBezTo>
                      <a:pt x="509808" y="427143"/>
                      <a:pt x="533451" y="450752"/>
                      <a:pt x="533545" y="480003"/>
                    </a:cubicBezTo>
                    <a:cubicBezTo>
                      <a:pt x="533545" y="509161"/>
                      <a:pt x="509808" y="532769"/>
                      <a:pt x="480701" y="532769"/>
                    </a:cubicBezTo>
                    <a:cubicBezTo>
                      <a:pt x="451407" y="532769"/>
                      <a:pt x="427764" y="509067"/>
                      <a:pt x="427764" y="480003"/>
                    </a:cubicBezTo>
                    <a:cubicBezTo>
                      <a:pt x="427764" y="471914"/>
                      <a:pt x="429553" y="464578"/>
                      <a:pt x="432662" y="457806"/>
                    </a:cubicBezTo>
                    <a:lnTo>
                      <a:pt x="390368" y="415480"/>
                    </a:lnTo>
                    <a:cubicBezTo>
                      <a:pt x="400070" y="408144"/>
                      <a:pt x="408736" y="399491"/>
                      <a:pt x="416083" y="389803"/>
                    </a:cubicBezTo>
                    <a:close/>
                    <a:moveTo>
                      <a:pt x="190658" y="389803"/>
                    </a:moveTo>
                    <a:cubicBezTo>
                      <a:pt x="198194" y="399491"/>
                      <a:pt x="206862" y="408144"/>
                      <a:pt x="216283" y="415480"/>
                    </a:cubicBezTo>
                    <a:lnTo>
                      <a:pt x="174076" y="457806"/>
                    </a:lnTo>
                    <a:cubicBezTo>
                      <a:pt x="177185" y="464578"/>
                      <a:pt x="178975" y="472103"/>
                      <a:pt x="178975" y="480003"/>
                    </a:cubicBezTo>
                    <a:cubicBezTo>
                      <a:pt x="178975" y="509161"/>
                      <a:pt x="155234" y="532769"/>
                      <a:pt x="126123" y="532769"/>
                    </a:cubicBezTo>
                    <a:cubicBezTo>
                      <a:pt x="96823" y="532769"/>
                      <a:pt x="73176" y="509161"/>
                      <a:pt x="73176" y="480003"/>
                    </a:cubicBezTo>
                    <a:cubicBezTo>
                      <a:pt x="73176" y="450752"/>
                      <a:pt x="96917" y="427143"/>
                      <a:pt x="126123" y="427143"/>
                    </a:cubicBezTo>
                    <a:cubicBezTo>
                      <a:pt x="134131" y="427143"/>
                      <a:pt x="141573" y="428931"/>
                      <a:pt x="148357" y="432034"/>
                    </a:cubicBezTo>
                    <a:close/>
                    <a:moveTo>
                      <a:pt x="52836" y="253330"/>
                    </a:moveTo>
                    <a:cubicBezTo>
                      <a:pt x="75628" y="253330"/>
                      <a:pt x="95030" y="267628"/>
                      <a:pt x="102470" y="287852"/>
                    </a:cubicBezTo>
                    <a:lnTo>
                      <a:pt x="161711" y="287852"/>
                    </a:lnTo>
                    <a:cubicBezTo>
                      <a:pt x="161240" y="292838"/>
                      <a:pt x="160958" y="297917"/>
                      <a:pt x="160958" y="302997"/>
                    </a:cubicBezTo>
                    <a:cubicBezTo>
                      <a:pt x="160958" y="310334"/>
                      <a:pt x="161617" y="317483"/>
                      <a:pt x="162653" y="324350"/>
                    </a:cubicBezTo>
                    <a:lnTo>
                      <a:pt x="102470" y="324350"/>
                    </a:lnTo>
                    <a:cubicBezTo>
                      <a:pt x="95030" y="344386"/>
                      <a:pt x="75628" y="358872"/>
                      <a:pt x="52836" y="358966"/>
                    </a:cubicBezTo>
                    <a:cubicBezTo>
                      <a:pt x="23640" y="358966"/>
                      <a:pt x="0" y="335355"/>
                      <a:pt x="0" y="306195"/>
                    </a:cubicBezTo>
                    <a:cubicBezTo>
                      <a:pt x="0" y="276941"/>
                      <a:pt x="23734" y="253330"/>
                      <a:pt x="52836" y="253330"/>
                    </a:cubicBezTo>
                    <a:close/>
                    <a:moveTo>
                      <a:pt x="553987" y="250225"/>
                    </a:moveTo>
                    <a:cubicBezTo>
                      <a:pt x="583192" y="250225"/>
                      <a:pt x="606933" y="273930"/>
                      <a:pt x="606933" y="302996"/>
                    </a:cubicBezTo>
                    <a:cubicBezTo>
                      <a:pt x="606933" y="332250"/>
                      <a:pt x="583192" y="355861"/>
                      <a:pt x="553987" y="355861"/>
                    </a:cubicBezTo>
                    <a:cubicBezTo>
                      <a:pt x="532413" y="355861"/>
                      <a:pt x="513854" y="342880"/>
                      <a:pt x="505658" y="324349"/>
                    </a:cubicBezTo>
                    <a:lnTo>
                      <a:pt x="444139" y="324349"/>
                    </a:lnTo>
                    <a:cubicBezTo>
                      <a:pt x="445270" y="317294"/>
                      <a:pt x="445741" y="310333"/>
                      <a:pt x="445741" y="302996"/>
                    </a:cubicBezTo>
                    <a:cubicBezTo>
                      <a:pt x="445741" y="297916"/>
                      <a:pt x="445458" y="292837"/>
                      <a:pt x="444987" y="287851"/>
                    </a:cubicBezTo>
                    <a:lnTo>
                      <a:pt x="503397" y="287851"/>
                    </a:lnTo>
                    <a:cubicBezTo>
                      <a:pt x="509897" y="266028"/>
                      <a:pt x="530152" y="250225"/>
                      <a:pt x="553987" y="250225"/>
                    </a:cubicBezTo>
                    <a:close/>
                    <a:moveTo>
                      <a:pt x="303361" y="231794"/>
                    </a:moveTo>
                    <a:cubicBezTo>
                      <a:pt x="264078" y="231794"/>
                      <a:pt x="232049" y="263774"/>
                      <a:pt x="232049" y="302996"/>
                    </a:cubicBezTo>
                    <a:cubicBezTo>
                      <a:pt x="232049" y="312402"/>
                      <a:pt x="239679" y="320115"/>
                      <a:pt x="249099" y="320115"/>
                    </a:cubicBezTo>
                    <a:cubicBezTo>
                      <a:pt x="258520" y="320115"/>
                      <a:pt x="266150" y="312402"/>
                      <a:pt x="266150" y="302996"/>
                    </a:cubicBezTo>
                    <a:cubicBezTo>
                      <a:pt x="266150" y="282492"/>
                      <a:pt x="282919" y="265749"/>
                      <a:pt x="303455" y="265749"/>
                    </a:cubicBezTo>
                    <a:cubicBezTo>
                      <a:pt x="312875" y="265749"/>
                      <a:pt x="320600" y="258225"/>
                      <a:pt x="320412" y="248819"/>
                    </a:cubicBezTo>
                    <a:cubicBezTo>
                      <a:pt x="320412" y="239413"/>
                      <a:pt x="312781" y="231794"/>
                      <a:pt x="303361" y="231794"/>
                    </a:cubicBezTo>
                    <a:close/>
                    <a:moveTo>
                      <a:pt x="303455" y="188904"/>
                    </a:moveTo>
                    <a:cubicBezTo>
                      <a:pt x="366665" y="188904"/>
                      <a:pt x="417818" y="239978"/>
                      <a:pt x="417818" y="302996"/>
                    </a:cubicBezTo>
                    <a:cubicBezTo>
                      <a:pt x="417818" y="366109"/>
                      <a:pt x="366665" y="417183"/>
                      <a:pt x="303455" y="417183"/>
                    </a:cubicBezTo>
                    <a:cubicBezTo>
                      <a:pt x="240339" y="417183"/>
                      <a:pt x="189186" y="366109"/>
                      <a:pt x="189186" y="302996"/>
                    </a:cubicBezTo>
                    <a:cubicBezTo>
                      <a:pt x="189186" y="239978"/>
                      <a:pt x="240339" y="188904"/>
                      <a:pt x="303455" y="188904"/>
                    </a:cubicBezTo>
                    <a:close/>
                    <a:moveTo>
                      <a:pt x="480677" y="73506"/>
                    </a:moveTo>
                    <a:cubicBezTo>
                      <a:pt x="494184" y="73506"/>
                      <a:pt x="507702" y="78634"/>
                      <a:pt x="518018" y="88889"/>
                    </a:cubicBezTo>
                    <a:cubicBezTo>
                      <a:pt x="538555" y="109494"/>
                      <a:pt x="538555" y="142895"/>
                      <a:pt x="518018" y="163406"/>
                    </a:cubicBezTo>
                    <a:cubicBezTo>
                      <a:pt x="501909" y="179495"/>
                      <a:pt x="478074" y="182976"/>
                      <a:pt x="458574" y="173944"/>
                    </a:cubicBezTo>
                    <a:lnTo>
                      <a:pt x="416275" y="216283"/>
                    </a:lnTo>
                    <a:cubicBezTo>
                      <a:pt x="408738" y="206592"/>
                      <a:pt x="400071" y="197936"/>
                      <a:pt x="390368" y="190503"/>
                    </a:cubicBezTo>
                    <a:lnTo>
                      <a:pt x="405818" y="175073"/>
                    </a:lnTo>
                    <a:lnTo>
                      <a:pt x="432855" y="148258"/>
                    </a:lnTo>
                    <a:cubicBezTo>
                      <a:pt x="423811" y="128782"/>
                      <a:pt x="427297" y="104978"/>
                      <a:pt x="443406" y="88889"/>
                    </a:cubicBezTo>
                    <a:cubicBezTo>
                      <a:pt x="453674" y="78634"/>
                      <a:pt x="467170" y="73506"/>
                      <a:pt x="480677" y="73506"/>
                    </a:cubicBezTo>
                    <a:close/>
                    <a:moveTo>
                      <a:pt x="126232" y="73247"/>
                    </a:moveTo>
                    <a:cubicBezTo>
                      <a:pt x="155526" y="73247"/>
                      <a:pt x="179075" y="96961"/>
                      <a:pt x="179075" y="126039"/>
                    </a:cubicBezTo>
                    <a:cubicBezTo>
                      <a:pt x="179075" y="134037"/>
                      <a:pt x="177380" y="141471"/>
                      <a:pt x="174177" y="148247"/>
                    </a:cubicBezTo>
                    <a:lnTo>
                      <a:pt x="216565" y="190499"/>
                    </a:lnTo>
                    <a:cubicBezTo>
                      <a:pt x="206863" y="197933"/>
                      <a:pt x="198197" y="206590"/>
                      <a:pt x="190755" y="216283"/>
                    </a:cubicBezTo>
                    <a:lnTo>
                      <a:pt x="148462" y="173937"/>
                    </a:lnTo>
                    <a:cubicBezTo>
                      <a:pt x="141680" y="177136"/>
                      <a:pt x="134144" y="178830"/>
                      <a:pt x="126232" y="178830"/>
                    </a:cubicBezTo>
                    <a:cubicBezTo>
                      <a:pt x="97125" y="178830"/>
                      <a:pt x="73482" y="155304"/>
                      <a:pt x="73388" y="126039"/>
                    </a:cubicBezTo>
                    <a:cubicBezTo>
                      <a:pt x="73388" y="96773"/>
                      <a:pt x="97125" y="73247"/>
                      <a:pt x="126232" y="73247"/>
                    </a:cubicBezTo>
                    <a:close/>
                    <a:moveTo>
                      <a:pt x="303420" y="0"/>
                    </a:moveTo>
                    <a:cubicBezTo>
                      <a:pt x="332714" y="0"/>
                      <a:pt x="356356" y="23707"/>
                      <a:pt x="356356" y="52775"/>
                    </a:cubicBezTo>
                    <a:cubicBezTo>
                      <a:pt x="356356" y="75541"/>
                      <a:pt x="341850" y="94920"/>
                      <a:pt x="321693" y="102352"/>
                    </a:cubicBezTo>
                    <a:lnTo>
                      <a:pt x="321693" y="162089"/>
                    </a:lnTo>
                    <a:cubicBezTo>
                      <a:pt x="315759" y="161336"/>
                      <a:pt x="309637" y="160960"/>
                      <a:pt x="303420" y="160960"/>
                    </a:cubicBezTo>
                    <a:cubicBezTo>
                      <a:pt x="297297" y="160960"/>
                      <a:pt x="291269" y="161336"/>
                      <a:pt x="285241" y="162089"/>
                    </a:cubicBezTo>
                    <a:lnTo>
                      <a:pt x="285241" y="102352"/>
                    </a:lnTo>
                    <a:cubicBezTo>
                      <a:pt x="264989" y="94920"/>
                      <a:pt x="250578" y="75541"/>
                      <a:pt x="250578" y="52775"/>
                    </a:cubicBezTo>
                    <a:cubicBezTo>
                      <a:pt x="250578" y="23613"/>
                      <a:pt x="274314" y="0"/>
                      <a:pt x="303420" y="0"/>
                    </a:cubicBezTo>
                    <a:close/>
                  </a:path>
                </a:pathLst>
              </a:custGeom>
              <a:solidFill>
                <a:schemeClr val="bg1">
                  <a:lumMod val="7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5" name="išḻíḋè">
                <a:extLst>
                  <a:ext uri="{FF2B5EF4-FFF2-40B4-BE49-F238E27FC236}">
                    <a16:creationId xmlns:a16="http://schemas.microsoft.com/office/drawing/2014/main" id="{6CC73103-9662-4AEF-8A57-332305F0E847}"/>
                  </a:ext>
                </a:extLst>
              </p:cNvPr>
              <p:cNvSpPr txBox="1"/>
              <p:nvPr/>
            </p:nvSpPr>
            <p:spPr bwMode="auto">
              <a:xfrm>
                <a:off x="2967037" y="4611406"/>
                <a:ext cx="2087565"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400" b="1" dirty="0"/>
                  <a:t>听课 </a:t>
                </a:r>
                <a:r>
                  <a:rPr lang="en-US" altLang="zh-CN" sz="1400" b="1" dirty="0"/>
                  <a:t>/ </a:t>
                </a:r>
                <a:r>
                  <a:rPr lang="zh-CN" altLang="en-US" sz="1400" b="1" dirty="0"/>
                  <a:t>课中观察</a:t>
                </a:r>
              </a:p>
            </p:txBody>
          </p:sp>
          <p:sp>
            <p:nvSpPr>
              <p:cNvPr id="37" name="íṣḷïḍé">
                <a:extLst>
                  <a:ext uri="{FF2B5EF4-FFF2-40B4-BE49-F238E27FC236}">
                    <a16:creationId xmlns:a16="http://schemas.microsoft.com/office/drawing/2014/main" id="{1D4F7AC7-5134-44DE-B67C-2DE21D1AC789}"/>
                  </a:ext>
                </a:extLst>
              </p:cNvPr>
              <p:cNvSpPr/>
              <p:nvPr/>
            </p:nvSpPr>
            <p:spPr>
              <a:xfrm>
                <a:off x="3409381" y="4081462"/>
                <a:ext cx="280535" cy="381000"/>
              </a:xfrm>
              <a:custGeom>
                <a:avLst/>
                <a:gdLst>
                  <a:gd name="connsiteX0" fmla="*/ 345526 w 447102"/>
                  <a:gd name="connsiteY0" fmla="*/ 386587 h 607216"/>
                  <a:gd name="connsiteX1" fmla="*/ 239995 w 447102"/>
                  <a:gd name="connsiteY1" fmla="*/ 415581 h 607216"/>
                  <a:gd name="connsiteX2" fmla="*/ 239995 w 447102"/>
                  <a:gd name="connsiteY2" fmla="*/ 569388 h 607216"/>
                  <a:gd name="connsiteX3" fmla="*/ 326897 w 447102"/>
                  <a:gd name="connsiteY3" fmla="*/ 545382 h 607216"/>
                  <a:gd name="connsiteX4" fmla="*/ 326272 w 447102"/>
                  <a:gd name="connsiteY4" fmla="*/ 500902 h 607216"/>
                  <a:gd name="connsiteX5" fmla="*/ 345526 w 447102"/>
                  <a:gd name="connsiteY5" fmla="*/ 487600 h 607216"/>
                  <a:gd name="connsiteX6" fmla="*/ 101680 w 447102"/>
                  <a:gd name="connsiteY6" fmla="*/ 386587 h 607216"/>
                  <a:gd name="connsiteX7" fmla="*/ 101680 w 447102"/>
                  <a:gd name="connsiteY7" fmla="*/ 487600 h 607216"/>
                  <a:gd name="connsiteX8" fmla="*/ 120934 w 447102"/>
                  <a:gd name="connsiteY8" fmla="*/ 500902 h 607216"/>
                  <a:gd name="connsiteX9" fmla="*/ 120206 w 447102"/>
                  <a:gd name="connsiteY9" fmla="*/ 545382 h 607216"/>
                  <a:gd name="connsiteX10" fmla="*/ 207212 w 447102"/>
                  <a:gd name="connsiteY10" fmla="*/ 569284 h 607216"/>
                  <a:gd name="connsiteX11" fmla="*/ 207212 w 447102"/>
                  <a:gd name="connsiteY11" fmla="*/ 415581 h 607216"/>
                  <a:gd name="connsiteX12" fmla="*/ 188062 w 447102"/>
                  <a:gd name="connsiteY12" fmla="*/ 249096 h 607216"/>
                  <a:gd name="connsiteX13" fmla="*/ 221678 w 447102"/>
                  <a:gd name="connsiteY13" fmla="*/ 282455 h 607216"/>
                  <a:gd name="connsiteX14" fmla="*/ 207836 w 447102"/>
                  <a:gd name="connsiteY14" fmla="*/ 381806 h 607216"/>
                  <a:gd name="connsiteX15" fmla="*/ 223551 w 447102"/>
                  <a:gd name="connsiteY15" fmla="*/ 386171 h 607216"/>
                  <a:gd name="connsiteX16" fmla="*/ 239370 w 447102"/>
                  <a:gd name="connsiteY16" fmla="*/ 381806 h 607216"/>
                  <a:gd name="connsiteX17" fmla="*/ 225529 w 447102"/>
                  <a:gd name="connsiteY17" fmla="*/ 282455 h 607216"/>
                  <a:gd name="connsiteX18" fmla="*/ 259040 w 447102"/>
                  <a:gd name="connsiteY18" fmla="*/ 249096 h 607216"/>
                  <a:gd name="connsiteX19" fmla="*/ 279959 w 447102"/>
                  <a:gd name="connsiteY19" fmla="*/ 266659 h 607216"/>
                  <a:gd name="connsiteX20" fmla="*/ 323462 w 447102"/>
                  <a:gd name="connsiteY20" fmla="*/ 286716 h 607216"/>
                  <a:gd name="connsiteX21" fmla="*/ 329290 w 447102"/>
                  <a:gd name="connsiteY21" fmla="*/ 289522 h 607216"/>
                  <a:gd name="connsiteX22" fmla="*/ 404432 w 447102"/>
                  <a:gd name="connsiteY22" fmla="*/ 381910 h 607216"/>
                  <a:gd name="connsiteX23" fmla="*/ 446998 w 447102"/>
                  <a:gd name="connsiteY23" fmla="*/ 535509 h 607216"/>
                  <a:gd name="connsiteX24" fmla="*/ 447102 w 447102"/>
                  <a:gd name="connsiteY24" fmla="*/ 538107 h 607216"/>
                  <a:gd name="connsiteX25" fmla="*/ 400789 w 447102"/>
                  <a:gd name="connsiteY25" fmla="*/ 581547 h 607216"/>
                  <a:gd name="connsiteX26" fmla="*/ 395273 w 447102"/>
                  <a:gd name="connsiteY26" fmla="*/ 581131 h 607216"/>
                  <a:gd name="connsiteX27" fmla="*/ 361241 w 447102"/>
                  <a:gd name="connsiteY27" fmla="*/ 569908 h 607216"/>
                  <a:gd name="connsiteX28" fmla="*/ 227922 w 447102"/>
                  <a:gd name="connsiteY28" fmla="*/ 606593 h 607216"/>
                  <a:gd name="connsiteX29" fmla="*/ 226882 w 447102"/>
                  <a:gd name="connsiteY29" fmla="*/ 606800 h 607216"/>
                  <a:gd name="connsiteX30" fmla="*/ 225945 w 447102"/>
                  <a:gd name="connsiteY30" fmla="*/ 607008 h 607216"/>
                  <a:gd name="connsiteX31" fmla="*/ 223551 w 447102"/>
                  <a:gd name="connsiteY31" fmla="*/ 607216 h 607216"/>
                  <a:gd name="connsiteX32" fmla="*/ 221158 w 447102"/>
                  <a:gd name="connsiteY32" fmla="*/ 607008 h 607216"/>
                  <a:gd name="connsiteX33" fmla="*/ 220429 w 447102"/>
                  <a:gd name="connsiteY33" fmla="*/ 606800 h 607216"/>
                  <a:gd name="connsiteX34" fmla="*/ 220221 w 447102"/>
                  <a:gd name="connsiteY34" fmla="*/ 606800 h 607216"/>
                  <a:gd name="connsiteX35" fmla="*/ 219180 w 447102"/>
                  <a:gd name="connsiteY35" fmla="*/ 606593 h 607216"/>
                  <a:gd name="connsiteX36" fmla="*/ 85861 w 447102"/>
                  <a:gd name="connsiteY36" fmla="*/ 569908 h 607216"/>
                  <a:gd name="connsiteX37" fmla="*/ 51933 w 447102"/>
                  <a:gd name="connsiteY37" fmla="*/ 581131 h 607216"/>
                  <a:gd name="connsiteX38" fmla="*/ 46313 w 447102"/>
                  <a:gd name="connsiteY38" fmla="*/ 581547 h 607216"/>
                  <a:gd name="connsiteX39" fmla="*/ 0 w 447102"/>
                  <a:gd name="connsiteY39" fmla="*/ 538107 h 607216"/>
                  <a:gd name="connsiteX40" fmla="*/ 104 w 447102"/>
                  <a:gd name="connsiteY40" fmla="*/ 535509 h 607216"/>
                  <a:gd name="connsiteX41" fmla="*/ 42670 w 447102"/>
                  <a:gd name="connsiteY41" fmla="*/ 381910 h 607216"/>
                  <a:gd name="connsiteX42" fmla="*/ 117916 w 447102"/>
                  <a:gd name="connsiteY42" fmla="*/ 289522 h 607216"/>
                  <a:gd name="connsiteX43" fmla="*/ 123744 w 447102"/>
                  <a:gd name="connsiteY43" fmla="*/ 286716 h 607216"/>
                  <a:gd name="connsiteX44" fmla="*/ 167247 w 447102"/>
                  <a:gd name="connsiteY44" fmla="*/ 266659 h 607216"/>
                  <a:gd name="connsiteX45" fmla="*/ 184672 w 447102"/>
                  <a:gd name="connsiteY45" fmla="*/ 89514 h 607216"/>
                  <a:gd name="connsiteX46" fmla="*/ 144544 w 447102"/>
                  <a:gd name="connsiteY46" fmla="*/ 125639 h 607216"/>
                  <a:gd name="connsiteX47" fmla="*/ 223551 w 447102"/>
                  <a:gd name="connsiteY47" fmla="*/ 226753 h 607216"/>
                  <a:gd name="connsiteX48" fmla="*/ 302663 w 447102"/>
                  <a:gd name="connsiteY48" fmla="*/ 125639 h 607216"/>
                  <a:gd name="connsiteX49" fmla="*/ 202628 w 447102"/>
                  <a:gd name="connsiteY49" fmla="*/ 127822 h 607216"/>
                  <a:gd name="connsiteX50" fmla="*/ 184672 w 447102"/>
                  <a:gd name="connsiteY50" fmla="*/ 89514 h 607216"/>
                  <a:gd name="connsiteX51" fmla="*/ 223551 w 447102"/>
                  <a:gd name="connsiteY51" fmla="*/ 0 h 607216"/>
                  <a:gd name="connsiteX52" fmla="*/ 327646 w 447102"/>
                  <a:gd name="connsiteY52" fmla="*/ 102153 h 607216"/>
                  <a:gd name="connsiteX53" fmla="*/ 223551 w 447102"/>
                  <a:gd name="connsiteY53" fmla="*/ 249096 h 607216"/>
                  <a:gd name="connsiteX54" fmla="*/ 119457 w 447102"/>
                  <a:gd name="connsiteY54" fmla="*/ 102153 h 607216"/>
                  <a:gd name="connsiteX55" fmla="*/ 223551 w 447102"/>
                  <a:gd name="connsiteY55" fmla="*/ 0 h 6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7102" h="607216">
                    <a:moveTo>
                      <a:pt x="345526" y="386587"/>
                    </a:moveTo>
                    <a:lnTo>
                      <a:pt x="239995" y="415581"/>
                    </a:lnTo>
                    <a:lnTo>
                      <a:pt x="239995" y="569388"/>
                    </a:lnTo>
                    <a:lnTo>
                      <a:pt x="326897" y="545382"/>
                    </a:lnTo>
                    <a:cubicBezTo>
                      <a:pt x="316906" y="532703"/>
                      <a:pt x="316177" y="514516"/>
                      <a:pt x="326272" y="500902"/>
                    </a:cubicBezTo>
                    <a:cubicBezTo>
                      <a:pt x="331268" y="494251"/>
                      <a:pt x="338137" y="489783"/>
                      <a:pt x="345526" y="487600"/>
                    </a:cubicBezTo>
                    <a:close/>
                    <a:moveTo>
                      <a:pt x="101680" y="386587"/>
                    </a:moveTo>
                    <a:lnTo>
                      <a:pt x="101680" y="487600"/>
                    </a:lnTo>
                    <a:cubicBezTo>
                      <a:pt x="109069" y="489783"/>
                      <a:pt x="115938" y="494251"/>
                      <a:pt x="120934" y="500902"/>
                    </a:cubicBezTo>
                    <a:cubicBezTo>
                      <a:pt x="131029" y="514516"/>
                      <a:pt x="130301" y="532703"/>
                      <a:pt x="120206" y="545382"/>
                    </a:cubicBezTo>
                    <a:lnTo>
                      <a:pt x="207212" y="569284"/>
                    </a:lnTo>
                    <a:lnTo>
                      <a:pt x="207212" y="415581"/>
                    </a:lnTo>
                    <a:close/>
                    <a:moveTo>
                      <a:pt x="188062" y="249096"/>
                    </a:moveTo>
                    <a:lnTo>
                      <a:pt x="221678" y="282455"/>
                    </a:lnTo>
                    <a:lnTo>
                      <a:pt x="207836" y="381806"/>
                    </a:lnTo>
                    <a:lnTo>
                      <a:pt x="223551" y="386171"/>
                    </a:lnTo>
                    <a:lnTo>
                      <a:pt x="239370" y="381806"/>
                    </a:lnTo>
                    <a:lnTo>
                      <a:pt x="225529" y="282455"/>
                    </a:lnTo>
                    <a:lnTo>
                      <a:pt x="259040" y="249096"/>
                    </a:lnTo>
                    <a:lnTo>
                      <a:pt x="279959" y="266659"/>
                    </a:lnTo>
                    <a:lnTo>
                      <a:pt x="323462" y="286716"/>
                    </a:lnTo>
                    <a:cubicBezTo>
                      <a:pt x="324711" y="287236"/>
                      <a:pt x="328562" y="289107"/>
                      <a:pt x="329290" y="289522"/>
                    </a:cubicBezTo>
                    <a:cubicBezTo>
                      <a:pt x="369255" y="311554"/>
                      <a:pt x="387988" y="348966"/>
                      <a:pt x="404432" y="381910"/>
                    </a:cubicBezTo>
                    <a:cubicBezTo>
                      <a:pt x="404432" y="381910"/>
                      <a:pt x="446998" y="462035"/>
                      <a:pt x="446998" y="535509"/>
                    </a:cubicBezTo>
                    <a:cubicBezTo>
                      <a:pt x="446998" y="536340"/>
                      <a:pt x="447102" y="537276"/>
                      <a:pt x="447102" y="538107"/>
                    </a:cubicBezTo>
                    <a:cubicBezTo>
                      <a:pt x="447102" y="562113"/>
                      <a:pt x="426392" y="581547"/>
                      <a:pt x="400789" y="581547"/>
                    </a:cubicBezTo>
                    <a:cubicBezTo>
                      <a:pt x="398916" y="581547"/>
                      <a:pt x="397147" y="581443"/>
                      <a:pt x="395273" y="581131"/>
                    </a:cubicBezTo>
                    <a:cubicBezTo>
                      <a:pt x="382368" y="579157"/>
                      <a:pt x="371232" y="575104"/>
                      <a:pt x="361241" y="569908"/>
                    </a:cubicBezTo>
                    <a:lnTo>
                      <a:pt x="227922" y="606593"/>
                    </a:lnTo>
                    <a:cubicBezTo>
                      <a:pt x="227610" y="606696"/>
                      <a:pt x="227298" y="606800"/>
                      <a:pt x="226882" y="606800"/>
                    </a:cubicBezTo>
                    <a:cubicBezTo>
                      <a:pt x="226569" y="606904"/>
                      <a:pt x="226257" y="607008"/>
                      <a:pt x="225945" y="607008"/>
                    </a:cubicBezTo>
                    <a:cubicBezTo>
                      <a:pt x="225216" y="607112"/>
                      <a:pt x="224384" y="607216"/>
                      <a:pt x="223551" y="607216"/>
                    </a:cubicBezTo>
                    <a:cubicBezTo>
                      <a:pt x="222823" y="607216"/>
                      <a:pt x="221990" y="607112"/>
                      <a:pt x="221158" y="607008"/>
                    </a:cubicBezTo>
                    <a:cubicBezTo>
                      <a:pt x="220949" y="607008"/>
                      <a:pt x="220637" y="606904"/>
                      <a:pt x="220429" y="606800"/>
                    </a:cubicBezTo>
                    <a:lnTo>
                      <a:pt x="220221" y="606800"/>
                    </a:lnTo>
                    <a:cubicBezTo>
                      <a:pt x="219909" y="606800"/>
                      <a:pt x="219596" y="606696"/>
                      <a:pt x="219180" y="606593"/>
                    </a:cubicBezTo>
                    <a:lnTo>
                      <a:pt x="85861" y="569908"/>
                    </a:lnTo>
                    <a:cubicBezTo>
                      <a:pt x="75870" y="575104"/>
                      <a:pt x="64838" y="579157"/>
                      <a:pt x="51933" y="581131"/>
                    </a:cubicBezTo>
                    <a:cubicBezTo>
                      <a:pt x="50059" y="581443"/>
                      <a:pt x="48186" y="581547"/>
                      <a:pt x="46313" y="581547"/>
                    </a:cubicBezTo>
                    <a:cubicBezTo>
                      <a:pt x="20815" y="581547"/>
                      <a:pt x="0" y="562113"/>
                      <a:pt x="0" y="538107"/>
                    </a:cubicBezTo>
                    <a:cubicBezTo>
                      <a:pt x="0" y="537276"/>
                      <a:pt x="104" y="536340"/>
                      <a:pt x="104" y="535509"/>
                    </a:cubicBezTo>
                    <a:cubicBezTo>
                      <a:pt x="7077" y="454553"/>
                      <a:pt x="42670" y="381910"/>
                      <a:pt x="42670" y="381910"/>
                    </a:cubicBezTo>
                    <a:cubicBezTo>
                      <a:pt x="59218" y="348966"/>
                      <a:pt x="77847" y="311554"/>
                      <a:pt x="117916" y="289522"/>
                    </a:cubicBezTo>
                    <a:cubicBezTo>
                      <a:pt x="118644" y="289107"/>
                      <a:pt x="122495" y="287236"/>
                      <a:pt x="123744" y="286716"/>
                    </a:cubicBezTo>
                    <a:lnTo>
                      <a:pt x="167247" y="266659"/>
                    </a:lnTo>
                    <a:close/>
                    <a:moveTo>
                      <a:pt x="184672" y="89514"/>
                    </a:moveTo>
                    <a:cubicBezTo>
                      <a:pt x="164816" y="87682"/>
                      <a:pt x="141265" y="98256"/>
                      <a:pt x="144544" y="125639"/>
                    </a:cubicBezTo>
                    <a:cubicBezTo>
                      <a:pt x="150581" y="176248"/>
                      <a:pt x="180352" y="226753"/>
                      <a:pt x="223551" y="226753"/>
                    </a:cubicBezTo>
                    <a:cubicBezTo>
                      <a:pt x="264773" y="226753"/>
                      <a:pt x="302247" y="165960"/>
                      <a:pt x="302663" y="125639"/>
                    </a:cubicBezTo>
                    <a:cubicBezTo>
                      <a:pt x="303392" y="58403"/>
                      <a:pt x="256445" y="133537"/>
                      <a:pt x="202628" y="127822"/>
                    </a:cubicBezTo>
                    <a:cubicBezTo>
                      <a:pt x="220689" y="105583"/>
                      <a:pt x="204528" y="91346"/>
                      <a:pt x="184672" y="89514"/>
                    </a:cubicBezTo>
                    <a:close/>
                    <a:moveTo>
                      <a:pt x="223551" y="0"/>
                    </a:moveTo>
                    <a:cubicBezTo>
                      <a:pt x="297875" y="0"/>
                      <a:pt x="328270" y="38243"/>
                      <a:pt x="327646" y="102153"/>
                    </a:cubicBezTo>
                    <a:cubicBezTo>
                      <a:pt x="326709" y="194226"/>
                      <a:pt x="267583" y="249096"/>
                      <a:pt x="223551" y="249096"/>
                    </a:cubicBezTo>
                    <a:cubicBezTo>
                      <a:pt x="172025" y="249096"/>
                      <a:pt x="120498" y="194226"/>
                      <a:pt x="119457" y="102153"/>
                    </a:cubicBezTo>
                    <a:cubicBezTo>
                      <a:pt x="118832" y="38243"/>
                      <a:pt x="149332" y="0"/>
                      <a:pt x="223551" y="0"/>
                    </a:cubicBezTo>
                    <a:close/>
                  </a:path>
                </a:pathLst>
              </a:cu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8" name="ïslîďé">
                <a:extLst>
                  <a:ext uri="{FF2B5EF4-FFF2-40B4-BE49-F238E27FC236}">
                    <a16:creationId xmlns:a16="http://schemas.microsoft.com/office/drawing/2014/main" id="{DEEE383D-18F9-43BA-AF3B-D199B79AC317}"/>
                  </a:ext>
                </a:extLst>
              </p:cNvPr>
              <p:cNvSpPr txBox="1"/>
              <p:nvPr/>
            </p:nvSpPr>
            <p:spPr bwMode="auto">
              <a:xfrm>
                <a:off x="5260974" y="4611406"/>
                <a:ext cx="2087565"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400" b="1" dirty="0"/>
                  <a:t>评课</a:t>
                </a:r>
                <a:r>
                  <a:rPr lang="en-US" altLang="zh-CN" sz="1400" b="1" dirty="0"/>
                  <a:t> / </a:t>
                </a:r>
                <a:r>
                  <a:rPr lang="zh-CN" altLang="en-US" sz="1400" b="1" dirty="0"/>
                  <a:t>课后会议</a:t>
                </a:r>
              </a:p>
            </p:txBody>
          </p:sp>
          <p:sp>
            <p:nvSpPr>
              <p:cNvPr id="40" name="íšľïḓe">
                <a:extLst>
                  <a:ext uri="{FF2B5EF4-FFF2-40B4-BE49-F238E27FC236}">
                    <a16:creationId xmlns:a16="http://schemas.microsoft.com/office/drawing/2014/main" id="{C47BDAA0-F367-46C3-B547-30EB1F9F3AAC}"/>
                  </a:ext>
                </a:extLst>
              </p:cNvPr>
              <p:cNvSpPr/>
              <p:nvPr/>
            </p:nvSpPr>
            <p:spPr>
              <a:xfrm>
                <a:off x="5656401" y="4081462"/>
                <a:ext cx="374369" cy="381000"/>
              </a:xfrm>
              <a:custGeom>
                <a:avLst/>
                <a:gdLst>
                  <a:gd name="connsiteX0" fmla="*/ 418698 w 597618"/>
                  <a:gd name="connsiteY0" fmla="*/ 375700 h 608203"/>
                  <a:gd name="connsiteX1" fmla="*/ 398033 w 597618"/>
                  <a:gd name="connsiteY1" fmla="*/ 379435 h 608203"/>
                  <a:gd name="connsiteX2" fmla="*/ 368439 w 597618"/>
                  <a:gd name="connsiteY2" fmla="*/ 447843 h 608203"/>
                  <a:gd name="connsiteX3" fmla="*/ 437038 w 597618"/>
                  <a:gd name="connsiteY3" fmla="*/ 477396 h 608203"/>
                  <a:gd name="connsiteX4" fmla="*/ 466631 w 597618"/>
                  <a:gd name="connsiteY4" fmla="*/ 408988 h 608203"/>
                  <a:gd name="connsiteX5" fmla="*/ 418698 w 597618"/>
                  <a:gd name="connsiteY5" fmla="*/ 375700 h 608203"/>
                  <a:gd name="connsiteX6" fmla="*/ 368148 w 597618"/>
                  <a:gd name="connsiteY6" fmla="*/ 248531 h 608203"/>
                  <a:gd name="connsiteX7" fmla="*/ 405795 w 597618"/>
                  <a:gd name="connsiteY7" fmla="*/ 306280 h 608203"/>
                  <a:gd name="connsiteX8" fmla="*/ 439463 w 597618"/>
                  <a:gd name="connsiteY8" fmla="*/ 307733 h 608203"/>
                  <a:gd name="connsiteX9" fmla="*/ 477886 w 597618"/>
                  <a:gd name="connsiteY9" fmla="*/ 252504 h 608203"/>
                  <a:gd name="connsiteX10" fmla="*/ 510002 w 597618"/>
                  <a:gd name="connsiteY10" fmla="*/ 266456 h 608203"/>
                  <a:gd name="connsiteX11" fmla="*/ 495739 w 597618"/>
                  <a:gd name="connsiteY11" fmla="*/ 333701 h 608203"/>
                  <a:gd name="connsiteX12" fmla="*/ 518541 w 597618"/>
                  <a:gd name="connsiteY12" fmla="*/ 358506 h 608203"/>
                  <a:gd name="connsiteX13" fmla="*/ 584713 w 597618"/>
                  <a:gd name="connsiteY13" fmla="*/ 346588 h 608203"/>
                  <a:gd name="connsiteX14" fmla="*/ 597618 w 597618"/>
                  <a:gd name="connsiteY14" fmla="*/ 379145 h 608203"/>
                  <a:gd name="connsiteX15" fmla="*/ 539790 w 597618"/>
                  <a:gd name="connsiteY15" fmla="*/ 416740 h 608203"/>
                  <a:gd name="connsiteX16" fmla="*/ 538334 w 597618"/>
                  <a:gd name="connsiteY16" fmla="*/ 450265 h 608203"/>
                  <a:gd name="connsiteX17" fmla="*/ 593640 w 597618"/>
                  <a:gd name="connsiteY17" fmla="*/ 488635 h 608203"/>
                  <a:gd name="connsiteX18" fmla="*/ 579765 w 597618"/>
                  <a:gd name="connsiteY18" fmla="*/ 520707 h 608203"/>
                  <a:gd name="connsiteX19" fmla="*/ 512331 w 597618"/>
                  <a:gd name="connsiteY19" fmla="*/ 506464 h 608203"/>
                  <a:gd name="connsiteX20" fmla="*/ 487492 w 597618"/>
                  <a:gd name="connsiteY20" fmla="*/ 529137 h 608203"/>
                  <a:gd name="connsiteX21" fmla="*/ 499426 w 597618"/>
                  <a:gd name="connsiteY21" fmla="*/ 595219 h 608203"/>
                  <a:gd name="connsiteX22" fmla="*/ 466825 w 597618"/>
                  <a:gd name="connsiteY22" fmla="*/ 608203 h 608203"/>
                  <a:gd name="connsiteX23" fmla="*/ 429178 w 597618"/>
                  <a:gd name="connsiteY23" fmla="*/ 550454 h 608203"/>
                  <a:gd name="connsiteX24" fmla="*/ 395607 w 597618"/>
                  <a:gd name="connsiteY24" fmla="*/ 549001 h 608203"/>
                  <a:gd name="connsiteX25" fmla="*/ 357184 w 597618"/>
                  <a:gd name="connsiteY25" fmla="*/ 604230 h 608203"/>
                  <a:gd name="connsiteX26" fmla="*/ 325068 w 597618"/>
                  <a:gd name="connsiteY26" fmla="*/ 590374 h 608203"/>
                  <a:gd name="connsiteX27" fmla="*/ 339331 w 597618"/>
                  <a:gd name="connsiteY27" fmla="*/ 523033 h 608203"/>
                  <a:gd name="connsiteX28" fmla="*/ 316530 w 597618"/>
                  <a:gd name="connsiteY28" fmla="*/ 498228 h 608203"/>
                  <a:gd name="connsiteX29" fmla="*/ 250357 w 597618"/>
                  <a:gd name="connsiteY29" fmla="*/ 510146 h 608203"/>
                  <a:gd name="connsiteX30" fmla="*/ 237452 w 597618"/>
                  <a:gd name="connsiteY30" fmla="*/ 477686 h 608203"/>
                  <a:gd name="connsiteX31" fmla="*/ 295281 w 597618"/>
                  <a:gd name="connsiteY31" fmla="*/ 440091 h 608203"/>
                  <a:gd name="connsiteX32" fmla="*/ 296736 w 597618"/>
                  <a:gd name="connsiteY32" fmla="*/ 406566 h 608203"/>
                  <a:gd name="connsiteX33" fmla="*/ 241430 w 597618"/>
                  <a:gd name="connsiteY33" fmla="*/ 368196 h 608203"/>
                  <a:gd name="connsiteX34" fmla="*/ 255305 w 597618"/>
                  <a:gd name="connsiteY34" fmla="*/ 336124 h 608203"/>
                  <a:gd name="connsiteX35" fmla="*/ 322739 w 597618"/>
                  <a:gd name="connsiteY35" fmla="*/ 350270 h 608203"/>
                  <a:gd name="connsiteX36" fmla="*/ 347578 w 597618"/>
                  <a:gd name="connsiteY36" fmla="*/ 327597 h 608203"/>
                  <a:gd name="connsiteX37" fmla="*/ 335644 w 597618"/>
                  <a:gd name="connsiteY37" fmla="*/ 261418 h 608203"/>
                  <a:gd name="connsiteX38" fmla="*/ 186800 w 597618"/>
                  <a:gd name="connsiteY38" fmla="*/ 131675 h 608203"/>
                  <a:gd name="connsiteX39" fmla="*/ 133914 w 597618"/>
                  <a:gd name="connsiteY39" fmla="*/ 184384 h 608203"/>
                  <a:gd name="connsiteX40" fmla="*/ 186800 w 597618"/>
                  <a:gd name="connsiteY40" fmla="*/ 237093 h 608203"/>
                  <a:gd name="connsiteX41" fmla="*/ 239589 w 597618"/>
                  <a:gd name="connsiteY41" fmla="*/ 184384 h 608203"/>
                  <a:gd name="connsiteX42" fmla="*/ 186800 w 597618"/>
                  <a:gd name="connsiteY42" fmla="*/ 131675 h 608203"/>
                  <a:gd name="connsiteX43" fmla="*/ 172341 w 597618"/>
                  <a:gd name="connsiteY43" fmla="*/ 0 h 608203"/>
                  <a:gd name="connsiteX44" fmla="*/ 207372 w 597618"/>
                  <a:gd name="connsiteY44" fmla="*/ 0 h 608203"/>
                  <a:gd name="connsiteX45" fmla="*/ 220958 w 597618"/>
                  <a:gd name="connsiteY45" fmla="*/ 67049 h 608203"/>
                  <a:gd name="connsiteX46" fmla="*/ 251622 w 597618"/>
                  <a:gd name="connsiteY46" fmla="*/ 80226 h 608203"/>
                  <a:gd name="connsiteX47" fmla="*/ 307711 w 597618"/>
                  <a:gd name="connsiteY47" fmla="*/ 43117 h 608203"/>
                  <a:gd name="connsiteX48" fmla="*/ 332359 w 597618"/>
                  <a:gd name="connsiteY48" fmla="*/ 67824 h 608203"/>
                  <a:gd name="connsiteX49" fmla="*/ 294125 w 597618"/>
                  <a:gd name="connsiteY49" fmla="*/ 125183 h 608203"/>
                  <a:gd name="connsiteX50" fmla="*/ 305770 w 597618"/>
                  <a:gd name="connsiteY50" fmla="*/ 156576 h 608203"/>
                  <a:gd name="connsiteX51" fmla="*/ 371174 w 597618"/>
                  <a:gd name="connsiteY51" fmla="*/ 169947 h 608203"/>
                  <a:gd name="connsiteX52" fmla="*/ 371174 w 597618"/>
                  <a:gd name="connsiteY52" fmla="*/ 204925 h 608203"/>
                  <a:gd name="connsiteX53" fmla="*/ 304120 w 597618"/>
                  <a:gd name="connsiteY53" fmla="*/ 218587 h 608203"/>
                  <a:gd name="connsiteX54" fmla="*/ 291020 w 597618"/>
                  <a:gd name="connsiteY54" fmla="*/ 249204 h 608203"/>
                  <a:gd name="connsiteX55" fmla="*/ 328186 w 597618"/>
                  <a:gd name="connsiteY55" fmla="*/ 305207 h 608203"/>
                  <a:gd name="connsiteX56" fmla="*/ 303441 w 597618"/>
                  <a:gd name="connsiteY56" fmla="*/ 330012 h 608203"/>
                  <a:gd name="connsiteX57" fmla="*/ 245994 w 597618"/>
                  <a:gd name="connsiteY57" fmla="*/ 292127 h 608203"/>
                  <a:gd name="connsiteX58" fmla="*/ 214553 w 597618"/>
                  <a:gd name="connsiteY58" fmla="*/ 304335 h 608203"/>
                  <a:gd name="connsiteX59" fmla="*/ 201259 w 597618"/>
                  <a:gd name="connsiteY59" fmla="*/ 370609 h 608203"/>
                  <a:gd name="connsiteX60" fmla="*/ 166228 w 597618"/>
                  <a:gd name="connsiteY60" fmla="*/ 370609 h 608203"/>
                  <a:gd name="connsiteX61" fmla="*/ 152545 w 597618"/>
                  <a:gd name="connsiteY61" fmla="*/ 302688 h 608203"/>
                  <a:gd name="connsiteX62" fmla="*/ 121784 w 597618"/>
                  <a:gd name="connsiteY62" fmla="*/ 288445 h 608203"/>
                  <a:gd name="connsiteX63" fmla="*/ 65695 w 597618"/>
                  <a:gd name="connsiteY63" fmla="*/ 325651 h 608203"/>
                  <a:gd name="connsiteX64" fmla="*/ 40853 w 597618"/>
                  <a:gd name="connsiteY64" fmla="*/ 300847 h 608203"/>
                  <a:gd name="connsiteX65" fmla="*/ 78796 w 597618"/>
                  <a:gd name="connsiteY65" fmla="*/ 243585 h 608203"/>
                  <a:gd name="connsiteX66" fmla="*/ 66472 w 597618"/>
                  <a:gd name="connsiteY66" fmla="*/ 212095 h 608203"/>
                  <a:gd name="connsiteX67" fmla="*/ 0 w 597618"/>
                  <a:gd name="connsiteY67" fmla="*/ 198821 h 608203"/>
                  <a:gd name="connsiteX68" fmla="*/ 0 w 597618"/>
                  <a:gd name="connsiteY68" fmla="*/ 163843 h 608203"/>
                  <a:gd name="connsiteX69" fmla="*/ 68121 w 597618"/>
                  <a:gd name="connsiteY69" fmla="*/ 150181 h 608203"/>
                  <a:gd name="connsiteX70" fmla="*/ 82483 w 597618"/>
                  <a:gd name="connsiteY70" fmla="*/ 119564 h 608203"/>
                  <a:gd name="connsiteX71" fmla="*/ 45317 w 597618"/>
                  <a:gd name="connsiteY71" fmla="*/ 63561 h 608203"/>
                  <a:gd name="connsiteX72" fmla="*/ 70062 w 597618"/>
                  <a:gd name="connsiteY72" fmla="*/ 38950 h 608203"/>
                  <a:gd name="connsiteX73" fmla="*/ 127509 w 597618"/>
                  <a:gd name="connsiteY73" fmla="*/ 77125 h 608203"/>
                  <a:gd name="connsiteX74" fmla="*/ 158950 w 597618"/>
                  <a:gd name="connsiteY74" fmla="*/ 65402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7618" h="608203">
                    <a:moveTo>
                      <a:pt x="418698" y="375700"/>
                    </a:moveTo>
                    <a:cubicBezTo>
                      <a:pt x="411835" y="375553"/>
                      <a:pt x="404825" y="376746"/>
                      <a:pt x="398033" y="379435"/>
                    </a:cubicBezTo>
                    <a:cubicBezTo>
                      <a:pt x="370962" y="390094"/>
                      <a:pt x="357669" y="420809"/>
                      <a:pt x="368439" y="447843"/>
                    </a:cubicBezTo>
                    <a:cubicBezTo>
                      <a:pt x="379209" y="474973"/>
                      <a:pt x="409870" y="488151"/>
                      <a:pt x="437038" y="477396"/>
                    </a:cubicBezTo>
                    <a:cubicBezTo>
                      <a:pt x="464108" y="466640"/>
                      <a:pt x="477401" y="436022"/>
                      <a:pt x="466631" y="408988"/>
                    </a:cubicBezTo>
                    <a:cubicBezTo>
                      <a:pt x="458553" y="388640"/>
                      <a:pt x="439287" y="376141"/>
                      <a:pt x="418698" y="375700"/>
                    </a:cubicBezTo>
                    <a:close/>
                    <a:moveTo>
                      <a:pt x="368148" y="248531"/>
                    </a:moveTo>
                    <a:lnTo>
                      <a:pt x="405795" y="306280"/>
                    </a:lnTo>
                    <a:cubicBezTo>
                      <a:pt x="417147" y="305214"/>
                      <a:pt x="428499" y="305699"/>
                      <a:pt x="439463" y="307733"/>
                    </a:cubicBezTo>
                    <a:lnTo>
                      <a:pt x="477886" y="252504"/>
                    </a:lnTo>
                    <a:lnTo>
                      <a:pt x="510002" y="266456"/>
                    </a:lnTo>
                    <a:lnTo>
                      <a:pt x="495739" y="333701"/>
                    </a:lnTo>
                    <a:cubicBezTo>
                      <a:pt x="504375" y="340774"/>
                      <a:pt x="511943" y="349107"/>
                      <a:pt x="518541" y="358506"/>
                    </a:cubicBezTo>
                    <a:lnTo>
                      <a:pt x="584713" y="346588"/>
                    </a:lnTo>
                    <a:lnTo>
                      <a:pt x="597618" y="379145"/>
                    </a:lnTo>
                    <a:lnTo>
                      <a:pt x="539790" y="416740"/>
                    </a:lnTo>
                    <a:cubicBezTo>
                      <a:pt x="540954" y="428076"/>
                      <a:pt x="540372" y="439316"/>
                      <a:pt x="538334" y="450265"/>
                    </a:cubicBezTo>
                    <a:lnTo>
                      <a:pt x="593640" y="488635"/>
                    </a:lnTo>
                    <a:lnTo>
                      <a:pt x="579765" y="520707"/>
                    </a:lnTo>
                    <a:lnTo>
                      <a:pt x="512331" y="506464"/>
                    </a:lnTo>
                    <a:cubicBezTo>
                      <a:pt x="505248" y="515087"/>
                      <a:pt x="496904" y="522645"/>
                      <a:pt x="487492" y="529137"/>
                    </a:cubicBezTo>
                    <a:lnTo>
                      <a:pt x="499426" y="595219"/>
                    </a:lnTo>
                    <a:lnTo>
                      <a:pt x="466825" y="608203"/>
                    </a:lnTo>
                    <a:lnTo>
                      <a:pt x="429178" y="550454"/>
                    </a:lnTo>
                    <a:cubicBezTo>
                      <a:pt x="417826" y="551520"/>
                      <a:pt x="406571" y="551035"/>
                      <a:pt x="395607" y="549001"/>
                    </a:cubicBezTo>
                    <a:lnTo>
                      <a:pt x="357184" y="604230"/>
                    </a:lnTo>
                    <a:lnTo>
                      <a:pt x="325068" y="590374"/>
                    </a:lnTo>
                    <a:lnTo>
                      <a:pt x="339331" y="523033"/>
                    </a:lnTo>
                    <a:cubicBezTo>
                      <a:pt x="330696" y="515960"/>
                      <a:pt x="323127" y="507627"/>
                      <a:pt x="316530" y="498228"/>
                    </a:cubicBezTo>
                    <a:lnTo>
                      <a:pt x="250357" y="510146"/>
                    </a:lnTo>
                    <a:lnTo>
                      <a:pt x="237452" y="477686"/>
                    </a:lnTo>
                    <a:lnTo>
                      <a:pt x="295281" y="440091"/>
                    </a:lnTo>
                    <a:cubicBezTo>
                      <a:pt x="294116" y="428755"/>
                      <a:pt x="294698" y="417515"/>
                      <a:pt x="296736" y="406566"/>
                    </a:cubicBezTo>
                    <a:lnTo>
                      <a:pt x="241430" y="368196"/>
                    </a:lnTo>
                    <a:lnTo>
                      <a:pt x="255305" y="336124"/>
                    </a:lnTo>
                    <a:lnTo>
                      <a:pt x="322739" y="350270"/>
                    </a:lnTo>
                    <a:cubicBezTo>
                      <a:pt x="329822" y="341743"/>
                      <a:pt x="338167" y="334089"/>
                      <a:pt x="347578" y="327597"/>
                    </a:cubicBezTo>
                    <a:lnTo>
                      <a:pt x="335644" y="261418"/>
                    </a:lnTo>
                    <a:close/>
                    <a:moveTo>
                      <a:pt x="186800" y="131675"/>
                    </a:moveTo>
                    <a:cubicBezTo>
                      <a:pt x="157591" y="131675"/>
                      <a:pt x="133914" y="155220"/>
                      <a:pt x="133914" y="184384"/>
                    </a:cubicBezTo>
                    <a:cubicBezTo>
                      <a:pt x="133914" y="213451"/>
                      <a:pt x="157591" y="237093"/>
                      <a:pt x="186800" y="237093"/>
                    </a:cubicBezTo>
                    <a:cubicBezTo>
                      <a:pt x="215912" y="237093"/>
                      <a:pt x="239589" y="213451"/>
                      <a:pt x="239589" y="184384"/>
                    </a:cubicBezTo>
                    <a:cubicBezTo>
                      <a:pt x="239589" y="155220"/>
                      <a:pt x="215912" y="131675"/>
                      <a:pt x="186800" y="131675"/>
                    </a:cubicBezTo>
                    <a:close/>
                    <a:moveTo>
                      <a:pt x="172341" y="0"/>
                    </a:moveTo>
                    <a:lnTo>
                      <a:pt x="207372" y="0"/>
                    </a:lnTo>
                    <a:lnTo>
                      <a:pt x="220958" y="67049"/>
                    </a:lnTo>
                    <a:cubicBezTo>
                      <a:pt x="231923" y="70149"/>
                      <a:pt x="242209" y="74412"/>
                      <a:pt x="251622" y="80226"/>
                    </a:cubicBezTo>
                    <a:lnTo>
                      <a:pt x="307711" y="43117"/>
                    </a:lnTo>
                    <a:lnTo>
                      <a:pt x="332359" y="67824"/>
                    </a:lnTo>
                    <a:lnTo>
                      <a:pt x="294125" y="125183"/>
                    </a:lnTo>
                    <a:cubicBezTo>
                      <a:pt x="299462" y="134873"/>
                      <a:pt x="303247" y="145434"/>
                      <a:pt x="305770" y="156576"/>
                    </a:cubicBezTo>
                    <a:lnTo>
                      <a:pt x="371174" y="169947"/>
                    </a:lnTo>
                    <a:lnTo>
                      <a:pt x="371174" y="204925"/>
                    </a:lnTo>
                    <a:lnTo>
                      <a:pt x="304120" y="218587"/>
                    </a:lnTo>
                    <a:cubicBezTo>
                      <a:pt x="301015" y="229438"/>
                      <a:pt x="296939" y="239806"/>
                      <a:pt x="291020" y="249204"/>
                    </a:cubicBezTo>
                    <a:lnTo>
                      <a:pt x="328186" y="305207"/>
                    </a:lnTo>
                    <a:lnTo>
                      <a:pt x="303441" y="330012"/>
                    </a:lnTo>
                    <a:lnTo>
                      <a:pt x="245994" y="292127"/>
                    </a:lnTo>
                    <a:cubicBezTo>
                      <a:pt x="236290" y="297456"/>
                      <a:pt x="225712" y="301719"/>
                      <a:pt x="214553" y="304335"/>
                    </a:cubicBezTo>
                    <a:lnTo>
                      <a:pt x="201259" y="370609"/>
                    </a:lnTo>
                    <a:lnTo>
                      <a:pt x="166228" y="370609"/>
                    </a:lnTo>
                    <a:lnTo>
                      <a:pt x="152545" y="302688"/>
                    </a:lnTo>
                    <a:cubicBezTo>
                      <a:pt x="141580" y="299491"/>
                      <a:pt x="131294" y="294356"/>
                      <a:pt x="121784" y="288445"/>
                    </a:cubicBezTo>
                    <a:lnTo>
                      <a:pt x="65695" y="325651"/>
                    </a:lnTo>
                    <a:lnTo>
                      <a:pt x="40853" y="300847"/>
                    </a:lnTo>
                    <a:lnTo>
                      <a:pt x="78796" y="243585"/>
                    </a:lnTo>
                    <a:cubicBezTo>
                      <a:pt x="73361" y="233799"/>
                      <a:pt x="69092" y="223237"/>
                      <a:pt x="66472" y="212095"/>
                    </a:cubicBezTo>
                    <a:lnTo>
                      <a:pt x="0" y="198821"/>
                    </a:lnTo>
                    <a:lnTo>
                      <a:pt x="0" y="163843"/>
                    </a:lnTo>
                    <a:lnTo>
                      <a:pt x="68121" y="150181"/>
                    </a:lnTo>
                    <a:cubicBezTo>
                      <a:pt x="71324" y="139233"/>
                      <a:pt x="76564" y="128962"/>
                      <a:pt x="82483" y="119564"/>
                    </a:cubicBezTo>
                    <a:lnTo>
                      <a:pt x="45317" y="63561"/>
                    </a:lnTo>
                    <a:lnTo>
                      <a:pt x="70062" y="38950"/>
                    </a:lnTo>
                    <a:lnTo>
                      <a:pt x="127509" y="77125"/>
                    </a:lnTo>
                    <a:cubicBezTo>
                      <a:pt x="137213" y="71700"/>
                      <a:pt x="147790" y="67921"/>
                      <a:pt x="158950" y="65402"/>
                    </a:cubicBezTo>
                    <a:close/>
                  </a:path>
                </a:pathLst>
              </a:custGeom>
              <a:solidFill>
                <a:schemeClr val="bg1">
                  <a:lumMod val="7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sp>
          <p:nvSpPr>
            <p:cNvPr id="30" name="ïṥḷïḑé">
              <a:extLst>
                <a:ext uri="{FF2B5EF4-FFF2-40B4-BE49-F238E27FC236}">
                  <a16:creationId xmlns:a16="http://schemas.microsoft.com/office/drawing/2014/main" id="{466B4CFD-0144-4EE2-8993-9DA68940F4A8}"/>
                </a:ext>
              </a:extLst>
            </p:cNvPr>
            <p:cNvSpPr txBox="1"/>
            <p:nvPr/>
          </p:nvSpPr>
          <p:spPr>
            <a:xfrm>
              <a:off x="638750" y="665357"/>
              <a:ext cx="6956425" cy="1058492"/>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sz="2800" b="1" dirty="0">
                  <a:solidFill>
                    <a:schemeClr val="bg1">
                      <a:lumMod val="50000"/>
                    </a:schemeClr>
                  </a:solidFill>
                </a:rPr>
                <a:t>LICC</a:t>
              </a:r>
              <a:r>
                <a:rPr lang="zh-CN" altLang="en-US" sz="2800" b="1" dirty="0">
                  <a:solidFill>
                    <a:schemeClr val="bg1">
                      <a:lumMod val="50000"/>
                    </a:schemeClr>
                  </a:solidFill>
                </a:rPr>
                <a:t>范式：一种</a:t>
              </a:r>
              <a:r>
                <a:rPr lang="zh-CN" altLang="en-US" sz="2800" b="1" dirty="0">
                  <a:solidFill>
                    <a:srgbClr val="5B9BD5"/>
                  </a:solidFill>
                </a:rPr>
                <a:t>更专业</a:t>
              </a:r>
              <a:r>
                <a:rPr lang="zh-CN" altLang="en-US" sz="2800" b="1" dirty="0">
                  <a:solidFill>
                    <a:schemeClr val="bg1">
                      <a:lumMod val="50000"/>
                    </a:schemeClr>
                  </a:solidFill>
                </a:rPr>
                <a:t>的听评课</a:t>
              </a:r>
              <a:endParaRPr lang="en-US" sz="2800" b="1" dirty="0">
                <a:solidFill>
                  <a:srgbClr val="5B9BD5"/>
                </a:solidFill>
              </a:endParaRPr>
            </a:p>
          </p:txBody>
        </p:sp>
      </p:grpSp>
      <p:grpSp>
        <p:nvGrpSpPr>
          <p:cNvPr id="45" name="组合 44">
            <a:extLst>
              <a:ext uri="{FF2B5EF4-FFF2-40B4-BE49-F238E27FC236}">
                <a16:creationId xmlns:a16="http://schemas.microsoft.com/office/drawing/2014/main" id="{6A7C4C1D-1F52-4D1C-9A5D-57567B324B3E}"/>
              </a:ext>
            </a:extLst>
          </p:cNvPr>
          <p:cNvGrpSpPr/>
          <p:nvPr/>
        </p:nvGrpSpPr>
        <p:grpSpPr>
          <a:xfrm>
            <a:off x="358140" y="288290"/>
            <a:ext cx="2863850" cy="369570"/>
            <a:chOff x="564" y="454"/>
            <a:chExt cx="4510" cy="582"/>
          </a:xfrm>
        </p:grpSpPr>
        <p:grpSp>
          <p:nvGrpSpPr>
            <p:cNvPr id="46" name="组合 45">
              <a:extLst>
                <a:ext uri="{FF2B5EF4-FFF2-40B4-BE49-F238E27FC236}">
                  <a16:creationId xmlns:a16="http://schemas.microsoft.com/office/drawing/2014/main" id="{7BADDE61-AF4D-47B8-AE54-687D8A0ACA7D}"/>
                </a:ext>
              </a:extLst>
            </p:cNvPr>
            <p:cNvGrpSpPr/>
            <p:nvPr/>
          </p:nvGrpSpPr>
          <p:grpSpPr>
            <a:xfrm>
              <a:off x="564" y="512"/>
              <a:ext cx="466" cy="466"/>
              <a:chOff x="3386" y="3538"/>
              <a:chExt cx="3309" cy="3309"/>
            </a:xfrm>
          </p:grpSpPr>
          <p:sp>
            <p:nvSpPr>
              <p:cNvPr id="48" name="椭圆 47">
                <a:extLst>
                  <a:ext uri="{FF2B5EF4-FFF2-40B4-BE49-F238E27FC236}">
                    <a16:creationId xmlns:a16="http://schemas.microsoft.com/office/drawing/2014/main" id="{21AF3D3F-197B-41DB-9D56-2E696FF91871}"/>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a:extLst>
                  <a:ext uri="{FF2B5EF4-FFF2-40B4-BE49-F238E27FC236}">
                    <a16:creationId xmlns:a16="http://schemas.microsoft.com/office/drawing/2014/main" id="{F62DBEF7-D21D-4B49-AC4B-164872491E1E}"/>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7" name="文本框 46">
              <a:extLst>
                <a:ext uri="{FF2B5EF4-FFF2-40B4-BE49-F238E27FC236}">
                  <a16:creationId xmlns:a16="http://schemas.microsoft.com/office/drawing/2014/main" id="{F15FF064-7E23-41C4-AEBF-3A9CF7923BAB}"/>
                </a:ext>
              </a:extLst>
            </p:cNvPr>
            <p:cNvSpPr txBox="1"/>
            <p:nvPr/>
          </p:nvSpPr>
          <p:spPr>
            <a:xfrm>
              <a:off x="1168" y="454"/>
              <a:ext cx="3906" cy="582"/>
            </a:xfrm>
            <a:prstGeom prst="rect">
              <a:avLst/>
            </a:prstGeom>
            <a:noFill/>
          </p:spPr>
          <p:txBody>
            <a:bodyPr wrap="square" rtlCol="0">
              <a:spAutoFit/>
            </a:bodyPr>
            <a:lstStyle/>
            <a:p>
              <a:pPr algn="l"/>
              <a:r>
                <a:rPr lang="en-US" altLang="zh-CN" b="1" dirty="0">
                  <a:solidFill>
                    <a:schemeClr val="accent1">
                      <a:lumMod val="50000"/>
                    </a:schemeClr>
                  </a:solidFill>
                  <a:cs typeface="+mn-ea"/>
                  <a:sym typeface="+mn-lt"/>
                </a:rPr>
                <a:t>LICC</a:t>
              </a:r>
              <a:r>
                <a:rPr lang="zh-CN" altLang="en-US" b="1" dirty="0">
                  <a:solidFill>
                    <a:schemeClr val="accent1">
                      <a:lumMod val="50000"/>
                    </a:schemeClr>
                  </a:solidFill>
                  <a:cs typeface="+mn-ea"/>
                  <a:sym typeface="+mn-lt"/>
                </a:rPr>
                <a:t>范式</a:t>
              </a:r>
            </a:p>
          </p:txBody>
        </p:sp>
      </p:grpSp>
      <p:sp>
        <p:nvSpPr>
          <p:cNvPr id="50" name="iṧľíḋè">
            <a:extLst>
              <a:ext uri="{FF2B5EF4-FFF2-40B4-BE49-F238E27FC236}">
                <a16:creationId xmlns:a16="http://schemas.microsoft.com/office/drawing/2014/main" id="{B7E50CE7-E24D-44DD-AAE0-D9B8204C9DB8}"/>
              </a:ext>
            </a:extLst>
          </p:cNvPr>
          <p:cNvSpPr txBox="1"/>
          <p:nvPr/>
        </p:nvSpPr>
        <p:spPr>
          <a:xfrm>
            <a:off x="5269925" y="2019543"/>
            <a:ext cx="6167092" cy="1042035"/>
          </a:xfrm>
          <a:prstGeom prst="rect">
            <a:avLst/>
          </a:prstGeom>
          <a:noFill/>
          <a:ln>
            <a:noFill/>
          </a:ln>
        </p:spPr>
        <p:txBody>
          <a:bodyPr wrap="square" lIns="91440" tIns="45720" rIns="91440" bIns="45720" anchor="ctr" anchorCtr="0">
            <a:normAutofit/>
          </a:bodyPr>
          <a:lstStyle/>
          <a:p>
            <a:pPr>
              <a:lnSpc>
                <a:spcPct val="150000"/>
              </a:lnSpc>
              <a:buSzPct val="25000"/>
            </a:pPr>
            <a:r>
              <a:rPr lang="zh-CN" altLang="en-US" sz="1200" b="0" i="0" dirty="0">
                <a:solidFill>
                  <a:schemeClr val="bg1">
                    <a:lumMod val="50000"/>
                  </a:schemeClr>
                </a:solidFill>
                <a:effectLst/>
                <a:latin typeface="Helvetica" panose="020B0604020202020204" pitchFamily="34" charset="0"/>
              </a:rPr>
              <a:t>   </a:t>
            </a:r>
            <a:r>
              <a:rPr lang="en-US" altLang="zh-CN" sz="1200" b="0" i="0" dirty="0">
                <a:solidFill>
                  <a:schemeClr val="bg1">
                    <a:lumMod val="50000"/>
                  </a:schemeClr>
                </a:solidFill>
                <a:effectLst/>
                <a:latin typeface="Helvetica" panose="020B0604020202020204" pitchFamily="34" charset="0"/>
              </a:rPr>
              <a:t>LICC</a:t>
            </a:r>
            <a:r>
              <a:rPr lang="zh-CN" altLang="en-US" sz="1200" b="0" i="0" dirty="0">
                <a:solidFill>
                  <a:schemeClr val="bg1">
                    <a:lumMod val="50000"/>
                  </a:schemeClr>
                </a:solidFill>
                <a:effectLst/>
                <a:latin typeface="Helvetica" panose="020B0604020202020204" pitchFamily="34" charset="0"/>
              </a:rPr>
              <a:t>范式提供了一个适合于中国教育的一种课堂观察模式，通过将课堂完整结构并分类，以学生学习为核心，整理出</a:t>
            </a:r>
            <a:r>
              <a:rPr lang="en-US" altLang="zh-CN" sz="1200" b="0" i="0" dirty="0">
                <a:solidFill>
                  <a:schemeClr val="bg1">
                    <a:lumMod val="50000"/>
                  </a:schemeClr>
                </a:solidFill>
                <a:effectLst/>
                <a:latin typeface="Helvetica" panose="020B0604020202020204" pitchFamily="34" charset="0"/>
              </a:rPr>
              <a:t>4</a:t>
            </a:r>
            <a:r>
              <a:rPr lang="zh-CN" altLang="en-US" sz="1200" b="0" i="0" dirty="0">
                <a:solidFill>
                  <a:schemeClr val="bg1">
                    <a:lumMod val="50000"/>
                  </a:schemeClr>
                </a:solidFill>
                <a:effectLst/>
                <a:latin typeface="Helvetica" panose="020B0604020202020204" pitchFamily="34" charset="0"/>
              </a:rPr>
              <a:t>要素</a:t>
            </a:r>
            <a:r>
              <a:rPr lang="en-US" altLang="zh-CN" sz="1200" b="0" i="0" dirty="0">
                <a:solidFill>
                  <a:schemeClr val="bg1">
                    <a:lumMod val="50000"/>
                  </a:schemeClr>
                </a:solidFill>
                <a:effectLst/>
                <a:latin typeface="Helvetica" panose="020B0604020202020204" pitchFamily="34" charset="0"/>
              </a:rPr>
              <a:t>20</a:t>
            </a:r>
            <a:r>
              <a:rPr lang="zh-CN" altLang="en-US" sz="1200" b="0" i="0" dirty="0">
                <a:solidFill>
                  <a:schemeClr val="bg1">
                    <a:lumMod val="50000"/>
                  </a:schemeClr>
                </a:solidFill>
                <a:effectLst/>
                <a:latin typeface="Helvetica" panose="020B0604020202020204" pitchFamily="34" charset="0"/>
              </a:rPr>
              <a:t>视角</a:t>
            </a:r>
            <a:r>
              <a:rPr lang="en-US" altLang="zh-CN" sz="1200" b="0" i="0" dirty="0">
                <a:solidFill>
                  <a:schemeClr val="bg1">
                    <a:lumMod val="50000"/>
                  </a:schemeClr>
                </a:solidFill>
                <a:effectLst/>
                <a:latin typeface="Helvetica" panose="020B0604020202020204" pitchFamily="34" charset="0"/>
              </a:rPr>
              <a:t>68</a:t>
            </a:r>
            <a:r>
              <a:rPr lang="zh-CN" altLang="en-US" sz="1200" b="0" i="0" dirty="0">
                <a:solidFill>
                  <a:schemeClr val="bg1">
                    <a:lumMod val="50000"/>
                  </a:schemeClr>
                </a:solidFill>
                <a:effectLst/>
                <a:latin typeface="Helvetica" panose="020B0604020202020204" pitchFamily="34" charset="0"/>
              </a:rPr>
              <a:t>观察点，</a:t>
            </a:r>
            <a:r>
              <a:rPr lang="zh-CN" altLang="en-US" sz="1200" dirty="0">
                <a:solidFill>
                  <a:schemeClr val="bg1">
                    <a:lumMod val="50000"/>
                  </a:schemeClr>
                </a:solidFill>
                <a:latin typeface="Helvetica" panose="020B0604020202020204" pitchFamily="34" charset="0"/>
              </a:rPr>
              <a:t>为理解课堂、确定研究问题、明确观察任务提供了一套清晰的认知体系和框架。</a:t>
            </a:r>
            <a:endParaRPr lang="en-US" sz="1200" dirty="0">
              <a:solidFill>
                <a:schemeClr val="bg1">
                  <a:lumMod val="50000"/>
                </a:schemeClr>
              </a:solidFill>
            </a:endParaRPr>
          </a:p>
        </p:txBody>
      </p:sp>
      <p:sp>
        <p:nvSpPr>
          <p:cNvPr id="51" name="íṧľîḓe">
            <a:extLst>
              <a:ext uri="{FF2B5EF4-FFF2-40B4-BE49-F238E27FC236}">
                <a16:creationId xmlns:a16="http://schemas.microsoft.com/office/drawing/2014/main" id="{29FCF021-B7D1-4F50-97AB-9CA1BD557FE8}"/>
              </a:ext>
            </a:extLst>
          </p:cNvPr>
          <p:cNvSpPr/>
          <p:nvPr/>
        </p:nvSpPr>
        <p:spPr bwMode="auto">
          <a:xfrm>
            <a:off x="5323200" y="1648497"/>
            <a:ext cx="405130" cy="5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Tree>
    <p:custDataLst>
      <p:tags r:id="rId1"/>
    </p:custDataLst>
    <p:extLst>
      <p:ext uri="{BB962C8B-B14F-4D97-AF65-F5344CB8AC3E}">
        <p14:creationId xmlns:p14="http://schemas.microsoft.com/office/powerpoint/2010/main" val="3285503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15D6CCF-9A5B-41C7-9909-66512EB627C1}"/>
              </a:ext>
            </a:extLst>
          </p:cNvPr>
          <p:cNvGrpSpPr/>
          <p:nvPr/>
        </p:nvGrpSpPr>
        <p:grpSpPr>
          <a:xfrm>
            <a:off x="358140" y="288290"/>
            <a:ext cx="3959225" cy="369570"/>
            <a:chOff x="564" y="454"/>
            <a:chExt cx="6235" cy="582"/>
          </a:xfrm>
        </p:grpSpPr>
        <p:grpSp>
          <p:nvGrpSpPr>
            <p:cNvPr id="4" name="组合 3">
              <a:extLst>
                <a:ext uri="{FF2B5EF4-FFF2-40B4-BE49-F238E27FC236}">
                  <a16:creationId xmlns:a16="http://schemas.microsoft.com/office/drawing/2014/main" id="{A38A0EA1-C817-472E-BD69-1DC12A78E8AA}"/>
                </a:ext>
              </a:extLst>
            </p:cNvPr>
            <p:cNvGrpSpPr/>
            <p:nvPr/>
          </p:nvGrpSpPr>
          <p:grpSpPr>
            <a:xfrm>
              <a:off x="564" y="512"/>
              <a:ext cx="466" cy="466"/>
              <a:chOff x="3386" y="3538"/>
              <a:chExt cx="3309" cy="3309"/>
            </a:xfrm>
          </p:grpSpPr>
          <p:sp>
            <p:nvSpPr>
              <p:cNvPr id="6" name="椭圆 5">
                <a:extLst>
                  <a:ext uri="{FF2B5EF4-FFF2-40B4-BE49-F238E27FC236}">
                    <a16:creationId xmlns:a16="http://schemas.microsoft.com/office/drawing/2014/main" id="{AD950BAF-B4C2-419E-8C3F-59CFD8FDA195}"/>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9260D60C-6ACD-4F16-8E64-6596AACB85DC}"/>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a:extLst>
                <a:ext uri="{FF2B5EF4-FFF2-40B4-BE49-F238E27FC236}">
                  <a16:creationId xmlns:a16="http://schemas.microsoft.com/office/drawing/2014/main" id="{BDA429D9-401E-4FBC-8808-2E5CBBB65A96}"/>
                </a:ext>
              </a:extLst>
            </p:cNvPr>
            <p:cNvSpPr txBox="1"/>
            <p:nvPr/>
          </p:nvSpPr>
          <p:spPr>
            <a:xfrm>
              <a:off x="1168" y="454"/>
              <a:ext cx="5631" cy="582"/>
            </a:xfrm>
            <a:prstGeom prst="rect">
              <a:avLst/>
            </a:prstGeom>
            <a:noFill/>
          </p:spPr>
          <p:txBody>
            <a:bodyPr wrap="square" rtlCol="0">
              <a:spAutoFit/>
            </a:bodyPr>
            <a:lstStyle/>
            <a:p>
              <a:pPr algn="l"/>
              <a:r>
                <a:rPr lang="en-US" altLang="zh-CN" b="1" dirty="0">
                  <a:solidFill>
                    <a:schemeClr val="accent1">
                      <a:lumMod val="50000"/>
                    </a:schemeClr>
                  </a:solidFill>
                  <a:cs typeface="+mn-ea"/>
                  <a:sym typeface="+mn-lt"/>
                </a:rPr>
                <a:t>LICC</a:t>
              </a:r>
              <a:r>
                <a:rPr lang="zh-CN" altLang="en-US" b="1" dirty="0">
                  <a:solidFill>
                    <a:schemeClr val="accent1">
                      <a:lumMod val="50000"/>
                    </a:schemeClr>
                  </a:solidFill>
                  <a:cs typeface="+mn-ea"/>
                  <a:sym typeface="+mn-lt"/>
                </a:rPr>
                <a:t>范式</a:t>
              </a:r>
            </a:p>
          </p:txBody>
        </p:sp>
      </p:grpSp>
      <p:pic>
        <p:nvPicPr>
          <p:cNvPr id="8" name="图片 7">
            <a:extLst>
              <a:ext uri="{FF2B5EF4-FFF2-40B4-BE49-F238E27FC236}">
                <a16:creationId xmlns:a16="http://schemas.microsoft.com/office/drawing/2014/main" id="{E520E714-67C6-4FA7-86E6-9ED645900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38" y="3853484"/>
            <a:ext cx="5603949" cy="2479322"/>
          </a:xfrm>
          <a:prstGeom prst="rect">
            <a:avLst/>
          </a:prstGeom>
        </p:spPr>
      </p:pic>
      <p:pic>
        <p:nvPicPr>
          <p:cNvPr id="9" name="图片 8">
            <a:extLst>
              <a:ext uri="{FF2B5EF4-FFF2-40B4-BE49-F238E27FC236}">
                <a16:creationId xmlns:a16="http://schemas.microsoft.com/office/drawing/2014/main" id="{CE7E1BE5-1370-4B6D-B04F-89A2A6D80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38" y="1732791"/>
            <a:ext cx="5609839" cy="2026342"/>
          </a:xfrm>
          <a:prstGeom prst="rect">
            <a:avLst/>
          </a:prstGeom>
        </p:spPr>
      </p:pic>
      <p:pic>
        <p:nvPicPr>
          <p:cNvPr id="12" name="图片 11">
            <a:extLst>
              <a:ext uri="{FF2B5EF4-FFF2-40B4-BE49-F238E27FC236}">
                <a16:creationId xmlns:a16="http://schemas.microsoft.com/office/drawing/2014/main" id="{149CDF5A-4E84-4593-8BE2-3712E998AF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987" y="764368"/>
            <a:ext cx="5854381" cy="5568438"/>
          </a:xfrm>
          <a:prstGeom prst="rect">
            <a:avLst/>
          </a:prstGeom>
        </p:spPr>
      </p:pic>
      <p:sp>
        <p:nvSpPr>
          <p:cNvPr id="13" name="ïṥḷïḑé">
            <a:extLst>
              <a:ext uri="{FF2B5EF4-FFF2-40B4-BE49-F238E27FC236}">
                <a16:creationId xmlns:a16="http://schemas.microsoft.com/office/drawing/2014/main" id="{5EE8FDC3-8342-4B11-8761-BCD9258554B0}"/>
              </a:ext>
            </a:extLst>
          </p:cNvPr>
          <p:cNvSpPr txBox="1"/>
          <p:nvPr/>
        </p:nvSpPr>
        <p:spPr>
          <a:xfrm>
            <a:off x="407950" y="1010486"/>
            <a:ext cx="6956425" cy="1058492"/>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sz="2800" b="1" dirty="0">
                <a:solidFill>
                  <a:schemeClr val="bg1">
                    <a:lumMod val="50000"/>
                  </a:schemeClr>
                </a:solidFill>
              </a:rPr>
              <a:t>LICC</a:t>
            </a:r>
            <a:r>
              <a:rPr lang="zh-CN" altLang="en-US" sz="2800" b="1" dirty="0">
                <a:solidFill>
                  <a:schemeClr val="bg1">
                    <a:lumMod val="50000"/>
                  </a:schemeClr>
                </a:solidFill>
              </a:rPr>
              <a:t>范式的</a:t>
            </a:r>
            <a:r>
              <a:rPr lang="zh-CN" altLang="en-US" sz="2800" b="1" dirty="0">
                <a:solidFill>
                  <a:srgbClr val="5B9BD5"/>
                </a:solidFill>
              </a:rPr>
              <a:t>量表制作</a:t>
            </a:r>
            <a:endParaRPr lang="en-US" sz="2800" b="1" dirty="0">
              <a:solidFill>
                <a:srgbClr val="5B9BD5"/>
              </a:solidFill>
            </a:endParaRPr>
          </a:p>
        </p:txBody>
      </p:sp>
    </p:spTree>
    <p:custDataLst>
      <p:tags r:id="rId1"/>
    </p:custDataLst>
    <p:extLst>
      <p:ext uri="{BB962C8B-B14F-4D97-AF65-F5344CB8AC3E}">
        <p14:creationId xmlns:p14="http://schemas.microsoft.com/office/powerpoint/2010/main" val="185336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546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FD7C00B-A4A0-4DFA-8C84-36EFE7F7FB55}"/>
              </a:ext>
            </a:extLst>
          </p:cNvPr>
          <p:cNvGrpSpPr>
            <a:grpSpLocks noChangeAspect="1"/>
          </p:cNvGrpSpPr>
          <p:nvPr>
            <p:custDataLst>
              <p:tags r:id="rId2"/>
            </p:custDataLst>
          </p:nvPr>
        </p:nvGrpSpPr>
        <p:grpSpPr>
          <a:xfrm>
            <a:off x="977959" y="2418443"/>
            <a:ext cx="10236081" cy="2021113"/>
            <a:chOff x="977959" y="2418443"/>
            <a:chExt cx="10236081" cy="2021113"/>
          </a:xfrm>
        </p:grpSpPr>
        <p:grpSp>
          <p:nvGrpSpPr>
            <p:cNvPr id="4" name="ïşḷïḋê">
              <a:extLst>
                <a:ext uri="{FF2B5EF4-FFF2-40B4-BE49-F238E27FC236}">
                  <a16:creationId xmlns:a16="http://schemas.microsoft.com/office/drawing/2014/main" id="{5C5BE658-4AB6-47BC-AE56-B0986CFB3253}"/>
                </a:ext>
              </a:extLst>
            </p:cNvPr>
            <p:cNvGrpSpPr/>
            <p:nvPr/>
          </p:nvGrpSpPr>
          <p:grpSpPr>
            <a:xfrm>
              <a:off x="977959" y="2418443"/>
              <a:ext cx="3281528" cy="2021113"/>
              <a:chOff x="1214272" y="3004168"/>
              <a:chExt cx="3281528" cy="2021113"/>
            </a:xfrm>
          </p:grpSpPr>
          <p:sp>
            <p:nvSpPr>
              <p:cNvPr id="17" name="ïsḻiďê">
                <a:extLst>
                  <a:ext uri="{FF2B5EF4-FFF2-40B4-BE49-F238E27FC236}">
                    <a16:creationId xmlns:a16="http://schemas.microsoft.com/office/drawing/2014/main" id="{9991C033-F383-4B9A-A033-AFBB608DDC1E}"/>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íṣľiďê">
                <a:extLst>
                  <a:ext uri="{FF2B5EF4-FFF2-40B4-BE49-F238E27FC236}">
                    <a16:creationId xmlns:a16="http://schemas.microsoft.com/office/drawing/2014/main" id="{4F922413-A158-49BC-BDED-BDB312ED88DA}"/>
                  </a:ext>
                </a:extLst>
              </p:cNvPr>
              <p:cNvSpPr txBox="1"/>
              <p:nvPr/>
            </p:nvSpPr>
            <p:spPr>
              <a:xfrm>
                <a:off x="1258780" y="3125035"/>
                <a:ext cx="2492990" cy="396134"/>
              </a:xfrm>
              <a:prstGeom prst="rect">
                <a:avLst/>
              </a:prstGeom>
              <a:noFill/>
            </p:spPr>
            <p:txBody>
              <a:bodyPr wrap="none" rtlCol="0">
                <a:spAutoFit/>
              </a:bodyPr>
              <a:lstStyle/>
              <a:p>
                <a:pPr algn="ctr">
                  <a:lnSpc>
                    <a:spcPct val="120000"/>
                  </a:lnSpc>
                </a:pPr>
                <a:r>
                  <a:rPr lang="zh-CN" altLang="en-US" dirty="0">
                    <a:solidFill>
                      <a:srgbClr val="5B9BD5"/>
                    </a:solidFill>
                  </a:rPr>
                  <a:t>课堂观察分析技术简介</a:t>
                </a:r>
                <a:endParaRPr lang="en-US" altLang="zh-CN" dirty="0">
                  <a:solidFill>
                    <a:srgbClr val="5B9BD5"/>
                  </a:solidFill>
                </a:endParaRPr>
              </a:p>
            </p:txBody>
          </p:sp>
          <p:sp>
            <p:nvSpPr>
              <p:cNvPr id="19" name="isḷiḋè">
                <a:extLst>
                  <a:ext uri="{FF2B5EF4-FFF2-40B4-BE49-F238E27FC236}">
                    <a16:creationId xmlns:a16="http://schemas.microsoft.com/office/drawing/2014/main" id="{F8B61A92-C6A7-498F-80CE-C7687F69239E}"/>
                  </a:ext>
                </a:extLst>
              </p:cNvPr>
              <p:cNvSpPr txBox="1"/>
              <p:nvPr/>
            </p:nvSpPr>
            <p:spPr>
              <a:xfrm>
                <a:off x="1376914" y="3529155"/>
                <a:ext cx="2928386" cy="515206"/>
              </a:xfrm>
              <a:prstGeom prst="rect">
                <a:avLst/>
              </a:prstGeom>
              <a:noFill/>
            </p:spPr>
            <p:txBody>
              <a:bodyPr wrap="square" rtlCol="0">
                <a:spAutoFit/>
              </a:bodyPr>
              <a:lstStyle/>
              <a:p>
                <a:pPr>
                  <a:lnSpc>
                    <a:spcPct val="120000"/>
                  </a:lnSpc>
                </a:pPr>
                <a:r>
                  <a:rPr lang="zh-CN" altLang="en-US" sz="1200" dirty="0">
                    <a:solidFill>
                      <a:schemeClr val="bg1">
                        <a:lumMod val="50000"/>
                      </a:schemeClr>
                    </a:solidFill>
                  </a:rPr>
                  <a:t>简介课堂观察分析技术，描述课堂观察发展的几个重要阶段。</a:t>
                </a:r>
              </a:p>
            </p:txBody>
          </p:sp>
          <p:cxnSp>
            <p:nvCxnSpPr>
              <p:cNvPr id="20" name="直接连接符 19">
                <a:extLst>
                  <a:ext uri="{FF2B5EF4-FFF2-40B4-BE49-F238E27FC236}">
                    <a16:creationId xmlns:a16="http://schemas.microsoft.com/office/drawing/2014/main" id="{6F1D9886-2130-4A5F-9BE1-AB6BBBC5A494}"/>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1" name="íṩ1îďê">
                <a:extLst>
                  <a:ext uri="{FF2B5EF4-FFF2-40B4-BE49-F238E27FC236}">
                    <a16:creationId xmlns:a16="http://schemas.microsoft.com/office/drawing/2014/main" id="{902B2CF9-B151-4CB5-BB17-A9C42CA1FD68}"/>
                  </a:ext>
                </a:extLst>
              </p:cNvPr>
              <p:cNvSpPr/>
              <p:nvPr/>
            </p:nvSpPr>
            <p:spPr bwMode="auto">
              <a:xfrm>
                <a:off x="3962400" y="4476267"/>
                <a:ext cx="241332" cy="321776"/>
              </a:xfrm>
              <a:custGeom>
                <a:avLst/>
                <a:gdLst>
                  <a:gd name="connsiteX0" fmla="*/ 296523 w 400050"/>
                  <a:gd name="connsiteY0" fmla="*/ 621 h 533400"/>
                  <a:gd name="connsiteX1" fmla="*/ 296523 w 400050"/>
                  <a:gd name="connsiteY1" fmla="*/ 38721 h 533400"/>
                  <a:gd name="connsiteX2" fmla="*/ 401298 w 400050"/>
                  <a:gd name="connsiteY2" fmla="*/ 38721 h 533400"/>
                  <a:gd name="connsiteX3" fmla="*/ 401298 w 400050"/>
                  <a:gd name="connsiteY3" fmla="*/ 534021 h 533400"/>
                  <a:gd name="connsiteX4" fmla="*/ 1248 w 400050"/>
                  <a:gd name="connsiteY4" fmla="*/ 534021 h 533400"/>
                  <a:gd name="connsiteX5" fmla="*/ 1248 w 400050"/>
                  <a:gd name="connsiteY5" fmla="*/ 38721 h 533400"/>
                  <a:gd name="connsiteX6" fmla="*/ 106023 w 400050"/>
                  <a:gd name="connsiteY6" fmla="*/ 38721 h 533400"/>
                  <a:gd name="connsiteX7" fmla="*/ 106023 w 400050"/>
                  <a:gd name="connsiteY7" fmla="*/ 621 h 533400"/>
                  <a:gd name="connsiteX8" fmla="*/ 296523 w 400050"/>
                  <a:gd name="connsiteY8" fmla="*/ 621 h 533400"/>
                  <a:gd name="connsiteX9" fmla="*/ 106023 w 400050"/>
                  <a:gd name="connsiteY9" fmla="*/ 57771 h 533400"/>
                  <a:gd name="connsiteX10" fmla="*/ 20298 w 400050"/>
                  <a:gd name="connsiteY10" fmla="*/ 57771 h 533400"/>
                  <a:gd name="connsiteX11" fmla="*/ 20298 w 400050"/>
                  <a:gd name="connsiteY11" fmla="*/ 514971 h 533400"/>
                  <a:gd name="connsiteX12" fmla="*/ 382248 w 400050"/>
                  <a:gd name="connsiteY12" fmla="*/ 514971 h 533400"/>
                  <a:gd name="connsiteX13" fmla="*/ 382248 w 400050"/>
                  <a:gd name="connsiteY13" fmla="*/ 57771 h 533400"/>
                  <a:gd name="connsiteX14" fmla="*/ 296523 w 400050"/>
                  <a:gd name="connsiteY14" fmla="*/ 57771 h 533400"/>
                  <a:gd name="connsiteX15" fmla="*/ 296523 w 400050"/>
                  <a:gd name="connsiteY15" fmla="*/ 95871 h 533400"/>
                  <a:gd name="connsiteX16" fmla="*/ 106023 w 400050"/>
                  <a:gd name="connsiteY16" fmla="*/ 95871 h 533400"/>
                  <a:gd name="connsiteX17" fmla="*/ 106023 w 400050"/>
                  <a:gd name="connsiteY17" fmla="*/ 57771 h 533400"/>
                  <a:gd name="connsiteX18" fmla="*/ 201273 w 400050"/>
                  <a:gd name="connsiteY18" fmla="*/ 343521 h 533400"/>
                  <a:gd name="connsiteX19" fmla="*/ 201273 w 400050"/>
                  <a:gd name="connsiteY19" fmla="*/ 362571 h 533400"/>
                  <a:gd name="connsiteX20" fmla="*/ 86973 w 400050"/>
                  <a:gd name="connsiteY20" fmla="*/ 362571 h 533400"/>
                  <a:gd name="connsiteX21" fmla="*/ 86973 w 400050"/>
                  <a:gd name="connsiteY21" fmla="*/ 343521 h 533400"/>
                  <a:gd name="connsiteX22" fmla="*/ 201273 w 400050"/>
                  <a:gd name="connsiteY22" fmla="*/ 343521 h 533400"/>
                  <a:gd name="connsiteX23" fmla="*/ 315573 w 400050"/>
                  <a:gd name="connsiteY23" fmla="*/ 267321 h 533400"/>
                  <a:gd name="connsiteX24" fmla="*/ 315573 w 400050"/>
                  <a:gd name="connsiteY24" fmla="*/ 286371 h 533400"/>
                  <a:gd name="connsiteX25" fmla="*/ 86973 w 400050"/>
                  <a:gd name="connsiteY25" fmla="*/ 286371 h 533400"/>
                  <a:gd name="connsiteX26" fmla="*/ 86973 w 400050"/>
                  <a:gd name="connsiteY26" fmla="*/ 267321 h 533400"/>
                  <a:gd name="connsiteX27" fmla="*/ 315573 w 400050"/>
                  <a:gd name="connsiteY27" fmla="*/ 267321 h 533400"/>
                  <a:gd name="connsiteX28" fmla="*/ 315573 w 400050"/>
                  <a:gd name="connsiteY28" fmla="*/ 191121 h 533400"/>
                  <a:gd name="connsiteX29" fmla="*/ 315573 w 400050"/>
                  <a:gd name="connsiteY29" fmla="*/ 210171 h 533400"/>
                  <a:gd name="connsiteX30" fmla="*/ 86973 w 400050"/>
                  <a:gd name="connsiteY30" fmla="*/ 210171 h 533400"/>
                  <a:gd name="connsiteX31" fmla="*/ 86973 w 400050"/>
                  <a:gd name="connsiteY31" fmla="*/ 191121 h 533400"/>
                  <a:gd name="connsiteX32" fmla="*/ 315573 w 400050"/>
                  <a:gd name="connsiteY32" fmla="*/ 191121 h 533400"/>
                  <a:gd name="connsiteX33" fmla="*/ 277473 w 400050"/>
                  <a:gd name="connsiteY33" fmla="*/ 19671 h 533400"/>
                  <a:gd name="connsiteX34" fmla="*/ 125073 w 400050"/>
                  <a:gd name="connsiteY34" fmla="*/ 19671 h 533400"/>
                  <a:gd name="connsiteX35" fmla="*/ 125073 w 400050"/>
                  <a:gd name="connsiteY35" fmla="*/ 76821 h 533400"/>
                  <a:gd name="connsiteX36" fmla="*/ 277473 w 400050"/>
                  <a:gd name="connsiteY36" fmla="*/ 76821 h 533400"/>
                  <a:gd name="connsiteX37" fmla="*/ 277473 w 400050"/>
                  <a:gd name="connsiteY37"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chemeClr val="accent1"/>
              </a:solidFill>
              <a:ln w="3175">
                <a:solidFill>
                  <a:schemeClr val="accent1"/>
                </a:solidFill>
              </a:ln>
            </p:spPr>
          </p:sp>
        </p:grpSp>
        <p:grpSp>
          <p:nvGrpSpPr>
            <p:cNvPr id="5" name="ïṩlîḋe">
              <a:extLst>
                <a:ext uri="{FF2B5EF4-FFF2-40B4-BE49-F238E27FC236}">
                  <a16:creationId xmlns:a16="http://schemas.microsoft.com/office/drawing/2014/main" id="{61B850FD-AA6D-4739-AF59-22E8D4294343}"/>
                </a:ext>
              </a:extLst>
            </p:cNvPr>
            <p:cNvGrpSpPr/>
            <p:nvPr/>
          </p:nvGrpSpPr>
          <p:grpSpPr>
            <a:xfrm>
              <a:off x="4455235" y="2418443"/>
              <a:ext cx="3281528" cy="2021113"/>
              <a:chOff x="1214272" y="3004168"/>
              <a:chExt cx="3281528" cy="2021113"/>
            </a:xfrm>
          </p:grpSpPr>
          <p:sp>
            <p:nvSpPr>
              <p:cNvPr id="12" name="iṣļïďé">
                <a:extLst>
                  <a:ext uri="{FF2B5EF4-FFF2-40B4-BE49-F238E27FC236}">
                    <a16:creationId xmlns:a16="http://schemas.microsoft.com/office/drawing/2014/main" id="{C6964AB9-607E-4D68-82B2-B08698142BD2}"/>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3" name="íšļíḑê">
                <a:extLst>
                  <a:ext uri="{FF2B5EF4-FFF2-40B4-BE49-F238E27FC236}">
                    <a16:creationId xmlns:a16="http://schemas.microsoft.com/office/drawing/2014/main" id="{E77A1959-969A-4540-B40E-A83FDFBAF248}"/>
                  </a:ext>
                </a:extLst>
              </p:cNvPr>
              <p:cNvSpPr txBox="1"/>
              <p:nvPr/>
            </p:nvSpPr>
            <p:spPr>
              <a:xfrm>
                <a:off x="1292352" y="3106450"/>
                <a:ext cx="2549096" cy="39613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dirty="0">
                    <a:solidFill>
                      <a:schemeClr val="accent1"/>
                    </a:solidFill>
                  </a:rPr>
                  <a:t>典型课堂观察分析技术</a:t>
                </a:r>
                <a:endParaRPr lang="en-US" altLang="zh-CN" dirty="0">
                  <a:solidFill>
                    <a:schemeClr val="accent1"/>
                  </a:solidFill>
                </a:endParaRPr>
              </a:p>
            </p:txBody>
          </p:sp>
          <p:sp>
            <p:nvSpPr>
              <p:cNvPr id="14" name="ísľíḑe">
                <a:extLst>
                  <a:ext uri="{FF2B5EF4-FFF2-40B4-BE49-F238E27FC236}">
                    <a16:creationId xmlns:a16="http://schemas.microsoft.com/office/drawing/2014/main" id="{20DC5EBE-F707-496E-9C07-895C387ADD66}"/>
                  </a:ext>
                </a:extLst>
              </p:cNvPr>
              <p:cNvSpPr txBox="1"/>
              <p:nvPr/>
            </p:nvSpPr>
            <p:spPr>
              <a:xfrm>
                <a:off x="1376914" y="3529155"/>
                <a:ext cx="2928386" cy="5152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lumMod val="50000"/>
                      </a:schemeClr>
                    </a:solidFill>
                  </a:rPr>
                  <a:t>简析历史及现代的课堂观察分析技术原理、分析方式、使用方式、优缺点。</a:t>
                </a:r>
              </a:p>
            </p:txBody>
          </p:sp>
          <p:cxnSp>
            <p:nvCxnSpPr>
              <p:cNvPr id="15" name="直接连接符 14">
                <a:extLst>
                  <a:ext uri="{FF2B5EF4-FFF2-40B4-BE49-F238E27FC236}">
                    <a16:creationId xmlns:a16="http://schemas.microsoft.com/office/drawing/2014/main" id="{01869C08-3CD5-438B-BB8D-8414564AD88C}"/>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6" name="íSḻîḍê">
                <a:extLst>
                  <a:ext uri="{FF2B5EF4-FFF2-40B4-BE49-F238E27FC236}">
                    <a16:creationId xmlns:a16="http://schemas.microsoft.com/office/drawing/2014/main" id="{D36784CF-7271-425A-9FB9-F39B50025689}"/>
                  </a:ext>
                </a:extLst>
              </p:cNvPr>
              <p:cNvSpPr/>
              <p:nvPr/>
            </p:nvSpPr>
            <p:spPr bwMode="auto">
              <a:xfrm>
                <a:off x="3922178" y="4476267"/>
                <a:ext cx="321776" cy="321776"/>
              </a:xfrm>
              <a:custGeom>
                <a:avLst/>
                <a:gdLst>
                  <a:gd name="connsiteX0" fmla="*/ 381864 w 533400"/>
                  <a:gd name="connsiteY0" fmla="*/ 621 h 533400"/>
                  <a:gd name="connsiteX1" fmla="*/ 381864 w 533400"/>
                  <a:gd name="connsiteY1" fmla="*/ 114921 h 533400"/>
                  <a:gd name="connsiteX2" fmla="*/ 534264 w 533400"/>
                  <a:gd name="connsiteY2" fmla="*/ 114921 h 533400"/>
                  <a:gd name="connsiteX3" fmla="*/ 534264 w 533400"/>
                  <a:gd name="connsiteY3" fmla="*/ 419721 h 533400"/>
                  <a:gd name="connsiteX4" fmla="*/ 381864 w 533400"/>
                  <a:gd name="connsiteY4" fmla="*/ 419721 h 533400"/>
                  <a:gd name="connsiteX5" fmla="*/ 381864 w 533400"/>
                  <a:gd name="connsiteY5" fmla="*/ 534021 h 533400"/>
                  <a:gd name="connsiteX6" fmla="*/ 153264 w 533400"/>
                  <a:gd name="connsiteY6" fmla="*/ 534021 h 533400"/>
                  <a:gd name="connsiteX7" fmla="*/ 153264 w 533400"/>
                  <a:gd name="connsiteY7" fmla="*/ 419721 h 533400"/>
                  <a:gd name="connsiteX8" fmla="*/ 864 w 533400"/>
                  <a:gd name="connsiteY8" fmla="*/ 419721 h 533400"/>
                  <a:gd name="connsiteX9" fmla="*/ 864 w 533400"/>
                  <a:gd name="connsiteY9" fmla="*/ 182644 h 533400"/>
                  <a:gd name="connsiteX10" fmla="*/ 63348 w 533400"/>
                  <a:gd name="connsiteY10" fmla="*/ 114921 h 533400"/>
                  <a:gd name="connsiteX11" fmla="*/ 153264 w 533400"/>
                  <a:gd name="connsiteY11" fmla="*/ 114921 h 533400"/>
                  <a:gd name="connsiteX12" fmla="*/ 153264 w 533400"/>
                  <a:gd name="connsiteY12" fmla="*/ 621 h 533400"/>
                  <a:gd name="connsiteX13" fmla="*/ 381864 w 533400"/>
                  <a:gd name="connsiteY13" fmla="*/ 621 h 533400"/>
                  <a:gd name="connsiteX14" fmla="*/ 362814 w 533400"/>
                  <a:gd name="connsiteY14" fmla="*/ 286371 h 533400"/>
                  <a:gd name="connsiteX15" fmla="*/ 172314 w 533400"/>
                  <a:gd name="connsiteY15" fmla="*/ 286371 h 533400"/>
                  <a:gd name="connsiteX16" fmla="*/ 172314 w 533400"/>
                  <a:gd name="connsiteY16" fmla="*/ 514971 h 533400"/>
                  <a:gd name="connsiteX17" fmla="*/ 362814 w 533400"/>
                  <a:gd name="connsiteY17" fmla="*/ 514971 h 533400"/>
                  <a:gd name="connsiteX18" fmla="*/ 362814 w 533400"/>
                  <a:gd name="connsiteY18" fmla="*/ 286371 h 533400"/>
                  <a:gd name="connsiteX19" fmla="*/ 515214 w 533400"/>
                  <a:gd name="connsiteY19" fmla="*/ 133971 h 533400"/>
                  <a:gd name="connsiteX20" fmla="*/ 71730 w 533400"/>
                  <a:gd name="connsiteY20" fmla="*/ 133971 h 533400"/>
                  <a:gd name="connsiteX21" fmla="*/ 19914 w 533400"/>
                  <a:gd name="connsiteY21" fmla="*/ 190073 h 533400"/>
                  <a:gd name="connsiteX22" fmla="*/ 19914 w 533400"/>
                  <a:gd name="connsiteY22" fmla="*/ 400671 h 533400"/>
                  <a:gd name="connsiteX23" fmla="*/ 153264 w 533400"/>
                  <a:gd name="connsiteY23" fmla="*/ 400671 h 533400"/>
                  <a:gd name="connsiteX24" fmla="*/ 153264 w 533400"/>
                  <a:gd name="connsiteY24" fmla="*/ 267321 h 533400"/>
                  <a:gd name="connsiteX25" fmla="*/ 381864 w 533400"/>
                  <a:gd name="connsiteY25" fmla="*/ 267321 h 533400"/>
                  <a:gd name="connsiteX26" fmla="*/ 381864 w 533400"/>
                  <a:gd name="connsiteY26" fmla="*/ 400671 h 533400"/>
                  <a:gd name="connsiteX27" fmla="*/ 515214 w 533400"/>
                  <a:gd name="connsiteY27" fmla="*/ 400671 h 533400"/>
                  <a:gd name="connsiteX28" fmla="*/ 515214 w 533400"/>
                  <a:gd name="connsiteY28" fmla="*/ 133971 h 533400"/>
                  <a:gd name="connsiteX29" fmla="*/ 462827 w 533400"/>
                  <a:gd name="connsiteY29" fmla="*/ 172071 h 533400"/>
                  <a:gd name="connsiteX30" fmla="*/ 477114 w 533400"/>
                  <a:gd name="connsiteY30" fmla="*/ 186359 h 533400"/>
                  <a:gd name="connsiteX31" fmla="*/ 462827 w 533400"/>
                  <a:gd name="connsiteY31" fmla="*/ 200646 h 533400"/>
                  <a:gd name="connsiteX32" fmla="*/ 448539 w 533400"/>
                  <a:gd name="connsiteY32" fmla="*/ 186359 h 533400"/>
                  <a:gd name="connsiteX33" fmla="*/ 462827 w 533400"/>
                  <a:gd name="connsiteY33" fmla="*/ 172071 h 533400"/>
                  <a:gd name="connsiteX34" fmla="*/ 362814 w 533400"/>
                  <a:gd name="connsiteY34" fmla="*/ 19671 h 533400"/>
                  <a:gd name="connsiteX35" fmla="*/ 172314 w 533400"/>
                  <a:gd name="connsiteY35" fmla="*/ 19671 h 533400"/>
                  <a:gd name="connsiteX36" fmla="*/ 172314 w 533400"/>
                  <a:gd name="connsiteY36" fmla="*/ 114921 h 533400"/>
                  <a:gd name="connsiteX37" fmla="*/ 362814 w 533400"/>
                  <a:gd name="connsiteY37" fmla="*/ 114921 h 533400"/>
                  <a:gd name="connsiteX38" fmla="*/ 362814 w 533400"/>
                  <a:gd name="connsiteY3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3400" h="533400">
                    <a:moveTo>
                      <a:pt x="381864" y="621"/>
                    </a:moveTo>
                    <a:lnTo>
                      <a:pt x="381864" y="114921"/>
                    </a:lnTo>
                    <a:lnTo>
                      <a:pt x="534264" y="114921"/>
                    </a:lnTo>
                    <a:lnTo>
                      <a:pt x="534264" y="419721"/>
                    </a:lnTo>
                    <a:lnTo>
                      <a:pt x="381864" y="419721"/>
                    </a:lnTo>
                    <a:lnTo>
                      <a:pt x="381864" y="534021"/>
                    </a:lnTo>
                    <a:lnTo>
                      <a:pt x="153264" y="534021"/>
                    </a:lnTo>
                    <a:lnTo>
                      <a:pt x="153264" y="419721"/>
                    </a:lnTo>
                    <a:lnTo>
                      <a:pt x="864" y="419721"/>
                    </a:lnTo>
                    <a:lnTo>
                      <a:pt x="864" y="182644"/>
                    </a:lnTo>
                    <a:lnTo>
                      <a:pt x="63348" y="114921"/>
                    </a:lnTo>
                    <a:lnTo>
                      <a:pt x="153264" y="114921"/>
                    </a:lnTo>
                    <a:lnTo>
                      <a:pt x="153264" y="621"/>
                    </a:lnTo>
                    <a:lnTo>
                      <a:pt x="381864" y="621"/>
                    </a:lnTo>
                    <a:close/>
                    <a:moveTo>
                      <a:pt x="362814" y="286371"/>
                    </a:moveTo>
                    <a:lnTo>
                      <a:pt x="172314" y="286371"/>
                    </a:lnTo>
                    <a:lnTo>
                      <a:pt x="172314" y="514971"/>
                    </a:lnTo>
                    <a:lnTo>
                      <a:pt x="362814" y="514971"/>
                    </a:lnTo>
                    <a:lnTo>
                      <a:pt x="362814" y="286371"/>
                    </a:lnTo>
                    <a:close/>
                    <a:moveTo>
                      <a:pt x="515214" y="133971"/>
                    </a:moveTo>
                    <a:lnTo>
                      <a:pt x="71730" y="133971"/>
                    </a:lnTo>
                    <a:lnTo>
                      <a:pt x="19914" y="190073"/>
                    </a:lnTo>
                    <a:lnTo>
                      <a:pt x="19914" y="400671"/>
                    </a:lnTo>
                    <a:lnTo>
                      <a:pt x="153264" y="400671"/>
                    </a:lnTo>
                    <a:lnTo>
                      <a:pt x="153264" y="267321"/>
                    </a:lnTo>
                    <a:lnTo>
                      <a:pt x="381864" y="267321"/>
                    </a:lnTo>
                    <a:lnTo>
                      <a:pt x="381864" y="400671"/>
                    </a:lnTo>
                    <a:lnTo>
                      <a:pt x="515214" y="400671"/>
                    </a:lnTo>
                    <a:lnTo>
                      <a:pt x="515214" y="133971"/>
                    </a:lnTo>
                    <a:close/>
                    <a:moveTo>
                      <a:pt x="462827" y="172071"/>
                    </a:moveTo>
                    <a:cubicBezTo>
                      <a:pt x="470732" y="172071"/>
                      <a:pt x="477114" y="178453"/>
                      <a:pt x="477114" y="186359"/>
                    </a:cubicBezTo>
                    <a:cubicBezTo>
                      <a:pt x="477114" y="194264"/>
                      <a:pt x="470732" y="200646"/>
                      <a:pt x="462827" y="200646"/>
                    </a:cubicBezTo>
                    <a:cubicBezTo>
                      <a:pt x="454921" y="200646"/>
                      <a:pt x="448539" y="194264"/>
                      <a:pt x="448539" y="186359"/>
                    </a:cubicBezTo>
                    <a:cubicBezTo>
                      <a:pt x="448539" y="178453"/>
                      <a:pt x="454921" y="172071"/>
                      <a:pt x="462827" y="172071"/>
                    </a:cubicBezTo>
                    <a:close/>
                    <a:moveTo>
                      <a:pt x="362814" y="19671"/>
                    </a:moveTo>
                    <a:lnTo>
                      <a:pt x="172314" y="19671"/>
                    </a:lnTo>
                    <a:lnTo>
                      <a:pt x="172314" y="114921"/>
                    </a:lnTo>
                    <a:lnTo>
                      <a:pt x="362814" y="114921"/>
                    </a:lnTo>
                    <a:lnTo>
                      <a:pt x="362814" y="19671"/>
                    </a:lnTo>
                    <a:close/>
                  </a:path>
                </a:pathLst>
              </a:custGeom>
              <a:solidFill>
                <a:schemeClr val="accent1"/>
              </a:solidFill>
              <a:ln w="3175">
                <a:solidFill>
                  <a:schemeClr val="accent1"/>
                </a:solidFill>
              </a:ln>
            </p:spPr>
            <p:txBody>
              <a:bodyPr/>
              <a:lstStyle/>
              <a:p>
                <a:endParaRPr lang="zh-CN" altLang="en-US"/>
              </a:p>
            </p:txBody>
          </p:sp>
        </p:grpSp>
        <p:grpSp>
          <p:nvGrpSpPr>
            <p:cNvPr id="6" name="iṣľîḓè">
              <a:extLst>
                <a:ext uri="{FF2B5EF4-FFF2-40B4-BE49-F238E27FC236}">
                  <a16:creationId xmlns:a16="http://schemas.microsoft.com/office/drawing/2014/main" id="{E2F6618C-ACA9-4851-9AD3-DE3154422A66}"/>
                </a:ext>
              </a:extLst>
            </p:cNvPr>
            <p:cNvGrpSpPr/>
            <p:nvPr/>
          </p:nvGrpSpPr>
          <p:grpSpPr>
            <a:xfrm>
              <a:off x="7932511" y="2418443"/>
              <a:ext cx="3281529" cy="2021113"/>
              <a:chOff x="1214271" y="3004168"/>
              <a:chExt cx="3281529" cy="2021113"/>
            </a:xfrm>
          </p:grpSpPr>
          <p:sp>
            <p:nvSpPr>
              <p:cNvPr id="7" name="îŝļîḍê">
                <a:extLst>
                  <a:ext uri="{FF2B5EF4-FFF2-40B4-BE49-F238E27FC236}">
                    <a16:creationId xmlns:a16="http://schemas.microsoft.com/office/drawing/2014/main" id="{B016FBD5-F8F6-4633-8628-23968D4D6BAC}"/>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8" name="îśliďè">
                <a:extLst>
                  <a:ext uri="{FF2B5EF4-FFF2-40B4-BE49-F238E27FC236}">
                    <a16:creationId xmlns:a16="http://schemas.microsoft.com/office/drawing/2014/main" id="{7B4A9029-0F83-4FD5-8CF1-6C58CE347149}"/>
                  </a:ext>
                </a:extLst>
              </p:cNvPr>
              <p:cNvSpPr txBox="1"/>
              <p:nvPr/>
            </p:nvSpPr>
            <p:spPr>
              <a:xfrm>
                <a:off x="1214271" y="3133021"/>
                <a:ext cx="2031325" cy="39613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b="1" dirty="0">
                    <a:solidFill>
                      <a:schemeClr val="accent1"/>
                    </a:solidFill>
                  </a:rPr>
                  <a:t>课堂观察发展趋势</a:t>
                </a:r>
                <a:endParaRPr lang="en-US" altLang="zh-CN" b="1" dirty="0">
                  <a:solidFill>
                    <a:schemeClr val="accent1"/>
                  </a:solidFill>
                </a:endParaRPr>
              </a:p>
            </p:txBody>
          </p:sp>
          <p:sp>
            <p:nvSpPr>
              <p:cNvPr id="9" name="iṩḷïḓe">
                <a:extLst>
                  <a:ext uri="{FF2B5EF4-FFF2-40B4-BE49-F238E27FC236}">
                    <a16:creationId xmlns:a16="http://schemas.microsoft.com/office/drawing/2014/main" id="{B7895033-2BC1-4F90-A39C-0D3B70BE0002}"/>
                  </a:ext>
                </a:extLst>
              </p:cNvPr>
              <p:cNvSpPr txBox="1"/>
              <p:nvPr/>
            </p:nvSpPr>
            <p:spPr>
              <a:xfrm>
                <a:off x="1376914" y="3529155"/>
                <a:ext cx="2928386" cy="5152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lumMod val="50000"/>
                      </a:schemeClr>
                    </a:solidFill>
                  </a:rPr>
                  <a:t>通过对课堂观察与课堂观察分析技术的历史发展，提出课堂观察的发展趋势。</a:t>
                </a:r>
              </a:p>
            </p:txBody>
          </p:sp>
          <p:cxnSp>
            <p:nvCxnSpPr>
              <p:cNvPr id="10" name="直接连接符 9">
                <a:extLst>
                  <a:ext uri="{FF2B5EF4-FFF2-40B4-BE49-F238E27FC236}">
                    <a16:creationId xmlns:a16="http://schemas.microsoft.com/office/drawing/2014/main" id="{F2D68796-EE83-4CB9-B34A-17F8BFE39F32}"/>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1" name="íšļïḓe">
                <a:extLst>
                  <a:ext uri="{FF2B5EF4-FFF2-40B4-BE49-F238E27FC236}">
                    <a16:creationId xmlns:a16="http://schemas.microsoft.com/office/drawing/2014/main" id="{F93F55A8-39FE-45A1-BA17-BE650BA9A10B}"/>
                  </a:ext>
                </a:extLst>
              </p:cNvPr>
              <p:cNvSpPr/>
              <p:nvPr/>
            </p:nvSpPr>
            <p:spPr bwMode="auto">
              <a:xfrm>
                <a:off x="3950907" y="4476267"/>
                <a:ext cx="264316" cy="321776"/>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480 h 533400"/>
                  <a:gd name="connsiteX13" fmla="*/ 304800 w 438150"/>
                  <a:gd name="connsiteY13" fmla="*/ 133350 h 533400"/>
                  <a:gd name="connsiteX14" fmla="*/ 405574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180 w 438150"/>
                  <a:gd name="connsiteY22" fmla="*/ 0 h 533400"/>
                  <a:gd name="connsiteX23" fmla="*/ 438150 w 438150"/>
                  <a:gd name="connsiteY23" fmla="*/ 138970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chemeClr val="accent1"/>
              </a:solidFill>
              <a:ln w="3175">
                <a:solidFill>
                  <a:schemeClr val="accent1"/>
                </a:solidFill>
              </a:ln>
            </p:spPr>
            <p:txBody>
              <a:bodyPr/>
              <a:lstStyle/>
              <a:p>
                <a:endParaRPr lang="zh-CN" altLang="en-US"/>
              </a:p>
            </p:txBody>
          </p:sp>
        </p:grpSp>
      </p:grpSp>
      <p:grpSp>
        <p:nvGrpSpPr>
          <p:cNvPr id="22" name="组合 21">
            <a:extLst>
              <a:ext uri="{FF2B5EF4-FFF2-40B4-BE49-F238E27FC236}">
                <a16:creationId xmlns:a16="http://schemas.microsoft.com/office/drawing/2014/main" id="{7164ACAE-74FD-4B53-B5E7-C43D46283648}"/>
              </a:ext>
            </a:extLst>
          </p:cNvPr>
          <p:cNvGrpSpPr/>
          <p:nvPr/>
        </p:nvGrpSpPr>
        <p:grpSpPr>
          <a:xfrm>
            <a:off x="358140" y="288290"/>
            <a:ext cx="3498215" cy="369570"/>
            <a:chOff x="564" y="454"/>
            <a:chExt cx="5509" cy="582"/>
          </a:xfrm>
        </p:grpSpPr>
        <p:grpSp>
          <p:nvGrpSpPr>
            <p:cNvPr id="23" name="组合 22">
              <a:extLst>
                <a:ext uri="{FF2B5EF4-FFF2-40B4-BE49-F238E27FC236}">
                  <a16:creationId xmlns:a16="http://schemas.microsoft.com/office/drawing/2014/main" id="{78A40340-9F5C-4CA8-B57E-73B8EC0C90EA}"/>
                </a:ext>
              </a:extLst>
            </p:cNvPr>
            <p:cNvGrpSpPr/>
            <p:nvPr/>
          </p:nvGrpSpPr>
          <p:grpSpPr>
            <a:xfrm>
              <a:off x="564" y="512"/>
              <a:ext cx="466" cy="466"/>
              <a:chOff x="3386" y="3538"/>
              <a:chExt cx="3309" cy="3309"/>
            </a:xfrm>
          </p:grpSpPr>
          <p:sp>
            <p:nvSpPr>
              <p:cNvPr id="25" name="椭圆 24">
                <a:extLst>
                  <a:ext uri="{FF2B5EF4-FFF2-40B4-BE49-F238E27FC236}">
                    <a16:creationId xmlns:a16="http://schemas.microsoft.com/office/drawing/2014/main" id="{2933F1CC-CF3B-413E-A553-27480E308F5C}"/>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F017877F-51CE-42EB-896F-9749345FF479}"/>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23">
              <a:extLst>
                <a:ext uri="{FF2B5EF4-FFF2-40B4-BE49-F238E27FC236}">
                  <a16:creationId xmlns:a16="http://schemas.microsoft.com/office/drawing/2014/main" id="{FF44B90C-1A1C-41F2-B31E-23D0ABD179B8}"/>
                </a:ext>
              </a:extLst>
            </p:cNvPr>
            <p:cNvSpPr txBox="1"/>
            <p:nvPr/>
          </p:nvSpPr>
          <p:spPr>
            <a:xfrm>
              <a:off x="1168" y="454"/>
              <a:ext cx="4905"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目录</a:t>
              </a:r>
            </a:p>
          </p:txBody>
        </p:sp>
      </p:grpSp>
    </p:spTree>
    <p:custDataLst>
      <p:tags r:id="rId1"/>
    </p:custDataLst>
    <p:extLst>
      <p:ext uri="{BB962C8B-B14F-4D97-AF65-F5344CB8AC3E}">
        <p14:creationId xmlns:p14="http://schemas.microsoft.com/office/powerpoint/2010/main" val="297354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6229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5B802E0-31E9-44E7-B8B5-C191ED40EA1D}"/>
              </a:ext>
            </a:extLst>
          </p:cNvPr>
          <p:cNvGrpSpPr>
            <a:grpSpLocks noChangeAspect="1"/>
          </p:cNvGrpSpPr>
          <p:nvPr>
            <p:custDataLst>
              <p:tags r:id="rId2"/>
            </p:custDataLst>
          </p:nvPr>
        </p:nvGrpSpPr>
        <p:grpSpPr>
          <a:xfrm>
            <a:off x="654050" y="1339971"/>
            <a:ext cx="10845800" cy="4719518"/>
            <a:chOff x="654050" y="1339971"/>
            <a:chExt cx="10845800" cy="4719518"/>
          </a:xfrm>
        </p:grpSpPr>
        <p:grpSp>
          <p:nvGrpSpPr>
            <p:cNvPr id="4" name="îṧliḋè">
              <a:extLst>
                <a:ext uri="{FF2B5EF4-FFF2-40B4-BE49-F238E27FC236}">
                  <a16:creationId xmlns:a16="http://schemas.microsoft.com/office/drawing/2014/main" id="{E331C818-0BCD-46B6-A142-09A1B1D149DB}"/>
                </a:ext>
              </a:extLst>
            </p:cNvPr>
            <p:cNvGrpSpPr/>
            <p:nvPr/>
          </p:nvGrpSpPr>
          <p:grpSpPr>
            <a:xfrm>
              <a:off x="977900" y="2703513"/>
              <a:ext cx="10236200" cy="3355976"/>
              <a:chOff x="1059544" y="2298701"/>
              <a:chExt cx="10691346" cy="3505199"/>
            </a:xfrm>
          </p:grpSpPr>
          <p:sp>
            <p:nvSpPr>
              <p:cNvPr id="7" name="iṧḻïḓe">
                <a:extLst>
                  <a:ext uri="{FF2B5EF4-FFF2-40B4-BE49-F238E27FC236}">
                    <a16:creationId xmlns:a16="http://schemas.microsoft.com/office/drawing/2014/main" id="{E3195E84-CF82-4CB3-96DC-F4191346282C}"/>
                  </a:ext>
                </a:extLst>
              </p:cNvPr>
              <p:cNvSpPr/>
              <p:nvPr/>
            </p:nvSpPr>
            <p:spPr>
              <a:xfrm>
                <a:off x="1059544" y="2298701"/>
                <a:ext cx="1944914" cy="1944912"/>
              </a:xfrm>
              <a:prstGeom prst="arc">
                <a:avLst>
                  <a:gd name="adj1" fmla="val 99617"/>
                  <a:gd name="adj2" fmla="val 16095858"/>
                </a:avLst>
              </a:prstGeom>
              <a:ln w="127000" cap="sq">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3200" b="1">
                    <a:solidFill>
                      <a:schemeClr val="bg2">
                        <a:lumMod val="10000"/>
                      </a:schemeClr>
                    </a:solidFill>
                  </a:rPr>
                  <a:t>0</a:t>
                </a:r>
                <a:r>
                  <a:rPr lang="en-US" altLang="zh-CN" sz="100" b="1">
                    <a:solidFill>
                      <a:schemeClr val="bg2">
                        <a:lumMod val="10000"/>
                      </a:schemeClr>
                    </a:solidFill>
                  </a:rPr>
                  <a:t> </a:t>
                </a:r>
                <a:r>
                  <a:rPr lang="en-US" altLang="zh-CN" sz="3200" b="1">
                    <a:solidFill>
                      <a:schemeClr val="accent1"/>
                    </a:solidFill>
                  </a:rPr>
                  <a:t>1</a:t>
                </a:r>
                <a:endParaRPr lang="zh-CN" altLang="en-US" sz="3200" b="1" dirty="0">
                  <a:solidFill>
                    <a:schemeClr val="accent1"/>
                  </a:solidFill>
                </a:endParaRPr>
              </a:p>
            </p:txBody>
          </p:sp>
          <p:cxnSp>
            <p:nvCxnSpPr>
              <p:cNvPr id="8" name="直接箭头连接符 7">
                <a:extLst>
                  <a:ext uri="{FF2B5EF4-FFF2-40B4-BE49-F238E27FC236}">
                    <a16:creationId xmlns:a16="http://schemas.microsoft.com/office/drawing/2014/main" id="{40115BC9-3E99-4CCB-B812-1700D985A392}"/>
                  </a:ext>
                </a:extLst>
              </p:cNvPr>
              <p:cNvCxnSpPr>
                <a:cxnSpLocks/>
              </p:cNvCxnSpPr>
              <p:nvPr/>
            </p:nvCxnSpPr>
            <p:spPr>
              <a:xfrm>
                <a:off x="3002869" y="3271157"/>
                <a:ext cx="635681" cy="0"/>
              </a:xfrm>
              <a:prstGeom prst="straightConnector1">
                <a:avLst/>
              </a:prstGeom>
              <a:ln w="127000" cap="sq">
                <a:solidFill>
                  <a:schemeClr val="accent1"/>
                </a:solidFill>
                <a:round/>
                <a:tailEnd type="triangle" w="sm" len="sm"/>
              </a:ln>
            </p:spPr>
            <p:style>
              <a:lnRef idx="1">
                <a:schemeClr val="accent1"/>
              </a:lnRef>
              <a:fillRef idx="0">
                <a:schemeClr val="accent1"/>
              </a:fillRef>
              <a:effectRef idx="0">
                <a:schemeClr val="accent1"/>
              </a:effectRef>
              <a:fontRef idx="minor">
                <a:schemeClr val="tx1"/>
              </a:fontRef>
            </p:style>
          </p:cxnSp>
          <p:sp>
            <p:nvSpPr>
              <p:cNvPr id="9" name="í$ľïḍé">
                <a:extLst>
                  <a:ext uri="{FF2B5EF4-FFF2-40B4-BE49-F238E27FC236}">
                    <a16:creationId xmlns:a16="http://schemas.microsoft.com/office/drawing/2014/main" id="{35666321-0329-487B-9867-0DB8C3439A1D}"/>
                  </a:ext>
                </a:extLst>
              </p:cNvPr>
              <p:cNvSpPr txBox="1"/>
              <p:nvPr/>
            </p:nvSpPr>
            <p:spPr>
              <a:xfrm>
                <a:off x="1312860" y="4494436"/>
                <a:ext cx="1438282" cy="497823"/>
              </a:xfrm>
              <a:prstGeom prst="rect">
                <a:avLst/>
              </a:prstGeom>
              <a:noFill/>
            </p:spPr>
            <p:txBody>
              <a:bodyPr wrap="square" rtlCol="0" anchor="b" anchorCtr="0">
                <a:normAutofit fontScale="77500" lnSpcReduction="20000"/>
              </a:bodyPr>
              <a:lstStyle/>
              <a:p>
                <a:pPr algn="ctr">
                  <a:lnSpc>
                    <a:spcPct val="110000"/>
                  </a:lnSpc>
                </a:pPr>
                <a:r>
                  <a:rPr lang="zh-CN" altLang="en-US" sz="2000" b="0" i="0" dirty="0">
                    <a:solidFill>
                      <a:srgbClr val="000000"/>
                    </a:solidFill>
                    <a:effectLst/>
                    <a:latin typeface="Helvetica" panose="020B0604020202020204" pitchFamily="34" charset="0"/>
                  </a:rPr>
                  <a:t> </a:t>
                </a:r>
                <a:r>
                  <a:rPr lang="zh-CN" altLang="en-US" sz="2900" b="1" dirty="0"/>
                  <a:t>互动过程</a:t>
                </a:r>
              </a:p>
            </p:txBody>
          </p:sp>
          <p:sp>
            <p:nvSpPr>
              <p:cNvPr id="10" name="iśḻîḋê">
                <a:extLst>
                  <a:ext uri="{FF2B5EF4-FFF2-40B4-BE49-F238E27FC236}">
                    <a16:creationId xmlns:a16="http://schemas.microsoft.com/office/drawing/2014/main" id="{A4BCB6FB-0111-482D-BF47-A2034A0E04D1}"/>
                  </a:ext>
                </a:extLst>
              </p:cNvPr>
              <p:cNvSpPr txBox="1"/>
              <p:nvPr/>
            </p:nvSpPr>
            <p:spPr>
              <a:xfrm>
                <a:off x="1312860" y="4992259"/>
                <a:ext cx="1438282" cy="811641"/>
              </a:xfrm>
              <a:prstGeom prst="rect">
                <a:avLst/>
              </a:prstGeom>
              <a:noFill/>
            </p:spPr>
            <p:txBody>
              <a:bodyPr wrap="none" rtlCol="0">
                <a:noAutofit/>
              </a:bodyPr>
              <a:lstStyle/>
              <a:p>
                <a:pPr lvl="0" algn="ctr">
                  <a:lnSpc>
                    <a:spcPct val="120000"/>
                  </a:lnSpc>
                  <a:defRPr/>
                </a:pPr>
                <a:r>
                  <a:rPr lang="zh-CN" altLang="en-US" sz="1200" dirty="0">
                    <a:solidFill>
                      <a:schemeClr val="bg1">
                        <a:lumMod val="50000"/>
                      </a:schemeClr>
                    </a:solidFill>
                  </a:rPr>
                  <a:t>弗兰德斯互动分析系统</a:t>
                </a:r>
                <a:endParaRPr lang="en-US" altLang="zh-CN" sz="1200" dirty="0">
                  <a:solidFill>
                    <a:schemeClr val="bg1">
                      <a:lumMod val="50000"/>
                    </a:schemeClr>
                  </a:solidFill>
                </a:endParaRPr>
              </a:p>
            </p:txBody>
          </p:sp>
          <p:sp>
            <p:nvSpPr>
              <p:cNvPr id="11" name="îŝ1îḍè">
                <a:extLst>
                  <a:ext uri="{FF2B5EF4-FFF2-40B4-BE49-F238E27FC236}">
                    <a16:creationId xmlns:a16="http://schemas.microsoft.com/office/drawing/2014/main" id="{F0C5D355-B7FF-47D3-8612-F9C3BE21582E}"/>
                  </a:ext>
                </a:extLst>
              </p:cNvPr>
              <p:cNvSpPr/>
              <p:nvPr/>
            </p:nvSpPr>
            <p:spPr>
              <a:xfrm>
                <a:off x="3975326" y="2298701"/>
                <a:ext cx="1944914" cy="1944912"/>
              </a:xfrm>
              <a:prstGeom prst="arc">
                <a:avLst>
                  <a:gd name="adj1" fmla="val 99617"/>
                  <a:gd name="adj2" fmla="val 16095858"/>
                </a:avLst>
              </a:prstGeom>
              <a:ln w="127000" cap="sq">
                <a:solidFill>
                  <a:schemeClr val="accent1">
                    <a:lumMod val="60000"/>
                    <a:lumOff val="4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3200" b="1">
                    <a:solidFill>
                      <a:schemeClr val="bg2">
                        <a:lumMod val="10000"/>
                      </a:schemeClr>
                    </a:solidFill>
                  </a:rPr>
                  <a:t>0</a:t>
                </a:r>
                <a:r>
                  <a:rPr lang="en-US" altLang="zh-CN" sz="100" b="1">
                    <a:solidFill>
                      <a:schemeClr val="bg2">
                        <a:lumMod val="10000"/>
                      </a:schemeClr>
                    </a:solidFill>
                  </a:rPr>
                  <a:t> </a:t>
                </a:r>
                <a:r>
                  <a:rPr lang="en-US" altLang="zh-CN" sz="3200" b="1">
                    <a:solidFill>
                      <a:schemeClr val="accent1">
                        <a:lumMod val="60000"/>
                        <a:lumOff val="40000"/>
                      </a:schemeClr>
                    </a:solidFill>
                  </a:rPr>
                  <a:t>2</a:t>
                </a:r>
                <a:endParaRPr lang="zh-CN" altLang="en-US" sz="3200" b="1" dirty="0">
                  <a:solidFill>
                    <a:schemeClr val="accent1">
                      <a:lumMod val="60000"/>
                      <a:lumOff val="40000"/>
                    </a:schemeClr>
                  </a:solidFill>
                </a:endParaRPr>
              </a:p>
            </p:txBody>
          </p:sp>
          <p:cxnSp>
            <p:nvCxnSpPr>
              <p:cNvPr id="12" name="直接箭头连接符 11">
                <a:extLst>
                  <a:ext uri="{FF2B5EF4-FFF2-40B4-BE49-F238E27FC236}">
                    <a16:creationId xmlns:a16="http://schemas.microsoft.com/office/drawing/2014/main" id="{24906A92-97EE-4F9E-B30F-7C1F67B46EB9}"/>
                  </a:ext>
                </a:extLst>
              </p:cNvPr>
              <p:cNvCxnSpPr>
                <a:cxnSpLocks/>
              </p:cNvCxnSpPr>
              <p:nvPr/>
            </p:nvCxnSpPr>
            <p:spPr>
              <a:xfrm>
                <a:off x="5918651" y="3271157"/>
                <a:ext cx="635681" cy="0"/>
              </a:xfrm>
              <a:prstGeom prst="straightConnector1">
                <a:avLst/>
              </a:prstGeom>
              <a:ln w="127000" cap="sq">
                <a:solidFill>
                  <a:schemeClr val="accent1">
                    <a:lumMod val="60000"/>
                    <a:lumOff val="40000"/>
                  </a:schemeClr>
                </a:solidFill>
                <a:round/>
                <a:tailEnd type="triangle" w="sm" len="sm"/>
              </a:ln>
            </p:spPr>
            <p:style>
              <a:lnRef idx="1">
                <a:schemeClr val="accent1"/>
              </a:lnRef>
              <a:fillRef idx="0">
                <a:schemeClr val="accent1"/>
              </a:fillRef>
              <a:effectRef idx="0">
                <a:schemeClr val="accent1"/>
              </a:effectRef>
              <a:fontRef idx="minor">
                <a:schemeClr val="tx1"/>
              </a:fontRef>
            </p:style>
          </p:cxnSp>
          <p:sp>
            <p:nvSpPr>
              <p:cNvPr id="13" name="îṣľîḓê">
                <a:extLst>
                  <a:ext uri="{FF2B5EF4-FFF2-40B4-BE49-F238E27FC236}">
                    <a16:creationId xmlns:a16="http://schemas.microsoft.com/office/drawing/2014/main" id="{9343CD5A-D563-4403-8416-FC8F8554D15C}"/>
                  </a:ext>
                </a:extLst>
              </p:cNvPr>
              <p:cNvSpPr txBox="1"/>
              <p:nvPr/>
            </p:nvSpPr>
            <p:spPr>
              <a:xfrm>
                <a:off x="4228642" y="4494436"/>
                <a:ext cx="1438282" cy="497823"/>
              </a:xfrm>
              <a:prstGeom prst="rect">
                <a:avLst/>
              </a:prstGeom>
              <a:noFill/>
            </p:spPr>
            <p:txBody>
              <a:bodyPr wrap="square" rtlCol="0" anchor="b" anchorCtr="0">
                <a:normAutofit/>
              </a:bodyPr>
              <a:lstStyle/>
              <a:p>
                <a:pPr algn="ctr">
                  <a:lnSpc>
                    <a:spcPct val="110000"/>
                  </a:lnSpc>
                </a:pPr>
                <a:r>
                  <a:rPr lang="zh-CN" altLang="en-US" sz="2000" b="1" dirty="0"/>
                  <a:t>课堂话语</a:t>
                </a:r>
                <a:r>
                  <a:rPr lang="en-US" altLang="zh-CN" sz="2000" b="1" dirty="0"/>
                  <a:t> </a:t>
                </a:r>
                <a:r>
                  <a:rPr lang="en-US" altLang="zh-CN" sz="100" b="1" dirty="0"/>
                  <a:t> </a:t>
                </a:r>
                <a:endParaRPr lang="zh-CN" altLang="en-US" sz="2000" b="1" dirty="0"/>
              </a:p>
            </p:txBody>
          </p:sp>
          <p:sp>
            <p:nvSpPr>
              <p:cNvPr id="14" name="i$lidé">
                <a:extLst>
                  <a:ext uri="{FF2B5EF4-FFF2-40B4-BE49-F238E27FC236}">
                    <a16:creationId xmlns:a16="http://schemas.microsoft.com/office/drawing/2014/main" id="{D054F14C-6E43-479E-809A-340B34266475}"/>
                  </a:ext>
                </a:extLst>
              </p:cNvPr>
              <p:cNvSpPr txBox="1"/>
              <p:nvPr/>
            </p:nvSpPr>
            <p:spPr>
              <a:xfrm>
                <a:off x="4228642" y="4992259"/>
                <a:ext cx="1438282" cy="811641"/>
              </a:xfrm>
              <a:prstGeom prst="rect">
                <a:avLst/>
              </a:prstGeom>
              <a:noFill/>
            </p:spPr>
            <p:txBody>
              <a:bodyPr wrap="none" rtlCol="0">
                <a:noAutofit/>
              </a:bodyPr>
              <a:lstStyle/>
              <a:p>
                <a:pPr lvl="0" algn="ctr">
                  <a:lnSpc>
                    <a:spcPct val="120000"/>
                  </a:lnSpc>
                  <a:defRPr/>
                </a:pPr>
                <a:r>
                  <a:rPr lang="zh-CN" altLang="en-US" sz="1200" dirty="0">
                    <a:solidFill>
                      <a:schemeClr val="bg1">
                        <a:lumMod val="50000"/>
                      </a:schemeClr>
                    </a:solidFill>
                  </a:rPr>
                  <a:t>交际法教学观察量表</a:t>
                </a:r>
                <a:endParaRPr lang="en-US" altLang="zh-CN" sz="1200" dirty="0">
                  <a:solidFill>
                    <a:schemeClr val="bg1">
                      <a:lumMod val="50000"/>
                    </a:schemeClr>
                  </a:solidFill>
                </a:endParaRPr>
              </a:p>
            </p:txBody>
          </p:sp>
          <p:sp>
            <p:nvSpPr>
              <p:cNvPr id="15" name="ïšḻíḍè">
                <a:extLst>
                  <a:ext uri="{FF2B5EF4-FFF2-40B4-BE49-F238E27FC236}">
                    <a16:creationId xmlns:a16="http://schemas.microsoft.com/office/drawing/2014/main" id="{702CD08E-2022-4677-80D6-C04DAE5C559F}"/>
                  </a:ext>
                </a:extLst>
              </p:cNvPr>
              <p:cNvSpPr/>
              <p:nvPr/>
            </p:nvSpPr>
            <p:spPr>
              <a:xfrm>
                <a:off x="6891108" y="2298701"/>
                <a:ext cx="1944914" cy="1944912"/>
              </a:xfrm>
              <a:prstGeom prst="arc">
                <a:avLst>
                  <a:gd name="adj1" fmla="val 99617"/>
                  <a:gd name="adj2" fmla="val 16095858"/>
                </a:avLst>
              </a:prstGeom>
              <a:ln w="127000" cap="sq">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3200" b="1">
                    <a:solidFill>
                      <a:schemeClr val="bg2">
                        <a:lumMod val="10000"/>
                      </a:schemeClr>
                    </a:solidFill>
                  </a:rPr>
                  <a:t>0</a:t>
                </a:r>
                <a:r>
                  <a:rPr lang="en-US" altLang="zh-CN" sz="100" b="1">
                    <a:solidFill>
                      <a:schemeClr val="bg2">
                        <a:lumMod val="10000"/>
                      </a:schemeClr>
                    </a:solidFill>
                  </a:rPr>
                  <a:t> </a:t>
                </a:r>
                <a:r>
                  <a:rPr lang="en-US" altLang="zh-CN" sz="3200" b="1">
                    <a:solidFill>
                      <a:schemeClr val="accent1"/>
                    </a:solidFill>
                  </a:rPr>
                  <a:t>3</a:t>
                </a:r>
                <a:endParaRPr lang="zh-CN" altLang="en-US" sz="3200" b="1" dirty="0">
                  <a:solidFill>
                    <a:schemeClr val="accent1"/>
                  </a:solidFill>
                </a:endParaRPr>
              </a:p>
            </p:txBody>
          </p:sp>
          <p:cxnSp>
            <p:nvCxnSpPr>
              <p:cNvPr id="16" name="直接箭头连接符 15">
                <a:extLst>
                  <a:ext uri="{FF2B5EF4-FFF2-40B4-BE49-F238E27FC236}">
                    <a16:creationId xmlns:a16="http://schemas.microsoft.com/office/drawing/2014/main" id="{05D6574D-C0A3-4FC0-AF25-976DDED986A8}"/>
                  </a:ext>
                </a:extLst>
              </p:cNvPr>
              <p:cNvCxnSpPr>
                <a:cxnSpLocks/>
              </p:cNvCxnSpPr>
              <p:nvPr/>
            </p:nvCxnSpPr>
            <p:spPr>
              <a:xfrm>
                <a:off x="8834433" y="3271157"/>
                <a:ext cx="635681" cy="0"/>
              </a:xfrm>
              <a:prstGeom prst="straightConnector1">
                <a:avLst/>
              </a:prstGeom>
              <a:ln w="127000" cap="sq">
                <a:solidFill>
                  <a:schemeClr val="accent1"/>
                </a:solidFill>
                <a:round/>
                <a:tailEnd type="triangle" w="sm" len="sm"/>
              </a:ln>
            </p:spPr>
            <p:style>
              <a:lnRef idx="1">
                <a:schemeClr val="accent1"/>
              </a:lnRef>
              <a:fillRef idx="0">
                <a:schemeClr val="accent1"/>
              </a:fillRef>
              <a:effectRef idx="0">
                <a:schemeClr val="accent1"/>
              </a:effectRef>
              <a:fontRef idx="minor">
                <a:schemeClr val="tx1"/>
              </a:fontRef>
            </p:style>
          </p:cxnSp>
          <p:sp>
            <p:nvSpPr>
              <p:cNvPr id="17" name="iṩľîdè">
                <a:extLst>
                  <a:ext uri="{FF2B5EF4-FFF2-40B4-BE49-F238E27FC236}">
                    <a16:creationId xmlns:a16="http://schemas.microsoft.com/office/drawing/2014/main" id="{CDE0954B-6C36-423B-82A3-527396BFE071}"/>
                  </a:ext>
                </a:extLst>
              </p:cNvPr>
              <p:cNvSpPr txBox="1"/>
              <p:nvPr/>
            </p:nvSpPr>
            <p:spPr>
              <a:xfrm>
                <a:off x="7144424" y="4494436"/>
                <a:ext cx="1438282" cy="497823"/>
              </a:xfrm>
              <a:prstGeom prst="rect">
                <a:avLst/>
              </a:prstGeom>
              <a:noFill/>
            </p:spPr>
            <p:txBody>
              <a:bodyPr wrap="square" rtlCol="0" anchor="b" anchorCtr="0">
                <a:normAutofit/>
              </a:bodyPr>
              <a:lstStyle/>
              <a:p>
                <a:pPr algn="ctr">
                  <a:lnSpc>
                    <a:spcPct val="110000"/>
                  </a:lnSpc>
                </a:pPr>
                <a:r>
                  <a:rPr lang="zh-CN" altLang="en-US" sz="2000" b="1" dirty="0"/>
                  <a:t>师生行为</a:t>
                </a:r>
              </a:p>
            </p:txBody>
          </p:sp>
          <p:sp>
            <p:nvSpPr>
              <p:cNvPr id="18" name="íṧľiďê">
                <a:extLst>
                  <a:ext uri="{FF2B5EF4-FFF2-40B4-BE49-F238E27FC236}">
                    <a16:creationId xmlns:a16="http://schemas.microsoft.com/office/drawing/2014/main" id="{CBEFD7E9-E51F-4CAF-BF07-D6327B7A7CB0}"/>
                  </a:ext>
                </a:extLst>
              </p:cNvPr>
              <p:cNvSpPr txBox="1"/>
              <p:nvPr/>
            </p:nvSpPr>
            <p:spPr>
              <a:xfrm>
                <a:off x="7144424" y="4992259"/>
                <a:ext cx="1438282" cy="811641"/>
              </a:xfrm>
              <a:prstGeom prst="rect">
                <a:avLst/>
              </a:prstGeom>
              <a:noFill/>
            </p:spPr>
            <p:txBody>
              <a:bodyPr wrap="none" rtlCol="0">
                <a:noAutofit/>
              </a:bodyPr>
              <a:lstStyle/>
              <a:p>
                <a:pPr algn="ctr">
                  <a:lnSpc>
                    <a:spcPct val="120000"/>
                  </a:lnSpc>
                  <a:defRPr/>
                </a:pPr>
                <a:r>
                  <a:rPr lang="zh-CN" altLang="en-US" sz="1200" dirty="0">
                    <a:solidFill>
                      <a:schemeClr val="bg1">
                        <a:lumMod val="50000"/>
                      </a:schemeClr>
                    </a:solidFill>
                  </a:rPr>
                  <a:t>教师反应记录表</a:t>
                </a:r>
                <a:endParaRPr lang="en-US" altLang="zh-CN" sz="1200" dirty="0">
                  <a:solidFill>
                    <a:schemeClr val="bg1">
                      <a:lumMod val="50000"/>
                    </a:schemeClr>
                  </a:solidFill>
                </a:endParaRPr>
              </a:p>
              <a:p>
                <a:pPr algn="ctr">
                  <a:lnSpc>
                    <a:spcPct val="120000"/>
                  </a:lnSpc>
                  <a:defRPr/>
                </a:pPr>
                <a:r>
                  <a:rPr lang="zh-CN" altLang="en-US" sz="1200" dirty="0">
                    <a:solidFill>
                      <a:schemeClr val="bg1">
                        <a:lumMod val="50000"/>
                      </a:schemeClr>
                    </a:solidFill>
                  </a:rPr>
                  <a:t>教师管理学生观察表</a:t>
                </a:r>
                <a:endParaRPr lang="en-US" altLang="zh-CN" sz="1200" dirty="0">
                  <a:solidFill>
                    <a:schemeClr val="bg1">
                      <a:lumMod val="50000"/>
                    </a:schemeClr>
                  </a:solidFill>
                </a:endParaRPr>
              </a:p>
            </p:txBody>
          </p:sp>
          <p:sp>
            <p:nvSpPr>
              <p:cNvPr id="19" name="ïṣľîḋe">
                <a:extLst>
                  <a:ext uri="{FF2B5EF4-FFF2-40B4-BE49-F238E27FC236}">
                    <a16:creationId xmlns:a16="http://schemas.microsoft.com/office/drawing/2014/main" id="{05EA9154-FF5B-4CF8-B6CE-6AB913B17BC7}"/>
                  </a:ext>
                </a:extLst>
              </p:cNvPr>
              <p:cNvSpPr txBox="1"/>
              <p:nvPr/>
            </p:nvSpPr>
            <p:spPr>
              <a:xfrm>
                <a:off x="10060206" y="4494436"/>
                <a:ext cx="1438282" cy="497823"/>
              </a:xfrm>
              <a:prstGeom prst="rect">
                <a:avLst/>
              </a:prstGeom>
              <a:noFill/>
            </p:spPr>
            <p:txBody>
              <a:bodyPr wrap="square" rtlCol="0" anchor="b" anchorCtr="0">
                <a:normAutofit/>
              </a:bodyPr>
              <a:lstStyle/>
              <a:p>
                <a:pPr algn="ctr">
                  <a:lnSpc>
                    <a:spcPct val="110000"/>
                  </a:lnSpc>
                </a:pPr>
                <a:r>
                  <a:rPr lang="zh-CN" altLang="en-US" sz="2000" b="1" dirty="0"/>
                  <a:t>教学综合</a:t>
                </a:r>
                <a:r>
                  <a:rPr lang="en-US" altLang="zh-CN" sz="2000" b="1" dirty="0"/>
                  <a:t> </a:t>
                </a:r>
                <a:endParaRPr lang="zh-CN" altLang="en-US" sz="2000" b="1" dirty="0"/>
              </a:p>
            </p:txBody>
          </p:sp>
          <p:sp>
            <p:nvSpPr>
              <p:cNvPr id="20" name="îṧľíďe">
                <a:extLst>
                  <a:ext uri="{FF2B5EF4-FFF2-40B4-BE49-F238E27FC236}">
                    <a16:creationId xmlns:a16="http://schemas.microsoft.com/office/drawing/2014/main" id="{5586A269-2709-40C0-99B4-B8684F964692}"/>
                  </a:ext>
                </a:extLst>
              </p:cNvPr>
              <p:cNvSpPr txBox="1"/>
              <p:nvPr/>
            </p:nvSpPr>
            <p:spPr>
              <a:xfrm>
                <a:off x="10060206" y="4992259"/>
                <a:ext cx="1438282" cy="811641"/>
              </a:xfrm>
              <a:prstGeom prst="rect">
                <a:avLst/>
              </a:prstGeom>
              <a:noFill/>
            </p:spPr>
            <p:txBody>
              <a:bodyPr wrap="none" rtlCol="0">
                <a:noAutofit/>
              </a:bodyPr>
              <a:lstStyle/>
              <a:p>
                <a:pPr lvl="0" algn="ctr">
                  <a:lnSpc>
                    <a:spcPct val="120000"/>
                  </a:lnSpc>
                  <a:defRPr/>
                </a:pPr>
                <a:r>
                  <a:rPr lang="en-US" altLang="zh-CN" sz="1200" dirty="0">
                    <a:solidFill>
                      <a:schemeClr val="bg1">
                        <a:lumMod val="50000"/>
                      </a:schemeClr>
                    </a:solidFill>
                  </a:rPr>
                  <a:t>LICC</a:t>
                </a:r>
                <a:r>
                  <a:rPr lang="zh-CN" altLang="en-US" sz="1200" dirty="0">
                    <a:solidFill>
                      <a:schemeClr val="bg1">
                        <a:lumMod val="50000"/>
                      </a:schemeClr>
                    </a:solidFill>
                  </a:rPr>
                  <a:t>范式</a:t>
                </a:r>
                <a:endParaRPr lang="en-US" altLang="zh-CN" sz="1200" dirty="0">
                  <a:solidFill>
                    <a:schemeClr val="bg1">
                      <a:lumMod val="50000"/>
                    </a:schemeClr>
                  </a:solidFill>
                </a:endParaRPr>
              </a:p>
              <a:p>
                <a:pPr lvl="0" algn="ctr">
                  <a:lnSpc>
                    <a:spcPct val="120000"/>
                  </a:lnSpc>
                  <a:defRPr/>
                </a:pPr>
                <a:r>
                  <a:rPr lang="en-US" altLang="zh-CN" sz="1200" dirty="0">
                    <a:solidFill>
                      <a:schemeClr val="bg1">
                        <a:lumMod val="50000"/>
                      </a:schemeClr>
                    </a:solidFill>
                  </a:rPr>
                  <a:t>CLASS</a:t>
                </a:r>
                <a:r>
                  <a:rPr lang="zh-CN" altLang="en-US" sz="1200" dirty="0">
                    <a:solidFill>
                      <a:schemeClr val="bg1">
                        <a:lumMod val="50000"/>
                      </a:schemeClr>
                    </a:solidFill>
                  </a:rPr>
                  <a:t>课堂评价系统</a:t>
                </a:r>
                <a:endParaRPr lang="en-US" altLang="zh-CN" sz="1200" dirty="0">
                  <a:solidFill>
                    <a:schemeClr val="bg1">
                      <a:lumMod val="50000"/>
                    </a:schemeClr>
                  </a:solidFill>
                </a:endParaRPr>
              </a:p>
            </p:txBody>
          </p:sp>
          <p:sp>
            <p:nvSpPr>
              <p:cNvPr id="21" name="î$liḓè">
                <a:extLst>
                  <a:ext uri="{FF2B5EF4-FFF2-40B4-BE49-F238E27FC236}">
                    <a16:creationId xmlns:a16="http://schemas.microsoft.com/office/drawing/2014/main" id="{76F08F27-70D3-43B5-A484-9BC08AD785DB}"/>
                  </a:ext>
                </a:extLst>
              </p:cNvPr>
              <p:cNvSpPr/>
              <p:nvPr/>
            </p:nvSpPr>
            <p:spPr>
              <a:xfrm>
                <a:off x="9806890" y="2299157"/>
                <a:ext cx="1944000" cy="1944000"/>
              </a:xfrm>
              <a:prstGeom prst="ellipse">
                <a:avLst/>
              </a:prstGeom>
              <a:noFill/>
              <a:ln w="127000" cap="rnd">
                <a:solidFill>
                  <a:schemeClr val="accent1">
                    <a:lumMod val="60000"/>
                    <a:lumOff val="4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r>
                  <a:rPr lang="en-US" altLang="zh-CN" sz="3200" b="1">
                    <a:solidFill>
                      <a:schemeClr val="bg2">
                        <a:lumMod val="10000"/>
                      </a:schemeClr>
                    </a:solidFill>
                  </a:rPr>
                  <a:t>0</a:t>
                </a:r>
                <a:r>
                  <a:rPr lang="en-US" altLang="zh-CN" sz="100" b="1">
                    <a:solidFill>
                      <a:schemeClr val="bg2">
                        <a:lumMod val="10000"/>
                      </a:schemeClr>
                    </a:solidFill>
                  </a:rPr>
                  <a:t> </a:t>
                </a:r>
                <a:r>
                  <a:rPr lang="en-US" altLang="zh-CN" sz="3200" b="1">
                    <a:solidFill>
                      <a:schemeClr val="accent1">
                        <a:lumMod val="60000"/>
                        <a:lumOff val="40000"/>
                      </a:schemeClr>
                    </a:solidFill>
                  </a:rPr>
                  <a:t>4</a:t>
                </a:r>
                <a:endParaRPr lang="zh-CN" altLang="en-US" sz="3200" b="1" dirty="0">
                  <a:solidFill>
                    <a:schemeClr val="accent1">
                      <a:lumMod val="60000"/>
                      <a:lumOff val="40000"/>
                    </a:schemeClr>
                  </a:solidFill>
                </a:endParaRPr>
              </a:p>
            </p:txBody>
          </p:sp>
        </p:grpSp>
        <p:sp>
          <p:nvSpPr>
            <p:cNvPr id="5" name="iślïḋê">
              <a:extLst>
                <a:ext uri="{FF2B5EF4-FFF2-40B4-BE49-F238E27FC236}">
                  <a16:creationId xmlns:a16="http://schemas.microsoft.com/office/drawing/2014/main" id="{23F3BC1E-A3E5-4604-B573-8E710ED8A23F}"/>
                </a:ext>
              </a:extLst>
            </p:cNvPr>
            <p:cNvSpPr txBox="1"/>
            <p:nvPr/>
          </p:nvSpPr>
          <p:spPr>
            <a:xfrm>
              <a:off x="654050" y="1339971"/>
              <a:ext cx="10845800" cy="646331"/>
            </a:xfrm>
            <a:prstGeom prst="rect">
              <a:avLst/>
            </a:prstGeom>
            <a:noFill/>
          </p:spPr>
          <p:txBody>
            <a:bodyPr wrap="square" anchor="b" anchorCtr="0">
              <a:spAutoFit/>
            </a:bodyPr>
            <a:lstStyle/>
            <a:p>
              <a:pPr algn="ctr"/>
              <a:r>
                <a:rPr lang="zh-CN" altLang="en-US" sz="3600" b="1" dirty="0"/>
                <a:t>课堂观察有什么是</a:t>
              </a:r>
              <a:r>
                <a:rPr lang="zh-CN" altLang="en-US" sz="3600" b="1" dirty="0">
                  <a:solidFill>
                    <a:srgbClr val="5B9BD5"/>
                  </a:solidFill>
                </a:rPr>
                <a:t>不变的</a:t>
              </a:r>
              <a:r>
                <a:rPr lang="zh-CN" altLang="en-US" sz="3600" b="1" dirty="0"/>
                <a:t>？</a:t>
              </a:r>
              <a:endParaRPr lang="en-US" altLang="zh-CN" sz="3600" b="1" dirty="0"/>
            </a:p>
          </p:txBody>
        </p:sp>
      </p:grpSp>
      <p:grpSp>
        <p:nvGrpSpPr>
          <p:cNvPr id="22" name="组合 21">
            <a:extLst>
              <a:ext uri="{FF2B5EF4-FFF2-40B4-BE49-F238E27FC236}">
                <a16:creationId xmlns:a16="http://schemas.microsoft.com/office/drawing/2014/main" id="{B36D7BB3-C15D-40AD-B97E-EACE9F84F9FF}"/>
              </a:ext>
            </a:extLst>
          </p:cNvPr>
          <p:cNvGrpSpPr/>
          <p:nvPr/>
        </p:nvGrpSpPr>
        <p:grpSpPr>
          <a:xfrm>
            <a:off x="358140" y="288290"/>
            <a:ext cx="2978785" cy="369570"/>
            <a:chOff x="564" y="454"/>
            <a:chExt cx="4691" cy="582"/>
          </a:xfrm>
        </p:grpSpPr>
        <p:grpSp>
          <p:nvGrpSpPr>
            <p:cNvPr id="23" name="组合 22">
              <a:extLst>
                <a:ext uri="{FF2B5EF4-FFF2-40B4-BE49-F238E27FC236}">
                  <a16:creationId xmlns:a16="http://schemas.microsoft.com/office/drawing/2014/main" id="{CA797100-BFC9-498F-B6DC-61A3472AFCB2}"/>
                </a:ext>
              </a:extLst>
            </p:cNvPr>
            <p:cNvGrpSpPr/>
            <p:nvPr/>
          </p:nvGrpSpPr>
          <p:grpSpPr>
            <a:xfrm>
              <a:off x="564" y="512"/>
              <a:ext cx="466" cy="466"/>
              <a:chOff x="3386" y="3538"/>
              <a:chExt cx="3309" cy="3309"/>
            </a:xfrm>
          </p:grpSpPr>
          <p:sp>
            <p:nvSpPr>
              <p:cNvPr id="25" name="椭圆 24">
                <a:extLst>
                  <a:ext uri="{FF2B5EF4-FFF2-40B4-BE49-F238E27FC236}">
                    <a16:creationId xmlns:a16="http://schemas.microsoft.com/office/drawing/2014/main" id="{688624B7-D3FF-415D-8CFB-9D86EE22D862}"/>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B10963D4-0728-4EFE-80CD-8C8EC8EB4F24}"/>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23">
              <a:extLst>
                <a:ext uri="{FF2B5EF4-FFF2-40B4-BE49-F238E27FC236}">
                  <a16:creationId xmlns:a16="http://schemas.microsoft.com/office/drawing/2014/main" id="{FB987365-D6DF-4CC0-9CC2-58572726E6FB}"/>
                </a:ext>
              </a:extLst>
            </p:cNvPr>
            <p:cNvSpPr txBox="1"/>
            <p:nvPr/>
          </p:nvSpPr>
          <p:spPr>
            <a:xfrm>
              <a:off x="1168" y="454"/>
              <a:ext cx="4087"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课堂观察的趋势</a:t>
              </a:r>
            </a:p>
          </p:txBody>
        </p:sp>
      </p:grpSp>
    </p:spTree>
    <p:custDataLst>
      <p:tags r:id="rId1"/>
    </p:custDataLst>
    <p:extLst>
      <p:ext uri="{BB962C8B-B14F-4D97-AF65-F5344CB8AC3E}">
        <p14:creationId xmlns:p14="http://schemas.microsoft.com/office/powerpoint/2010/main" val="304649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7881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D9A19E-E773-4F4B-8EE7-43059278FC32}"/>
              </a:ext>
            </a:extLst>
          </p:cNvPr>
          <p:cNvGrpSpPr>
            <a:grpSpLocks noChangeAspect="1"/>
          </p:cNvGrpSpPr>
          <p:nvPr>
            <p:custDataLst>
              <p:tags r:id="rId2"/>
            </p:custDataLst>
          </p:nvPr>
        </p:nvGrpSpPr>
        <p:grpSpPr>
          <a:xfrm>
            <a:off x="6218504" y="604266"/>
            <a:ext cx="5973496" cy="4926448"/>
            <a:chOff x="6218504" y="604266"/>
            <a:chExt cx="5973496" cy="4926448"/>
          </a:xfrm>
        </p:grpSpPr>
        <p:sp>
          <p:nvSpPr>
            <p:cNvPr id="4" name="îṩ1íḑe">
              <a:extLst>
                <a:ext uri="{FF2B5EF4-FFF2-40B4-BE49-F238E27FC236}">
                  <a16:creationId xmlns:a16="http://schemas.microsoft.com/office/drawing/2014/main" id="{BF915FA5-EE65-4640-81C9-8B2F85B43032}"/>
                </a:ext>
              </a:extLst>
            </p:cNvPr>
            <p:cNvSpPr/>
            <p:nvPr/>
          </p:nvSpPr>
          <p:spPr>
            <a:xfrm>
              <a:off x="9522433" y="604266"/>
              <a:ext cx="2669567" cy="3117122"/>
            </a:xfrm>
            <a:custGeom>
              <a:avLst/>
              <a:gdLst>
                <a:gd name="connsiteX0" fmla="*/ 1558561 w 2669567"/>
                <a:gd name="connsiteY0" fmla="*/ 0 h 3117122"/>
                <a:gd name="connsiteX1" fmla="*/ 2660630 w 2669567"/>
                <a:gd name="connsiteY1" fmla="*/ 456492 h 3117122"/>
                <a:gd name="connsiteX2" fmla="*/ 2669567 w 2669567"/>
                <a:gd name="connsiteY2" fmla="*/ 466325 h 3117122"/>
                <a:gd name="connsiteX3" fmla="*/ 2669567 w 2669567"/>
                <a:gd name="connsiteY3" fmla="*/ 2650797 h 3117122"/>
                <a:gd name="connsiteX4" fmla="*/ 2660630 w 2669567"/>
                <a:gd name="connsiteY4" fmla="*/ 2660630 h 3117122"/>
                <a:gd name="connsiteX5" fmla="*/ 1558561 w 2669567"/>
                <a:gd name="connsiteY5" fmla="*/ 3117122 h 3117122"/>
                <a:gd name="connsiteX6" fmla="*/ 0 w 2669567"/>
                <a:gd name="connsiteY6" fmla="*/ 1558561 h 3117122"/>
                <a:gd name="connsiteX7" fmla="*/ 1558561 w 2669567"/>
                <a:gd name="connsiteY7" fmla="*/ 0 h 311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567" h="3117122">
                  <a:moveTo>
                    <a:pt x="1558561" y="0"/>
                  </a:moveTo>
                  <a:cubicBezTo>
                    <a:pt x="1988945" y="0"/>
                    <a:pt x="2378586" y="174448"/>
                    <a:pt x="2660630" y="456492"/>
                  </a:cubicBezTo>
                  <a:lnTo>
                    <a:pt x="2669567" y="466325"/>
                  </a:lnTo>
                  <a:lnTo>
                    <a:pt x="2669567" y="2650797"/>
                  </a:lnTo>
                  <a:lnTo>
                    <a:pt x="2660630" y="2660630"/>
                  </a:lnTo>
                  <a:cubicBezTo>
                    <a:pt x="2378586" y="2942674"/>
                    <a:pt x="1988945" y="3117122"/>
                    <a:pt x="1558561" y="3117122"/>
                  </a:cubicBezTo>
                  <a:cubicBezTo>
                    <a:pt x="697792" y="3117122"/>
                    <a:pt x="0" y="2419330"/>
                    <a:pt x="0" y="1558561"/>
                  </a:cubicBezTo>
                  <a:cubicBezTo>
                    <a:pt x="0" y="697792"/>
                    <a:pt x="697792" y="0"/>
                    <a:pt x="1558561" y="0"/>
                  </a:cubicBezTo>
                  <a:close/>
                </a:path>
              </a:pathLst>
            </a:cu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7" name="isļïḍê">
              <a:extLst>
                <a:ext uri="{FF2B5EF4-FFF2-40B4-BE49-F238E27FC236}">
                  <a16:creationId xmlns:a16="http://schemas.microsoft.com/office/drawing/2014/main" id="{ED9FB5E1-425B-473E-98D5-89693C2C210D}"/>
                </a:ext>
              </a:extLst>
            </p:cNvPr>
            <p:cNvSpPr txBox="1"/>
            <p:nvPr/>
          </p:nvSpPr>
          <p:spPr>
            <a:xfrm>
              <a:off x="6218504" y="4033958"/>
              <a:ext cx="5300396" cy="1496756"/>
            </a:xfrm>
            <a:prstGeom prst="rect">
              <a:avLst/>
            </a:prstGeom>
            <a:noFill/>
          </p:spPr>
          <p:txBody>
            <a:bodyPr wrap="square" rtlCol="0">
              <a:spAutoFit/>
            </a:bodyPr>
            <a:lstStyle/>
            <a:p>
              <a:pPr>
                <a:lnSpc>
                  <a:spcPct val="120000"/>
                </a:lnSpc>
              </a:pPr>
              <a:r>
                <a:rPr lang="zh-CN" altLang="en-US" sz="1100" dirty="0">
                  <a:solidFill>
                    <a:schemeClr val="tx1">
                      <a:lumMod val="85000"/>
                      <a:lumOff val="15000"/>
                      <a:alpha val="50000"/>
                    </a:schemeClr>
                  </a:solidFill>
                </a:rPr>
                <a:t>    课堂观察分析技术的发展趋势是越来越不拘泥于测量的范围，运用信息化手段、大数据手段进行更多维度的精准测量，在此基础上，更加自动化，能够将教师从证据收集过程中解放出来，更好的进行主观的评价。</a:t>
              </a:r>
              <a:endParaRPr lang="en-US" altLang="zh-CN" sz="1100" dirty="0">
                <a:solidFill>
                  <a:schemeClr val="tx1">
                    <a:lumMod val="85000"/>
                    <a:lumOff val="15000"/>
                    <a:alpha val="50000"/>
                  </a:schemeClr>
                </a:solidFill>
              </a:endParaRPr>
            </a:p>
            <a:p>
              <a:pPr>
                <a:lnSpc>
                  <a:spcPct val="120000"/>
                </a:lnSpc>
              </a:pPr>
              <a:endParaRPr lang="en-US" altLang="zh-CN" sz="1100" dirty="0">
                <a:solidFill>
                  <a:schemeClr val="tx1">
                    <a:lumMod val="85000"/>
                    <a:lumOff val="15000"/>
                    <a:alpha val="50000"/>
                  </a:schemeClr>
                </a:solidFill>
              </a:endParaRPr>
            </a:p>
            <a:p>
              <a:pPr>
                <a:lnSpc>
                  <a:spcPct val="120000"/>
                </a:lnSpc>
              </a:pPr>
              <a:r>
                <a:rPr lang="zh-CN" altLang="en-US" sz="1100" dirty="0">
                  <a:solidFill>
                    <a:schemeClr val="tx1">
                      <a:lumMod val="85000"/>
                      <a:lumOff val="15000"/>
                      <a:alpha val="50000"/>
                    </a:schemeClr>
                  </a:solidFill>
                </a:rPr>
                <a:t>    根据各种研究调查，</a:t>
              </a:r>
              <a:r>
                <a:rPr lang="en-US" altLang="zh-CN" sz="1100" dirty="0">
                  <a:solidFill>
                    <a:schemeClr val="tx1">
                      <a:lumMod val="85000"/>
                      <a:lumOff val="15000"/>
                      <a:alpha val="50000"/>
                    </a:schemeClr>
                  </a:solidFill>
                </a:rPr>
                <a:t>AI</a:t>
              </a:r>
              <a:r>
                <a:rPr lang="zh-CN" altLang="en-US" sz="1100" dirty="0">
                  <a:solidFill>
                    <a:schemeClr val="tx1">
                      <a:lumMod val="85000"/>
                      <a:lumOff val="15000"/>
                      <a:alpha val="50000"/>
                    </a:schemeClr>
                  </a:solidFill>
                </a:rPr>
                <a:t>视频分析对课堂观察来说是最接近、最可行的一种技术，目前各类听评课应用、视频打点平台仅提供了信息化功能和人工评价功能，存在流程长、无法及时分析出维度的问题，实时视频分析将完善这一系统。</a:t>
              </a:r>
              <a:endParaRPr lang="en-US" altLang="zh-CN" sz="1100" dirty="0">
                <a:solidFill>
                  <a:schemeClr val="tx1">
                    <a:lumMod val="85000"/>
                    <a:lumOff val="15000"/>
                    <a:alpha val="50000"/>
                  </a:schemeClr>
                </a:solidFill>
              </a:endParaRPr>
            </a:p>
          </p:txBody>
        </p:sp>
        <p:sp>
          <p:nvSpPr>
            <p:cNvPr id="8" name="iŝḷîḍé">
              <a:extLst>
                <a:ext uri="{FF2B5EF4-FFF2-40B4-BE49-F238E27FC236}">
                  <a16:creationId xmlns:a16="http://schemas.microsoft.com/office/drawing/2014/main" id="{CDE4C87B-F99A-4DF6-B5C1-D32450C11E06}"/>
                </a:ext>
              </a:extLst>
            </p:cNvPr>
            <p:cNvSpPr txBox="1"/>
            <p:nvPr/>
          </p:nvSpPr>
          <p:spPr>
            <a:xfrm>
              <a:off x="7481670" y="1993046"/>
              <a:ext cx="2954655" cy="830997"/>
            </a:xfrm>
            <a:prstGeom prst="rect">
              <a:avLst/>
            </a:prstGeom>
            <a:noFill/>
          </p:spPr>
          <p:txBody>
            <a:bodyPr wrap="none" rtlCol="0">
              <a:spAutoFit/>
            </a:bodyPr>
            <a:lstStyle/>
            <a:p>
              <a:pPr algn="r"/>
              <a:r>
                <a:rPr lang="zh-CN" altLang="en-US" sz="2400" b="1" dirty="0"/>
                <a:t>课堂观察的最终目的</a:t>
              </a:r>
              <a:endParaRPr lang="en-US" altLang="zh-CN" sz="2400" b="1" dirty="0"/>
            </a:p>
            <a:p>
              <a:pPr algn="r"/>
              <a:r>
                <a:rPr lang="zh-CN" altLang="en-US" sz="2400" b="1" dirty="0">
                  <a:solidFill>
                    <a:srgbClr val="5B9BD5"/>
                  </a:solidFill>
                </a:rPr>
                <a:t>提高学生学习水平</a:t>
              </a:r>
              <a:r>
                <a:rPr lang="en-US" altLang="zh-CN" sz="2400" b="1" dirty="0"/>
                <a:t>.</a:t>
              </a:r>
            </a:p>
          </p:txBody>
        </p:sp>
        <p:sp>
          <p:nvSpPr>
            <p:cNvPr id="9" name="ïṣḷiďe">
              <a:extLst>
                <a:ext uri="{FF2B5EF4-FFF2-40B4-BE49-F238E27FC236}">
                  <a16:creationId xmlns:a16="http://schemas.microsoft.com/office/drawing/2014/main" id="{E5E0EBE9-004C-4657-8562-9CAE041B62C6}"/>
                </a:ext>
              </a:extLst>
            </p:cNvPr>
            <p:cNvSpPr/>
            <p:nvPr/>
          </p:nvSpPr>
          <p:spPr>
            <a:xfrm flipH="1">
              <a:off x="10374053" y="1993047"/>
              <a:ext cx="124544" cy="830997"/>
            </a:xfrm>
            <a:prstGeom prst="roundRect">
              <a:avLst>
                <a:gd name="adj" fmla="val 44900"/>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400" b="1" dirty="0">
                <a:solidFill>
                  <a:schemeClr val="bg1"/>
                </a:solidFill>
              </a:endParaRPr>
            </a:p>
          </p:txBody>
        </p:sp>
      </p:grpSp>
      <p:grpSp>
        <p:nvGrpSpPr>
          <p:cNvPr id="10" name="#47378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9DF487C-DAA1-494F-9271-79AD188A308D}"/>
              </a:ext>
            </a:extLst>
          </p:cNvPr>
          <p:cNvGrpSpPr>
            <a:grpSpLocks noChangeAspect="1"/>
          </p:cNvGrpSpPr>
          <p:nvPr>
            <p:custDataLst>
              <p:tags r:id="rId3"/>
            </p:custDataLst>
          </p:nvPr>
        </p:nvGrpSpPr>
        <p:grpSpPr>
          <a:xfrm>
            <a:off x="654050" y="2249474"/>
            <a:ext cx="5958834" cy="2429870"/>
            <a:chOff x="782218" y="1736058"/>
            <a:chExt cx="10736682" cy="4378163"/>
          </a:xfrm>
        </p:grpSpPr>
        <p:sp>
          <p:nvSpPr>
            <p:cNvPr id="11" name="íṥľíďé">
              <a:extLst>
                <a:ext uri="{FF2B5EF4-FFF2-40B4-BE49-F238E27FC236}">
                  <a16:creationId xmlns:a16="http://schemas.microsoft.com/office/drawing/2014/main" id="{DBE7944B-C914-4644-A1D3-F08D22FA960A}"/>
                </a:ext>
              </a:extLst>
            </p:cNvPr>
            <p:cNvSpPr/>
            <p:nvPr/>
          </p:nvSpPr>
          <p:spPr>
            <a:xfrm rot="7229594">
              <a:off x="799554" y="1932763"/>
              <a:ext cx="3847215" cy="3881888"/>
            </a:xfrm>
            <a:prstGeom prst="arc">
              <a:avLst>
                <a:gd name="adj1" fmla="val 16200000"/>
                <a:gd name="adj2" fmla="val 12111527"/>
              </a:avLst>
            </a:prstGeom>
            <a:ln w="114300" cap="rnd">
              <a:gradFill>
                <a:gsLst>
                  <a:gs pos="100000">
                    <a:schemeClr val="accent3">
                      <a:lumMod val="60000"/>
                      <a:lumOff val="40000"/>
                      <a:alpha val="60000"/>
                    </a:schemeClr>
                  </a:gs>
                  <a:gs pos="20000">
                    <a:schemeClr val="accent3"/>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îṥļíḋê">
              <a:extLst>
                <a:ext uri="{FF2B5EF4-FFF2-40B4-BE49-F238E27FC236}">
                  <a16:creationId xmlns:a16="http://schemas.microsoft.com/office/drawing/2014/main" id="{6FBAB5A4-25FF-4161-88C2-02F7D628D2BC}"/>
                </a:ext>
              </a:extLst>
            </p:cNvPr>
            <p:cNvSpPr/>
            <p:nvPr/>
          </p:nvSpPr>
          <p:spPr>
            <a:xfrm rot="16200000">
              <a:off x="1191943" y="2331052"/>
              <a:ext cx="3050466" cy="3077959"/>
            </a:xfrm>
            <a:prstGeom prst="arc">
              <a:avLst>
                <a:gd name="adj1" fmla="val 16200000"/>
                <a:gd name="adj2" fmla="val 12111527"/>
              </a:avLst>
            </a:prstGeom>
            <a:ln w="114300" cap="rnd">
              <a:gradFill>
                <a:gsLst>
                  <a:gs pos="100000">
                    <a:schemeClr val="accent4">
                      <a:lumMod val="60000"/>
                      <a:lumOff val="40000"/>
                      <a:alpha val="60000"/>
                    </a:schemeClr>
                  </a:gs>
                  <a:gs pos="20000">
                    <a:schemeClr val="accent4"/>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ïṣ1ïḍê">
              <a:extLst>
                <a:ext uri="{FF2B5EF4-FFF2-40B4-BE49-F238E27FC236}">
                  <a16:creationId xmlns:a16="http://schemas.microsoft.com/office/drawing/2014/main" id="{E3B8C916-AF73-47E0-9303-14619CC227B5}"/>
                </a:ext>
              </a:extLst>
            </p:cNvPr>
            <p:cNvSpPr/>
            <p:nvPr/>
          </p:nvSpPr>
          <p:spPr>
            <a:xfrm rot="21158936">
              <a:off x="1549117" y="2710831"/>
              <a:ext cx="2290266" cy="2290266"/>
            </a:xfrm>
            <a:prstGeom prst="arc">
              <a:avLst>
                <a:gd name="adj1" fmla="val 16200000"/>
                <a:gd name="adj2" fmla="val 10139600"/>
              </a:avLst>
            </a:prstGeom>
            <a:ln w="114300" cap="rnd">
              <a:gradFill>
                <a:gsLst>
                  <a:gs pos="100000">
                    <a:schemeClr val="accent5">
                      <a:lumMod val="60000"/>
                      <a:lumOff val="40000"/>
                      <a:alpha val="60000"/>
                    </a:schemeClr>
                  </a:gs>
                  <a:gs pos="20000">
                    <a:schemeClr val="accent5"/>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iŝḻiḓe">
              <a:extLst>
                <a:ext uri="{FF2B5EF4-FFF2-40B4-BE49-F238E27FC236}">
                  <a16:creationId xmlns:a16="http://schemas.microsoft.com/office/drawing/2014/main" id="{CF20F5A4-6D2C-4665-983A-EC2103197D5C}"/>
                </a:ext>
              </a:extLst>
            </p:cNvPr>
            <p:cNvSpPr/>
            <p:nvPr/>
          </p:nvSpPr>
          <p:spPr>
            <a:xfrm rot="18487588">
              <a:off x="2009570" y="3160982"/>
              <a:ext cx="1390253" cy="1402785"/>
            </a:xfrm>
            <a:prstGeom prst="arc">
              <a:avLst>
                <a:gd name="adj1" fmla="val 16200000"/>
                <a:gd name="adj2" fmla="val 12111527"/>
              </a:avLst>
            </a:prstGeom>
            <a:ln w="114300" cap="rnd">
              <a:gradFill>
                <a:gsLst>
                  <a:gs pos="100000">
                    <a:schemeClr val="accent6">
                      <a:lumMod val="60000"/>
                      <a:lumOff val="40000"/>
                      <a:alpha val="60000"/>
                    </a:schemeClr>
                  </a:gs>
                  <a:gs pos="20000">
                    <a:schemeClr val="accent6"/>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53A3C662-B3EB-4111-822D-FDEE4D4BAD8F}"/>
                </a:ext>
              </a:extLst>
            </p:cNvPr>
            <p:cNvCxnSpPr/>
            <p:nvPr/>
          </p:nvCxnSpPr>
          <p:spPr>
            <a:xfrm>
              <a:off x="2763820" y="1941255"/>
              <a:ext cx="3860602" cy="0"/>
            </a:xfrm>
            <a:prstGeom prst="line">
              <a:avLst/>
            </a:prstGeom>
            <a:ln w="6350">
              <a:solidFill>
                <a:schemeClr val="bg1">
                  <a:lumMod val="8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肘形连接符 21">
              <a:extLst>
                <a:ext uri="{FF2B5EF4-FFF2-40B4-BE49-F238E27FC236}">
                  <a16:creationId xmlns:a16="http://schemas.microsoft.com/office/drawing/2014/main" id="{9304F56B-8998-47D0-9478-73A480BA5088}"/>
                </a:ext>
              </a:extLst>
            </p:cNvPr>
            <p:cNvCxnSpPr/>
            <p:nvPr/>
          </p:nvCxnSpPr>
          <p:spPr>
            <a:xfrm rot="10800000" flipH="1" flipV="1">
              <a:off x="2763463" y="2339119"/>
              <a:ext cx="3860959" cy="846085"/>
            </a:xfrm>
            <a:prstGeom prst="bentConnector3">
              <a:avLst>
                <a:gd name="adj1" fmla="val 50000"/>
              </a:avLst>
            </a:prstGeom>
            <a:ln w="6350" cmpd="sng">
              <a:solidFill>
                <a:schemeClr val="bg1">
                  <a:lumMod val="8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肘形连接符 22">
              <a:extLst>
                <a:ext uri="{FF2B5EF4-FFF2-40B4-BE49-F238E27FC236}">
                  <a16:creationId xmlns:a16="http://schemas.microsoft.com/office/drawing/2014/main" id="{7787D197-4AAE-4B6A-B230-BFF9226E848F}"/>
                </a:ext>
              </a:extLst>
            </p:cNvPr>
            <p:cNvCxnSpPr/>
            <p:nvPr/>
          </p:nvCxnSpPr>
          <p:spPr>
            <a:xfrm rot="10800000" flipH="1" flipV="1">
              <a:off x="2763820" y="2705222"/>
              <a:ext cx="3860601" cy="1549199"/>
            </a:xfrm>
            <a:prstGeom prst="bentConnector3">
              <a:avLst>
                <a:gd name="adj1" fmla="val 43939"/>
              </a:avLst>
            </a:prstGeom>
            <a:ln w="6350" cmpd="sng">
              <a:solidFill>
                <a:schemeClr val="bg1">
                  <a:lumMod val="8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肘形连接符 23">
              <a:extLst>
                <a:ext uri="{FF2B5EF4-FFF2-40B4-BE49-F238E27FC236}">
                  <a16:creationId xmlns:a16="http://schemas.microsoft.com/office/drawing/2014/main" id="{690E9F93-84B2-41CE-B740-CCE887723397}"/>
                </a:ext>
              </a:extLst>
            </p:cNvPr>
            <p:cNvCxnSpPr>
              <a:cxnSpLocks/>
            </p:cNvCxnSpPr>
            <p:nvPr/>
          </p:nvCxnSpPr>
          <p:spPr>
            <a:xfrm rot="10800000" flipH="1" flipV="1">
              <a:off x="2763819" y="3161412"/>
              <a:ext cx="3860603" cy="2200979"/>
            </a:xfrm>
            <a:prstGeom prst="bentConnector3">
              <a:avLst>
                <a:gd name="adj1" fmla="val 36296"/>
              </a:avLst>
            </a:prstGeom>
            <a:ln w="6350" cmpd="sng">
              <a:solidFill>
                <a:schemeClr val="bg1">
                  <a:lumMod val="8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ïṩ1íďé">
              <a:extLst>
                <a:ext uri="{FF2B5EF4-FFF2-40B4-BE49-F238E27FC236}">
                  <a16:creationId xmlns:a16="http://schemas.microsoft.com/office/drawing/2014/main" id="{E6B67ABA-161B-47A5-8636-2F20BEAA5353}"/>
                </a:ext>
              </a:extLst>
            </p:cNvPr>
            <p:cNvGrpSpPr/>
            <p:nvPr/>
          </p:nvGrpSpPr>
          <p:grpSpPr>
            <a:xfrm>
              <a:off x="7008112" y="1736058"/>
              <a:ext cx="4510788" cy="969164"/>
              <a:chOff x="7877083" y="1318786"/>
              <a:chExt cx="3641817" cy="969164"/>
            </a:xfrm>
          </p:grpSpPr>
          <p:sp>
            <p:nvSpPr>
              <p:cNvPr id="41" name="iśḷïḑé">
                <a:extLst>
                  <a:ext uri="{FF2B5EF4-FFF2-40B4-BE49-F238E27FC236}">
                    <a16:creationId xmlns:a16="http://schemas.microsoft.com/office/drawing/2014/main" id="{D01D1D07-5B90-4BE4-AFE9-018EF0085FB2}"/>
                  </a:ext>
                </a:extLst>
              </p:cNvPr>
              <p:cNvSpPr txBox="1"/>
              <p:nvPr/>
            </p:nvSpPr>
            <p:spPr>
              <a:xfrm>
                <a:off x="7877083" y="1318786"/>
                <a:ext cx="3641817" cy="392512"/>
              </a:xfrm>
              <a:prstGeom prst="rect">
                <a:avLst/>
              </a:prstGeom>
              <a:noFill/>
              <a:ln>
                <a:noFill/>
              </a:ln>
            </p:spPr>
            <p:txBody>
              <a:bodyPr wrap="square" lIns="91440" tIns="45720" rIns="91440" bIns="45720" anchor="t" anchorCtr="0">
                <a:normAutofit fontScale="47500" lnSpcReduction="20000"/>
              </a:bodyPr>
              <a:lstStyle/>
              <a:p>
                <a:pPr marL="0" marR="0" lvl="0" indent="0" algn="l" defTabSz="913765" rtl="0" eaLnBrk="1" fontAlgn="auto" latinLnBrk="0" hangingPunct="1">
                  <a:lnSpc>
                    <a:spcPct val="100000"/>
                  </a:lnSpc>
                  <a:spcBef>
                    <a:spcPts val="0"/>
                  </a:spcBef>
                  <a:spcAft>
                    <a:spcPts val="0"/>
                  </a:spcAft>
                  <a:buClrTx/>
                  <a:buSzPct val="25000"/>
                  <a:buFontTx/>
                  <a:buNone/>
                  <a:defRPr/>
                </a:pPr>
                <a:r>
                  <a:rPr lang="zh-CN" altLang="en-US" sz="2000" b="1" dirty="0">
                    <a:solidFill>
                      <a:srgbClr val="000000"/>
                    </a:solidFill>
                  </a:rPr>
                  <a:t>评价教师</a:t>
                </a:r>
                <a:endParaRPr kumimoji="0" lang="de-DE" sz="2000" b="1" i="0" u="none" strike="noStrike" kern="1200" cap="none" spc="0" normalizeH="0" baseline="0" noProof="0" dirty="0">
                  <a:ln>
                    <a:noFill/>
                  </a:ln>
                  <a:solidFill>
                    <a:srgbClr val="000000"/>
                  </a:solidFill>
                  <a:effectLst/>
                  <a:uLnTx/>
                  <a:uFillTx/>
                </a:endParaRPr>
              </a:p>
            </p:txBody>
          </p:sp>
          <p:sp>
            <p:nvSpPr>
              <p:cNvPr id="42" name="iṥ1îḓé">
                <a:extLst>
                  <a:ext uri="{FF2B5EF4-FFF2-40B4-BE49-F238E27FC236}">
                    <a16:creationId xmlns:a16="http://schemas.microsoft.com/office/drawing/2014/main" id="{B02F72D7-2B2A-4888-A8E1-9CB7CF0F2AF8}"/>
                  </a:ext>
                </a:extLst>
              </p:cNvPr>
              <p:cNvSpPr txBox="1"/>
              <p:nvPr/>
            </p:nvSpPr>
            <p:spPr>
              <a:xfrm>
                <a:off x="7877083" y="1663032"/>
                <a:ext cx="3641817" cy="624918"/>
              </a:xfrm>
              <a:prstGeom prst="rect">
                <a:avLst/>
              </a:prstGeom>
              <a:noFill/>
              <a:ln>
                <a:noFill/>
              </a:ln>
            </p:spPr>
            <p:txBody>
              <a:bodyPr wrap="square" lIns="91440" tIns="45720" rIns="91440" bIns="45720" anchor="t" anchorCtr="0">
                <a:normAutofit/>
              </a:bodyPr>
              <a:lstStyle/>
              <a:p>
                <a:pPr marL="0" marR="0" lvl="0" indent="0" algn="l" defTabSz="913765" rtl="0" eaLnBrk="1" fontAlgn="auto" latinLnBrk="0" hangingPunct="1">
                  <a:lnSpc>
                    <a:spcPct val="150000"/>
                  </a:lnSpc>
                  <a:spcBef>
                    <a:spcPts val="0"/>
                  </a:spcBef>
                  <a:spcAft>
                    <a:spcPts val="0"/>
                  </a:spcAft>
                  <a:buClrTx/>
                  <a:buSzPct val="25000"/>
                  <a:buFontTx/>
                  <a:buNone/>
                  <a:defRPr/>
                </a:pPr>
                <a:endParaRPr kumimoji="0" lang="de-DE" sz="1000" b="0" i="0" u="none" strike="noStrike" kern="1200" cap="none" spc="0" normalizeH="0" baseline="0" noProof="0" dirty="0">
                  <a:ln>
                    <a:noFill/>
                  </a:ln>
                  <a:solidFill>
                    <a:srgbClr val="000000"/>
                  </a:solidFill>
                  <a:effectLst/>
                  <a:uLnTx/>
                  <a:uFillTx/>
                </a:endParaRPr>
              </a:p>
            </p:txBody>
          </p:sp>
        </p:grpSp>
        <p:grpSp>
          <p:nvGrpSpPr>
            <p:cNvPr id="20" name="ïṧlîḑe">
              <a:extLst>
                <a:ext uri="{FF2B5EF4-FFF2-40B4-BE49-F238E27FC236}">
                  <a16:creationId xmlns:a16="http://schemas.microsoft.com/office/drawing/2014/main" id="{B82D1F89-0CCC-4C63-87ED-98224B6A73D9}"/>
                </a:ext>
              </a:extLst>
            </p:cNvPr>
            <p:cNvGrpSpPr/>
            <p:nvPr/>
          </p:nvGrpSpPr>
          <p:grpSpPr>
            <a:xfrm>
              <a:off x="6481812" y="1736058"/>
              <a:ext cx="410200" cy="410198"/>
              <a:chOff x="6844265" y="4734713"/>
              <a:chExt cx="410200" cy="410198"/>
            </a:xfrm>
          </p:grpSpPr>
          <p:sp>
            <p:nvSpPr>
              <p:cNvPr id="39" name="ïṡḻïḓé">
                <a:extLst>
                  <a:ext uri="{FF2B5EF4-FFF2-40B4-BE49-F238E27FC236}">
                    <a16:creationId xmlns:a16="http://schemas.microsoft.com/office/drawing/2014/main" id="{53076B69-09E9-4203-A254-A880CA5FEB0F}"/>
                  </a:ext>
                </a:extLst>
              </p:cNvPr>
              <p:cNvSpPr/>
              <p:nvPr/>
            </p:nvSpPr>
            <p:spPr>
              <a:xfrm>
                <a:off x="6844265" y="4734713"/>
                <a:ext cx="410200" cy="410198"/>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40" name="işḻîḓè">
                <a:extLst>
                  <a:ext uri="{FF2B5EF4-FFF2-40B4-BE49-F238E27FC236}">
                    <a16:creationId xmlns:a16="http://schemas.microsoft.com/office/drawing/2014/main" id="{4F4A0ED8-1B43-4925-8288-9CCD1C8E985C}"/>
                  </a:ext>
                </a:extLst>
              </p:cNvPr>
              <p:cNvSpPr/>
              <p:nvPr/>
            </p:nvSpPr>
            <p:spPr>
              <a:xfrm>
                <a:off x="6960365" y="4868892"/>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1" name="ïšḻidé">
              <a:extLst>
                <a:ext uri="{FF2B5EF4-FFF2-40B4-BE49-F238E27FC236}">
                  <a16:creationId xmlns:a16="http://schemas.microsoft.com/office/drawing/2014/main" id="{9A007D18-2E4E-435A-A5B2-6A8035AF9FAD}"/>
                </a:ext>
              </a:extLst>
            </p:cNvPr>
            <p:cNvGrpSpPr/>
            <p:nvPr/>
          </p:nvGrpSpPr>
          <p:grpSpPr>
            <a:xfrm>
              <a:off x="6481812" y="2980106"/>
              <a:ext cx="410200" cy="410198"/>
              <a:chOff x="6844265" y="4734713"/>
              <a:chExt cx="410200" cy="410198"/>
            </a:xfrm>
          </p:grpSpPr>
          <p:sp>
            <p:nvSpPr>
              <p:cNvPr id="37" name="ïṩļïḓê">
                <a:extLst>
                  <a:ext uri="{FF2B5EF4-FFF2-40B4-BE49-F238E27FC236}">
                    <a16:creationId xmlns:a16="http://schemas.microsoft.com/office/drawing/2014/main" id="{6C564598-B797-4C17-BA54-61134FE224ED}"/>
                  </a:ext>
                </a:extLst>
              </p:cNvPr>
              <p:cNvSpPr/>
              <p:nvPr/>
            </p:nvSpPr>
            <p:spPr>
              <a:xfrm>
                <a:off x="6844265" y="4734713"/>
                <a:ext cx="410200" cy="410198"/>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508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8" name="ísḻídé">
                <a:extLst>
                  <a:ext uri="{FF2B5EF4-FFF2-40B4-BE49-F238E27FC236}">
                    <a16:creationId xmlns:a16="http://schemas.microsoft.com/office/drawing/2014/main" id="{7B7EAA57-D93F-4887-B105-F619B71B1EE1}"/>
                  </a:ext>
                </a:extLst>
              </p:cNvPr>
              <p:cNvSpPr/>
              <p:nvPr/>
            </p:nvSpPr>
            <p:spPr>
              <a:xfrm>
                <a:off x="6960365" y="4875291"/>
                <a:ext cx="178001" cy="141741"/>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2" name="îṥļiḍe">
              <a:extLst>
                <a:ext uri="{FF2B5EF4-FFF2-40B4-BE49-F238E27FC236}">
                  <a16:creationId xmlns:a16="http://schemas.microsoft.com/office/drawing/2014/main" id="{0CF8647F-B4D9-4652-89AC-A67A1BEB4ABD}"/>
                </a:ext>
              </a:extLst>
            </p:cNvPr>
            <p:cNvGrpSpPr/>
            <p:nvPr/>
          </p:nvGrpSpPr>
          <p:grpSpPr>
            <a:xfrm>
              <a:off x="6481812" y="4049323"/>
              <a:ext cx="410200" cy="410198"/>
              <a:chOff x="6844265" y="4734713"/>
              <a:chExt cx="410200" cy="410198"/>
            </a:xfrm>
          </p:grpSpPr>
          <p:sp>
            <p:nvSpPr>
              <p:cNvPr id="35" name="ïṣḻidé">
                <a:extLst>
                  <a:ext uri="{FF2B5EF4-FFF2-40B4-BE49-F238E27FC236}">
                    <a16:creationId xmlns:a16="http://schemas.microsoft.com/office/drawing/2014/main" id="{5189A9AA-5243-4968-9418-8C938663D72E}"/>
                  </a:ext>
                </a:extLst>
              </p:cNvPr>
              <p:cNvSpPr/>
              <p:nvPr/>
            </p:nvSpPr>
            <p:spPr>
              <a:xfrm>
                <a:off x="6844265" y="4734713"/>
                <a:ext cx="410200" cy="410198"/>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508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6" name="ïśḻîde">
                <a:extLst>
                  <a:ext uri="{FF2B5EF4-FFF2-40B4-BE49-F238E27FC236}">
                    <a16:creationId xmlns:a16="http://schemas.microsoft.com/office/drawing/2014/main" id="{816869D5-8DB3-4A35-BAF2-F3ACDDE0D931}"/>
                  </a:ext>
                </a:extLst>
              </p:cNvPr>
              <p:cNvSpPr/>
              <p:nvPr/>
            </p:nvSpPr>
            <p:spPr>
              <a:xfrm>
                <a:off x="6960364" y="4855575"/>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3" name="íṣlïdè">
              <a:extLst>
                <a:ext uri="{FF2B5EF4-FFF2-40B4-BE49-F238E27FC236}">
                  <a16:creationId xmlns:a16="http://schemas.microsoft.com/office/drawing/2014/main" id="{068D0961-0D99-45DF-80DE-9B2DE5A66C00}"/>
                </a:ext>
              </a:extLst>
            </p:cNvPr>
            <p:cNvGrpSpPr/>
            <p:nvPr/>
          </p:nvGrpSpPr>
          <p:grpSpPr>
            <a:xfrm>
              <a:off x="6481812" y="5145057"/>
              <a:ext cx="410200" cy="410198"/>
              <a:chOff x="6844265" y="4734713"/>
              <a:chExt cx="410200" cy="410198"/>
            </a:xfrm>
          </p:grpSpPr>
          <p:sp>
            <p:nvSpPr>
              <p:cNvPr id="33" name="i$ḻídê">
                <a:extLst>
                  <a:ext uri="{FF2B5EF4-FFF2-40B4-BE49-F238E27FC236}">
                    <a16:creationId xmlns:a16="http://schemas.microsoft.com/office/drawing/2014/main" id="{B9B50CD4-BF16-4CBA-80A9-E49126BCF9F0}"/>
                  </a:ext>
                </a:extLst>
              </p:cNvPr>
              <p:cNvSpPr/>
              <p:nvPr/>
            </p:nvSpPr>
            <p:spPr>
              <a:xfrm>
                <a:off x="6844265" y="4734713"/>
                <a:ext cx="410200" cy="410198"/>
              </a:xfrm>
              <a:prstGeom prst="ellipse">
                <a:avLst/>
              </a:prstGeom>
              <a:gradFill>
                <a:gsLst>
                  <a:gs pos="0">
                    <a:schemeClr val="accent6">
                      <a:lumMod val="60000"/>
                      <a:lumOff val="40000"/>
                    </a:schemeClr>
                  </a:gs>
                  <a:gs pos="60000">
                    <a:schemeClr val="accent6"/>
                  </a:gs>
                </a:gsLst>
                <a:lin ang="2700000" scaled="0"/>
              </a:gradFill>
              <a:ln w="57150" cap="rnd">
                <a:noFill/>
                <a:prstDash val="solid"/>
                <a:round/>
              </a:ln>
              <a:effectLst>
                <a:outerShdw blurRad="508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4" name="iṣļíde">
                <a:extLst>
                  <a:ext uri="{FF2B5EF4-FFF2-40B4-BE49-F238E27FC236}">
                    <a16:creationId xmlns:a16="http://schemas.microsoft.com/office/drawing/2014/main" id="{1A875A9A-F417-4C7C-A2FD-C2D3CA2535E2}"/>
                  </a:ext>
                </a:extLst>
              </p:cNvPr>
              <p:cNvSpPr/>
              <p:nvPr/>
            </p:nvSpPr>
            <p:spPr>
              <a:xfrm>
                <a:off x="6960365" y="4855582"/>
                <a:ext cx="178001" cy="162108"/>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4" name="îşḻïḍè">
              <a:extLst>
                <a:ext uri="{FF2B5EF4-FFF2-40B4-BE49-F238E27FC236}">
                  <a16:creationId xmlns:a16="http://schemas.microsoft.com/office/drawing/2014/main" id="{82C1B4CE-FC57-462A-A55D-A30B5D332D4B}"/>
                </a:ext>
              </a:extLst>
            </p:cNvPr>
            <p:cNvGrpSpPr/>
            <p:nvPr/>
          </p:nvGrpSpPr>
          <p:grpSpPr>
            <a:xfrm>
              <a:off x="7008112" y="2980106"/>
              <a:ext cx="4510788" cy="969164"/>
              <a:chOff x="7877083" y="1318786"/>
              <a:chExt cx="3641817" cy="969164"/>
            </a:xfrm>
          </p:grpSpPr>
          <p:sp>
            <p:nvSpPr>
              <p:cNvPr id="31" name="ïśḷíḋé">
                <a:extLst>
                  <a:ext uri="{FF2B5EF4-FFF2-40B4-BE49-F238E27FC236}">
                    <a16:creationId xmlns:a16="http://schemas.microsoft.com/office/drawing/2014/main" id="{3BC2388E-BD83-4183-AACC-E170DD93F0AA}"/>
                  </a:ext>
                </a:extLst>
              </p:cNvPr>
              <p:cNvSpPr txBox="1"/>
              <p:nvPr/>
            </p:nvSpPr>
            <p:spPr>
              <a:xfrm>
                <a:off x="7877083" y="1318786"/>
                <a:ext cx="3641817" cy="392512"/>
              </a:xfrm>
              <a:prstGeom prst="rect">
                <a:avLst/>
              </a:prstGeom>
              <a:noFill/>
              <a:ln>
                <a:noFill/>
              </a:ln>
            </p:spPr>
            <p:txBody>
              <a:bodyPr wrap="square" lIns="91440" tIns="45720" rIns="91440" bIns="45720" anchor="t" anchorCtr="0">
                <a:normAutofit fontScale="47500" lnSpcReduction="20000"/>
              </a:bodyPr>
              <a:lstStyle/>
              <a:p>
                <a:pPr marL="0" marR="0" lvl="0" indent="0" algn="l"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rgbClr val="000000"/>
                    </a:solidFill>
                    <a:effectLst/>
                    <a:uLnTx/>
                    <a:uFillTx/>
                  </a:rPr>
                  <a:t>探究有效教学行为</a:t>
                </a:r>
                <a:endParaRPr kumimoji="0" lang="de-DE" sz="2000" b="1" i="0" u="none" strike="noStrike" kern="1200" cap="none" spc="0" normalizeH="0" baseline="0" noProof="0" dirty="0">
                  <a:ln>
                    <a:noFill/>
                  </a:ln>
                  <a:solidFill>
                    <a:srgbClr val="000000"/>
                  </a:solidFill>
                  <a:effectLst/>
                  <a:uLnTx/>
                  <a:uFillTx/>
                </a:endParaRPr>
              </a:p>
            </p:txBody>
          </p:sp>
          <p:sp>
            <p:nvSpPr>
              <p:cNvPr id="32" name="îṩliďe">
                <a:extLst>
                  <a:ext uri="{FF2B5EF4-FFF2-40B4-BE49-F238E27FC236}">
                    <a16:creationId xmlns:a16="http://schemas.microsoft.com/office/drawing/2014/main" id="{8D0963A3-BA03-4F4C-AC2D-CA1C653E945C}"/>
                  </a:ext>
                </a:extLst>
              </p:cNvPr>
              <p:cNvSpPr txBox="1"/>
              <p:nvPr/>
            </p:nvSpPr>
            <p:spPr>
              <a:xfrm>
                <a:off x="7877083" y="1663032"/>
                <a:ext cx="3641817" cy="624918"/>
              </a:xfrm>
              <a:prstGeom prst="rect">
                <a:avLst/>
              </a:prstGeom>
              <a:noFill/>
              <a:ln>
                <a:noFill/>
              </a:ln>
            </p:spPr>
            <p:txBody>
              <a:bodyPr wrap="square" lIns="91440" tIns="45720" rIns="91440" bIns="45720" anchor="t" anchorCtr="0">
                <a:normAutofit/>
              </a:bodyPr>
              <a:lstStyle/>
              <a:p>
                <a:pPr marL="0" marR="0" lvl="0" indent="0" algn="l" defTabSz="913765" rtl="0" eaLnBrk="1" fontAlgn="auto" latinLnBrk="0" hangingPunct="1">
                  <a:lnSpc>
                    <a:spcPct val="150000"/>
                  </a:lnSpc>
                  <a:spcBef>
                    <a:spcPts val="0"/>
                  </a:spcBef>
                  <a:spcAft>
                    <a:spcPts val="0"/>
                  </a:spcAft>
                  <a:buClrTx/>
                  <a:buSzPct val="25000"/>
                  <a:buFontTx/>
                  <a:buNone/>
                  <a:defRPr/>
                </a:pPr>
                <a:endParaRPr kumimoji="0" lang="de-DE" sz="1000" b="0" i="0" u="none" strike="noStrike" kern="1200" cap="none" spc="0" normalizeH="0" baseline="0" noProof="0" dirty="0">
                  <a:ln>
                    <a:noFill/>
                  </a:ln>
                  <a:solidFill>
                    <a:srgbClr val="000000"/>
                  </a:solidFill>
                  <a:effectLst/>
                  <a:uLnTx/>
                  <a:uFillTx/>
                </a:endParaRPr>
              </a:p>
            </p:txBody>
          </p:sp>
        </p:grpSp>
        <p:grpSp>
          <p:nvGrpSpPr>
            <p:cNvPr id="25" name="íşļîḑe">
              <a:extLst>
                <a:ext uri="{FF2B5EF4-FFF2-40B4-BE49-F238E27FC236}">
                  <a16:creationId xmlns:a16="http://schemas.microsoft.com/office/drawing/2014/main" id="{1097A5CE-8432-4E8F-8992-956A0E21E53A}"/>
                </a:ext>
              </a:extLst>
            </p:cNvPr>
            <p:cNvGrpSpPr/>
            <p:nvPr/>
          </p:nvGrpSpPr>
          <p:grpSpPr>
            <a:xfrm>
              <a:off x="7008112" y="5145057"/>
              <a:ext cx="4510788" cy="969164"/>
              <a:chOff x="7877083" y="1318786"/>
              <a:chExt cx="3641817" cy="969164"/>
            </a:xfrm>
          </p:grpSpPr>
          <p:sp>
            <p:nvSpPr>
              <p:cNvPr id="29" name="îSḷíḓè">
                <a:extLst>
                  <a:ext uri="{FF2B5EF4-FFF2-40B4-BE49-F238E27FC236}">
                    <a16:creationId xmlns:a16="http://schemas.microsoft.com/office/drawing/2014/main" id="{FD2A1E02-E711-4E33-A82F-A2E021CD718D}"/>
                  </a:ext>
                </a:extLst>
              </p:cNvPr>
              <p:cNvSpPr txBox="1"/>
              <p:nvPr/>
            </p:nvSpPr>
            <p:spPr>
              <a:xfrm>
                <a:off x="7877083" y="1318786"/>
                <a:ext cx="3641817" cy="392512"/>
              </a:xfrm>
              <a:prstGeom prst="rect">
                <a:avLst/>
              </a:prstGeom>
              <a:noFill/>
              <a:ln>
                <a:noFill/>
              </a:ln>
            </p:spPr>
            <p:txBody>
              <a:bodyPr wrap="square" lIns="91440" tIns="45720" rIns="91440" bIns="45720" anchor="t" anchorCtr="0">
                <a:normAutofit fontScale="47500" lnSpcReduction="20000"/>
              </a:bodyPr>
              <a:lstStyle/>
              <a:p>
                <a:pPr marL="0" marR="0" lvl="0" indent="0" algn="l"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rgbClr val="000000"/>
                    </a:solidFill>
                    <a:effectLst/>
                    <a:uLnTx/>
                    <a:uFillTx/>
                  </a:rPr>
                  <a:t>提高学生学习水平</a:t>
                </a:r>
                <a:endParaRPr kumimoji="0" lang="de-DE" sz="2000" b="1" i="0" u="none" strike="noStrike" kern="1200" cap="none" spc="0" normalizeH="0" baseline="0" noProof="0" dirty="0">
                  <a:ln>
                    <a:noFill/>
                  </a:ln>
                  <a:solidFill>
                    <a:srgbClr val="000000"/>
                  </a:solidFill>
                  <a:effectLst/>
                  <a:uLnTx/>
                  <a:uFillTx/>
                </a:endParaRPr>
              </a:p>
            </p:txBody>
          </p:sp>
          <p:sp>
            <p:nvSpPr>
              <p:cNvPr id="30" name="íṩľíḓé">
                <a:extLst>
                  <a:ext uri="{FF2B5EF4-FFF2-40B4-BE49-F238E27FC236}">
                    <a16:creationId xmlns:a16="http://schemas.microsoft.com/office/drawing/2014/main" id="{BA1FE540-4142-4343-8EA4-36F249EEBF24}"/>
                  </a:ext>
                </a:extLst>
              </p:cNvPr>
              <p:cNvSpPr txBox="1"/>
              <p:nvPr/>
            </p:nvSpPr>
            <p:spPr>
              <a:xfrm>
                <a:off x="7877083" y="1663032"/>
                <a:ext cx="3641817" cy="624918"/>
              </a:xfrm>
              <a:prstGeom prst="rect">
                <a:avLst/>
              </a:prstGeom>
              <a:noFill/>
              <a:ln>
                <a:noFill/>
              </a:ln>
            </p:spPr>
            <p:txBody>
              <a:bodyPr wrap="square" lIns="91440" tIns="45720" rIns="91440" bIns="45720" anchor="t" anchorCtr="0">
                <a:normAutofit/>
              </a:bodyPr>
              <a:lstStyle/>
              <a:p>
                <a:pPr marL="0" marR="0" lvl="0" indent="0" algn="l" defTabSz="913765" rtl="0" eaLnBrk="1" fontAlgn="auto" latinLnBrk="0" hangingPunct="1">
                  <a:lnSpc>
                    <a:spcPct val="150000"/>
                  </a:lnSpc>
                  <a:spcBef>
                    <a:spcPts val="0"/>
                  </a:spcBef>
                  <a:spcAft>
                    <a:spcPts val="0"/>
                  </a:spcAft>
                  <a:buClrTx/>
                  <a:buSzPct val="25000"/>
                  <a:buFontTx/>
                  <a:buNone/>
                  <a:defRPr/>
                </a:pPr>
                <a:endParaRPr kumimoji="0" lang="de-DE" sz="1000" b="0" i="0" u="none" strike="noStrike" kern="1200" cap="none" spc="0" normalizeH="0" baseline="0" noProof="0" dirty="0">
                  <a:ln>
                    <a:noFill/>
                  </a:ln>
                  <a:solidFill>
                    <a:srgbClr val="000000"/>
                  </a:solidFill>
                  <a:effectLst/>
                  <a:uLnTx/>
                  <a:uFillTx/>
                </a:endParaRPr>
              </a:p>
            </p:txBody>
          </p:sp>
        </p:grpSp>
        <p:grpSp>
          <p:nvGrpSpPr>
            <p:cNvPr id="26" name="í$ļidè">
              <a:extLst>
                <a:ext uri="{FF2B5EF4-FFF2-40B4-BE49-F238E27FC236}">
                  <a16:creationId xmlns:a16="http://schemas.microsoft.com/office/drawing/2014/main" id="{7FC7D48E-5726-47A5-B19C-5D33C2DF2264}"/>
                </a:ext>
              </a:extLst>
            </p:cNvPr>
            <p:cNvGrpSpPr/>
            <p:nvPr/>
          </p:nvGrpSpPr>
          <p:grpSpPr>
            <a:xfrm>
              <a:off x="7008112" y="4049323"/>
              <a:ext cx="4510788" cy="969164"/>
              <a:chOff x="7877083" y="1318786"/>
              <a:chExt cx="3641817" cy="969164"/>
            </a:xfrm>
          </p:grpSpPr>
          <p:sp>
            <p:nvSpPr>
              <p:cNvPr id="27" name="ïs1iḋè">
                <a:extLst>
                  <a:ext uri="{FF2B5EF4-FFF2-40B4-BE49-F238E27FC236}">
                    <a16:creationId xmlns:a16="http://schemas.microsoft.com/office/drawing/2014/main" id="{2E6C9D77-BFBE-4FE9-A675-204083C0CAD9}"/>
                  </a:ext>
                </a:extLst>
              </p:cNvPr>
              <p:cNvSpPr txBox="1"/>
              <p:nvPr/>
            </p:nvSpPr>
            <p:spPr>
              <a:xfrm>
                <a:off x="7877083" y="1318786"/>
                <a:ext cx="3641817" cy="392512"/>
              </a:xfrm>
              <a:prstGeom prst="rect">
                <a:avLst/>
              </a:prstGeom>
              <a:noFill/>
              <a:ln>
                <a:noFill/>
              </a:ln>
            </p:spPr>
            <p:txBody>
              <a:bodyPr wrap="square" lIns="91440" tIns="45720" rIns="91440" bIns="45720" anchor="t" anchorCtr="0">
                <a:normAutofit fontScale="47500" lnSpcReduction="20000"/>
              </a:bodyPr>
              <a:lstStyle/>
              <a:p>
                <a:pPr marL="0" marR="0" lvl="0" indent="0" algn="l"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rgbClr val="000000"/>
                    </a:solidFill>
                    <a:effectLst/>
                    <a:uLnTx/>
                    <a:uFillTx/>
                  </a:rPr>
                  <a:t>提高教师专业教学能力</a:t>
                </a:r>
                <a:endParaRPr kumimoji="0" lang="de-DE" sz="2000" b="1" i="0" u="none" strike="noStrike" kern="1200" cap="none" spc="0" normalizeH="0" baseline="0" noProof="0" dirty="0">
                  <a:ln>
                    <a:noFill/>
                  </a:ln>
                  <a:solidFill>
                    <a:srgbClr val="000000"/>
                  </a:solidFill>
                  <a:effectLst/>
                  <a:uLnTx/>
                  <a:uFillTx/>
                </a:endParaRPr>
              </a:p>
            </p:txBody>
          </p:sp>
          <p:sp>
            <p:nvSpPr>
              <p:cNvPr id="28" name="iṥļïdê">
                <a:extLst>
                  <a:ext uri="{FF2B5EF4-FFF2-40B4-BE49-F238E27FC236}">
                    <a16:creationId xmlns:a16="http://schemas.microsoft.com/office/drawing/2014/main" id="{FAA144DA-4607-4F22-AE1D-3A69B776B6FF}"/>
                  </a:ext>
                </a:extLst>
              </p:cNvPr>
              <p:cNvSpPr txBox="1"/>
              <p:nvPr/>
            </p:nvSpPr>
            <p:spPr>
              <a:xfrm>
                <a:off x="7877083" y="1663032"/>
                <a:ext cx="3641817" cy="624918"/>
              </a:xfrm>
              <a:prstGeom prst="rect">
                <a:avLst/>
              </a:prstGeom>
              <a:noFill/>
              <a:ln>
                <a:noFill/>
              </a:ln>
            </p:spPr>
            <p:txBody>
              <a:bodyPr wrap="square" lIns="91440" tIns="45720" rIns="91440" bIns="45720" anchor="t" anchorCtr="0">
                <a:normAutofit/>
              </a:bodyPr>
              <a:lstStyle/>
              <a:p>
                <a:pPr marL="0" marR="0" lvl="0" indent="0" algn="l" defTabSz="913765" rtl="0" eaLnBrk="1" fontAlgn="auto" latinLnBrk="0" hangingPunct="1">
                  <a:lnSpc>
                    <a:spcPct val="150000"/>
                  </a:lnSpc>
                  <a:spcBef>
                    <a:spcPts val="0"/>
                  </a:spcBef>
                  <a:spcAft>
                    <a:spcPts val="0"/>
                  </a:spcAft>
                  <a:buClrTx/>
                  <a:buSzPct val="25000"/>
                  <a:buFontTx/>
                  <a:buNone/>
                  <a:defRPr/>
                </a:pPr>
                <a:endParaRPr kumimoji="0" lang="de-DE" sz="1000" b="0" i="0" u="none" strike="noStrike" kern="1200" cap="none" spc="0" normalizeH="0" baseline="0" noProof="0" dirty="0">
                  <a:ln>
                    <a:noFill/>
                  </a:ln>
                  <a:solidFill>
                    <a:srgbClr val="000000"/>
                  </a:solidFill>
                  <a:effectLst/>
                  <a:uLnTx/>
                  <a:uFillTx/>
                </a:endParaRPr>
              </a:p>
            </p:txBody>
          </p:sp>
        </p:grpSp>
      </p:grpSp>
      <p:grpSp>
        <p:nvGrpSpPr>
          <p:cNvPr id="43" name="组合 42">
            <a:extLst>
              <a:ext uri="{FF2B5EF4-FFF2-40B4-BE49-F238E27FC236}">
                <a16:creationId xmlns:a16="http://schemas.microsoft.com/office/drawing/2014/main" id="{AA260958-6C9A-4CA4-B454-E36CECFDDC79}"/>
              </a:ext>
            </a:extLst>
          </p:cNvPr>
          <p:cNvGrpSpPr/>
          <p:nvPr/>
        </p:nvGrpSpPr>
        <p:grpSpPr>
          <a:xfrm>
            <a:off x="358140" y="288290"/>
            <a:ext cx="2978785" cy="369570"/>
            <a:chOff x="564" y="454"/>
            <a:chExt cx="4691" cy="582"/>
          </a:xfrm>
        </p:grpSpPr>
        <p:grpSp>
          <p:nvGrpSpPr>
            <p:cNvPr id="44" name="组合 43">
              <a:extLst>
                <a:ext uri="{FF2B5EF4-FFF2-40B4-BE49-F238E27FC236}">
                  <a16:creationId xmlns:a16="http://schemas.microsoft.com/office/drawing/2014/main" id="{437920A8-FE78-4247-80DE-E4C98E15B3A1}"/>
                </a:ext>
              </a:extLst>
            </p:cNvPr>
            <p:cNvGrpSpPr/>
            <p:nvPr/>
          </p:nvGrpSpPr>
          <p:grpSpPr>
            <a:xfrm>
              <a:off x="564" y="512"/>
              <a:ext cx="466" cy="466"/>
              <a:chOff x="3386" y="3538"/>
              <a:chExt cx="3309" cy="3309"/>
            </a:xfrm>
          </p:grpSpPr>
          <p:sp>
            <p:nvSpPr>
              <p:cNvPr id="46" name="椭圆 45">
                <a:extLst>
                  <a:ext uri="{FF2B5EF4-FFF2-40B4-BE49-F238E27FC236}">
                    <a16:creationId xmlns:a16="http://schemas.microsoft.com/office/drawing/2014/main" id="{1210B703-99C4-4198-94C7-6E83C0D22F65}"/>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a:extLst>
                  <a:ext uri="{FF2B5EF4-FFF2-40B4-BE49-F238E27FC236}">
                    <a16:creationId xmlns:a16="http://schemas.microsoft.com/office/drawing/2014/main" id="{7883A895-4B31-4A16-A7F6-D4B337D59ED7}"/>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5" name="文本框 44">
              <a:extLst>
                <a:ext uri="{FF2B5EF4-FFF2-40B4-BE49-F238E27FC236}">
                  <a16:creationId xmlns:a16="http://schemas.microsoft.com/office/drawing/2014/main" id="{C33D7EE8-B00B-4DD6-B80E-BA553384814B}"/>
                </a:ext>
              </a:extLst>
            </p:cNvPr>
            <p:cNvSpPr txBox="1"/>
            <p:nvPr/>
          </p:nvSpPr>
          <p:spPr>
            <a:xfrm>
              <a:off x="1168" y="454"/>
              <a:ext cx="4087"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课堂观察的趋势</a:t>
              </a:r>
            </a:p>
          </p:txBody>
        </p:sp>
      </p:grpSp>
    </p:spTree>
    <p:custDataLst>
      <p:tags r:id="rId1"/>
    </p:custDataLst>
    <p:extLst>
      <p:ext uri="{BB962C8B-B14F-4D97-AF65-F5344CB8AC3E}">
        <p14:creationId xmlns:p14="http://schemas.microsoft.com/office/powerpoint/2010/main" val="89062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nvGrpSpPr>
        <p:grpSpPr>
          <a:xfrm>
            <a:off x="0" y="-45085"/>
            <a:ext cx="12192000" cy="6708140"/>
            <a:chOff x="0" y="0"/>
            <a:chExt cx="12192000" cy="7578726"/>
          </a:xfrm>
        </p:grpSpPr>
        <p:sp>
          <p:nvSpPr>
            <p:cNvPr id="7" name="矩形 6"/>
            <p:cNvSpPr/>
            <p:nvPr/>
          </p:nvSpPr>
          <p:spPr>
            <a:xfrm>
              <a:off x="0" y="0"/>
              <a:ext cx="12192000" cy="37893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9" name="图片 8"/>
          <p:cNvPicPr>
            <a:picLocks noChangeAspect="1"/>
          </p:cNvPicPr>
          <p:nvPr userDrawn="1"/>
        </p:nvPicPr>
        <p:blipFill rotWithShape="1">
          <a:blip r:embed="rId3"/>
          <a:srcRect l="928" t="-271" r="1233" b="2775"/>
          <a:stretch>
            <a:fillRect/>
          </a:stretch>
        </p:blipFill>
        <p:spPr>
          <a:xfrm>
            <a:off x="8890" y="-9525"/>
            <a:ext cx="12183110" cy="6877050"/>
          </a:xfrm>
          <a:prstGeom prst="rect">
            <a:avLst/>
          </a:prstGeom>
        </p:spPr>
      </p:pic>
      <p:sp>
        <p:nvSpPr>
          <p:cNvPr id="14" name="文本框 13"/>
          <p:cNvSpPr txBox="1"/>
          <p:nvPr/>
        </p:nvSpPr>
        <p:spPr>
          <a:xfrm>
            <a:off x="1960245" y="3212465"/>
            <a:ext cx="8117205" cy="787075"/>
          </a:xfrm>
          <a:prstGeom prst="rect">
            <a:avLst/>
          </a:prstGeom>
          <a:noFill/>
        </p:spPr>
        <p:txBody>
          <a:bodyPr wrap="square" rtlCol="0">
            <a:spAutoFit/>
          </a:bodyPr>
          <a:lstStyle/>
          <a:p>
            <a:pPr lvl="0" algn="ctr">
              <a:lnSpc>
                <a:spcPct val="150000"/>
              </a:lnSpc>
            </a:pPr>
            <a:r>
              <a:rPr lang="en-US" altLang="zh-CN" sz="1600" b="1" dirty="0">
                <a:solidFill>
                  <a:srgbClr val="5B9BD5"/>
                </a:solidFill>
                <a:cs typeface="+mn-ea"/>
                <a:sym typeface="+mn-lt"/>
              </a:rPr>
              <a:t>Q1</a:t>
            </a:r>
            <a:r>
              <a:rPr lang="zh-CN" altLang="en-US" sz="1600" b="1" dirty="0">
                <a:solidFill>
                  <a:srgbClr val="5B9BD5"/>
                </a:solidFill>
                <a:cs typeface="+mn-ea"/>
                <a:sym typeface="+mn-lt"/>
              </a:rPr>
              <a:t>：课堂观察的未来形态会成为什么？ </a:t>
            </a:r>
            <a:endParaRPr lang="en-US" altLang="zh-CN" sz="1600" b="1" dirty="0">
              <a:solidFill>
                <a:srgbClr val="5B9BD5"/>
              </a:solidFill>
              <a:cs typeface="+mn-ea"/>
              <a:sym typeface="+mn-lt"/>
            </a:endParaRPr>
          </a:p>
          <a:p>
            <a:pPr lvl="0" algn="ctr">
              <a:lnSpc>
                <a:spcPct val="150000"/>
              </a:lnSpc>
            </a:pPr>
            <a:r>
              <a:rPr lang="en-US" altLang="zh-CN" sz="1600" b="1" dirty="0">
                <a:solidFill>
                  <a:srgbClr val="5B9BD5"/>
                </a:solidFill>
                <a:cs typeface="+mn-ea"/>
                <a:sym typeface="+mn-lt"/>
              </a:rPr>
              <a:t>Q2</a:t>
            </a:r>
            <a:r>
              <a:rPr lang="zh-CN" altLang="en-US" sz="1600" b="1" dirty="0">
                <a:solidFill>
                  <a:srgbClr val="5B9BD5"/>
                </a:solidFill>
                <a:cs typeface="+mn-ea"/>
                <a:sym typeface="+mn-lt"/>
              </a:rPr>
              <a:t>：课堂分析技术还能够应用于哪些方面？</a:t>
            </a:r>
            <a:endParaRPr lang="en-US" altLang="zh-CN" sz="1600" b="1" dirty="0">
              <a:solidFill>
                <a:srgbClr val="5B9BD5"/>
              </a:solidFill>
              <a:cs typeface="+mn-ea"/>
              <a:sym typeface="+mn-lt"/>
            </a:endParaRPr>
          </a:p>
        </p:txBody>
      </p:sp>
      <p:sp>
        <p:nvSpPr>
          <p:cNvPr id="3" name="文本框 2"/>
          <p:cNvSpPr txBox="1"/>
          <p:nvPr/>
        </p:nvSpPr>
        <p:spPr>
          <a:xfrm>
            <a:off x="3027045" y="4271010"/>
            <a:ext cx="6448260" cy="461665"/>
          </a:xfrm>
          <a:prstGeom prst="rect">
            <a:avLst/>
          </a:prstGeom>
          <a:noFill/>
        </p:spPr>
        <p:txBody>
          <a:bodyPr wrap="square" rtlCol="0">
            <a:spAutoFit/>
          </a:bodyPr>
          <a:lstStyle/>
          <a:p>
            <a:pPr algn="l"/>
            <a:r>
              <a:rPr lang="en-US" altLang="zh-CN" sz="2400" b="1" dirty="0">
                <a:solidFill>
                  <a:schemeClr val="accent1">
                    <a:lumMod val="50000"/>
                  </a:schemeClr>
                </a:solidFill>
                <a:cs typeface="+mn-ea"/>
                <a:sym typeface="+mn-lt"/>
              </a:rPr>
              <a:t>Reported by</a:t>
            </a:r>
            <a:r>
              <a:rPr lang="zh-CN" altLang="en-US" sz="2400" b="1" dirty="0">
                <a:solidFill>
                  <a:schemeClr val="accent1">
                    <a:lumMod val="50000"/>
                  </a:schemeClr>
                </a:solidFill>
                <a:cs typeface="+mn-ea"/>
                <a:sym typeface="+mn-lt"/>
              </a:rPr>
              <a:t>：郝子涵        </a:t>
            </a:r>
            <a:r>
              <a:rPr lang="en-US" altLang="zh-CN" sz="2400" b="1" dirty="0">
                <a:solidFill>
                  <a:schemeClr val="accent1">
                    <a:lumMod val="50000"/>
                  </a:schemeClr>
                </a:solidFill>
                <a:cs typeface="+mn-ea"/>
                <a:sym typeface="+mn-lt"/>
              </a:rPr>
              <a:t>Date</a:t>
            </a:r>
            <a:r>
              <a:rPr lang="zh-CN" altLang="en-US" sz="2400" b="1" dirty="0">
                <a:solidFill>
                  <a:schemeClr val="accent1">
                    <a:lumMod val="50000"/>
                  </a:schemeClr>
                </a:solidFill>
                <a:cs typeface="+mn-ea"/>
                <a:sym typeface="+mn-lt"/>
              </a:rPr>
              <a:t>：</a:t>
            </a:r>
            <a:r>
              <a:rPr lang="en-US" altLang="zh-CN" sz="2400" b="1" dirty="0">
                <a:solidFill>
                  <a:schemeClr val="accent1">
                    <a:lumMod val="50000"/>
                  </a:schemeClr>
                </a:solidFill>
                <a:cs typeface="+mn-ea"/>
                <a:sym typeface="+mn-lt"/>
              </a:rPr>
              <a:t>2020.10</a:t>
            </a:r>
            <a:endParaRPr lang="zh-CN" altLang="en-US" sz="2400" b="1" dirty="0">
              <a:solidFill>
                <a:schemeClr val="accent1">
                  <a:lumMod val="50000"/>
                </a:schemeClr>
              </a:solidFill>
              <a:cs typeface="+mn-ea"/>
              <a:sym typeface="+mn-lt"/>
            </a:endParaRPr>
          </a:p>
        </p:txBody>
      </p:sp>
      <p:sp>
        <p:nvSpPr>
          <p:cNvPr id="10" name="文本框 9">
            <a:extLst>
              <a:ext uri="{FF2B5EF4-FFF2-40B4-BE49-F238E27FC236}">
                <a16:creationId xmlns:a16="http://schemas.microsoft.com/office/drawing/2014/main" id="{A2420F8A-4C95-4CC7-8218-256A6C0F36DB}"/>
              </a:ext>
            </a:extLst>
          </p:cNvPr>
          <p:cNvSpPr txBox="1"/>
          <p:nvPr/>
        </p:nvSpPr>
        <p:spPr>
          <a:xfrm>
            <a:off x="2746375" y="1774825"/>
            <a:ext cx="8413750" cy="1322070"/>
          </a:xfrm>
          <a:prstGeom prst="rect">
            <a:avLst/>
          </a:prstGeom>
          <a:noFill/>
        </p:spPr>
        <p:txBody>
          <a:bodyPr wrap="square" rtlCol="0">
            <a:spAutoFit/>
          </a:bodyPr>
          <a:lstStyle/>
          <a:p>
            <a:r>
              <a:rPr lang="zh-CN" altLang="en-US" sz="8000" b="1" dirty="0">
                <a:solidFill>
                  <a:schemeClr val="accent1">
                    <a:lumMod val="50000"/>
                  </a:schemeClr>
                </a:solidFill>
                <a:cs typeface="+mn-ea"/>
                <a:sym typeface="+mn-lt"/>
              </a:rPr>
              <a:t>感  谢  聆  听</a:t>
            </a:r>
          </a:p>
        </p:txBody>
      </p:sp>
    </p:spTree>
    <p:extLst>
      <p:ext uri="{BB962C8B-B14F-4D97-AF65-F5344CB8AC3E}">
        <p14:creationId xmlns:p14="http://schemas.microsoft.com/office/powerpoint/2010/main" val="286080210"/>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546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FD7C00B-A4A0-4DFA-8C84-36EFE7F7FB55}"/>
              </a:ext>
            </a:extLst>
          </p:cNvPr>
          <p:cNvGrpSpPr>
            <a:grpSpLocks noChangeAspect="1"/>
          </p:cNvGrpSpPr>
          <p:nvPr>
            <p:custDataLst>
              <p:tags r:id="rId2"/>
            </p:custDataLst>
          </p:nvPr>
        </p:nvGrpSpPr>
        <p:grpSpPr>
          <a:xfrm>
            <a:off x="977959" y="2418443"/>
            <a:ext cx="10236081" cy="2021113"/>
            <a:chOff x="977959" y="2418443"/>
            <a:chExt cx="10236081" cy="2021113"/>
          </a:xfrm>
        </p:grpSpPr>
        <p:grpSp>
          <p:nvGrpSpPr>
            <p:cNvPr id="4" name="ïşḷïḋê">
              <a:extLst>
                <a:ext uri="{FF2B5EF4-FFF2-40B4-BE49-F238E27FC236}">
                  <a16:creationId xmlns:a16="http://schemas.microsoft.com/office/drawing/2014/main" id="{5C5BE658-4AB6-47BC-AE56-B0986CFB3253}"/>
                </a:ext>
              </a:extLst>
            </p:cNvPr>
            <p:cNvGrpSpPr/>
            <p:nvPr/>
          </p:nvGrpSpPr>
          <p:grpSpPr>
            <a:xfrm>
              <a:off x="977959" y="2418443"/>
              <a:ext cx="3281528" cy="2021113"/>
              <a:chOff x="1214272" y="3004168"/>
              <a:chExt cx="3281528" cy="2021113"/>
            </a:xfrm>
          </p:grpSpPr>
          <p:sp>
            <p:nvSpPr>
              <p:cNvPr id="17" name="ïsḻiďê">
                <a:extLst>
                  <a:ext uri="{FF2B5EF4-FFF2-40B4-BE49-F238E27FC236}">
                    <a16:creationId xmlns:a16="http://schemas.microsoft.com/office/drawing/2014/main" id="{9991C033-F383-4B9A-A033-AFBB608DDC1E}"/>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íṣľiďê">
                <a:extLst>
                  <a:ext uri="{FF2B5EF4-FFF2-40B4-BE49-F238E27FC236}">
                    <a16:creationId xmlns:a16="http://schemas.microsoft.com/office/drawing/2014/main" id="{4F922413-A158-49BC-BDED-BDB312ED88DA}"/>
                  </a:ext>
                </a:extLst>
              </p:cNvPr>
              <p:cNvSpPr txBox="1"/>
              <p:nvPr/>
            </p:nvSpPr>
            <p:spPr>
              <a:xfrm>
                <a:off x="1258780" y="3125035"/>
                <a:ext cx="2492990" cy="396134"/>
              </a:xfrm>
              <a:prstGeom prst="rect">
                <a:avLst/>
              </a:prstGeom>
              <a:noFill/>
            </p:spPr>
            <p:txBody>
              <a:bodyPr wrap="none" rtlCol="0">
                <a:spAutoFit/>
              </a:bodyPr>
              <a:lstStyle/>
              <a:p>
                <a:pPr algn="ctr">
                  <a:lnSpc>
                    <a:spcPct val="120000"/>
                  </a:lnSpc>
                </a:pPr>
                <a:r>
                  <a:rPr lang="zh-CN" altLang="en-US" b="1" dirty="0">
                    <a:solidFill>
                      <a:srgbClr val="5B9BD5"/>
                    </a:solidFill>
                  </a:rPr>
                  <a:t>课堂观察分析技术简介</a:t>
                </a:r>
                <a:endParaRPr lang="en-US" altLang="zh-CN" b="1" dirty="0">
                  <a:solidFill>
                    <a:srgbClr val="5B9BD5"/>
                  </a:solidFill>
                </a:endParaRPr>
              </a:p>
            </p:txBody>
          </p:sp>
          <p:sp>
            <p:nvSpPr>
              <p:cNvPr id="19" name="isḷiḋè">
                <a:extLst>
                  <a:ext uri="{FF2B5EF4-FFF2-40B4-BE49-F238E27FC236}">
                    <a16:creationId xmlns:a16="http://schemas.microsoft.com/office/drawing/2014/main" id="{F8B61A92-C6A7-498F-80CE-C7687F69239E}"/>
                  </a:ext>
                </a:extLst>
              </p:cNvPr>
              <p:cNvSpPr txBox="1"/>
              <p:nvPr/>
            </p:nvSpPr>
            <p:spPr>
              <a:xfrm>
                <a:off x="1376914" y="3529155"/>
                <a:ext cx="2928386" cy="515206"/>
              </a:xfrm>
              <a:prstGeom prst="rect">
                <a:avLst/>
              </a:prstGeom>
              <a:noFill/>
            </p:spPr>
            <p:txBody>
              <a:bodyPr wrap="square" rtlCol="0">
                <a:spAutoFit/>
              </a:bodyPr>
              <a:lstStyle/>
              <a:p>
                <a:pPr>
                  <a:lnSpc>
                    <a:spcPct val="120000"/>
                  </a:lnSpc>
                </a:pPr>
                <a:r>
                  <a:rPr lang="zh-CN" altLang="en-US" sz="1200" dirty="0">
                    <a:solidFill>
                      <a:schemeClr val="bg1">
                        <a:lumMod val="50000"/>
                      </a:schemeClr>
                    </a:solidFill>
                  </a:rPr>
                  <a:t>简介课堂观察分析技术，描述课堂观察发展的几个重要阶段。</a:t>
                </a:r>
              </a:p>
            </p:txBody>
          </p:sp>
          <p:cxnSp>
            <p:nvCxnSpPr>
              <p:cNvPr id="20" name="直接连接符 19">
                <a:extLst>
                  <a:ext uri="{FF2B5EF4-FFF2-40B4-BE49-F238E27FC236}">
                    <a16:creationId xmlns:a16="http://schemas.microsoft.com/office/drawing/2014/main" id="{6F1D9886-2130-4A5F-9BE1-AB6BBBC5A494}"/>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1" name="íṩ1îďê">
                <a:extLst>
                  <a:ext uri="{FF2B5EF4-FFF2-40B4-BE49-F238E27FC236}">
                    <a16:creationId xmlns:a16="http://schemas.microsoft.com/office/drawing/2014/main" id="{902B2CF9-B151-4CB5-BB17-A9C42CA1FD68}"/>
                  </a:ext>
                </a:extLst>
              </p:cNvPr>
              <p:cNvSpPr/>
              <p:nvPr/>
            </p:nvSpPr>
            <p:spPr bwMode="auto">
              <a:xfrm>
                <a:off x="3962400" y="4476267"/>
                <a:ext cx="241332" cy="321776"/>
              </a:xfrm>
              <a:custGeom>
                <a:avLst/>
                <a:gdLst>
                  <a:gd name="connsiteX0" fmla="*/ 296523 w 400050"/>
                  <a:gd name="connsiteY0" fmla="*/ 621 h 533400"/>
                  <a:gd name="connsiteX1" fmla="*/ 296523 w 400050"/>
                  <a:gd name="connsiteY1" fmla="*/ 38721 h 533400"/>
                  <a:gd name="connsiteX2" fmla="*/ 401298 w 400050"/>
                  <a:gd name="connsiteY2" fmla="*/ 38721 h 533400"/>
                  <a:gd name="connsiteX3" fmla="*/ 401298 w 400050"/>
                  <a:gd name="connsiteY3" fmla="*/ 534021 h 533400"/>
                  <a:gd name="connsiteX4" fmla="*/ 1248 w 400050"/>
                  <a:gd name="connsiteY4" fmla="*/ 534021 h 533400"/>
                  <a:gd name="connsiteX5" fmla="*/ 1248 w 400050"/>
                  <a:gd name="connsiteY5" fmla="*/ 38721 h 533400"/>
                  <a:gd name="connsiteX6" fmla="*/ 106023 w 400050"/>
                  <a:gd name="connsiteY6" fmla="*/ 38721 h 533400"/>
                  <a:gd name="connsiteX7" fmla="*/ 106023 w 400050"/>
                  <a:gd name="connsiteY7" fmla="*/ 621 h 533400"/>
                  <a:gd name="connsiteX8" fmla="*/ 296523 w 400050"/>
                  <a:gd name="connsiteY8" fmla="*/ 621 h 533400"/>
                  <a:gd name="connsiteX9" fmla="*/ 106023 w 400050"/>
                  <a:gd name="connsiteY9" fmla="*/ 57771 h 533400"/>
                  <a:gd name="connsiteX10" fmla="*/ 20298 w 400050"/>
                  <a:gd name="connsiteY10" fmla="*/ 57771 h 533400"/>
                  <a:gd name="connsiteX11" fmla="*/ 20298 w 400050"/>
                  <a:gd name="connsiteY11" fmla="*/ 514971 h 533400"/>
                  <a:gd name="connsiteX12" fmla="*/ 382248 w 400050"/>
                  <a:gd name="connsiteY12" fmla="*/ 514971 h 533400"/>
                  <a:gd name="connsiteX13" fmla="*/ 382248 w 400050"/>
                  <a:gd name="connsiteY13" fmla="*/ 57771 h 533400"/>
                  <a:gd name="connsiteX14" fmla="*/ 296523 w 400050"/>
                  <a:gd name="connsiteY14" fmla="*/ 57771 h 533400"/>
                  <a:gd name="connsiteX15" fmla="*/ 296523 w 400050"/>
                  <a:gd name="connsiteY15" fmla="*/ 95871 h 533400"/>
                  <a:gd name="connsiteX16" fmla="*/ 106023 w 400050"/>
                  <a:gd name="connsiteY16" fmla="*/ 95871 h 533400"/>
                  <a:gd name="connsiteX17" fmla="*/ 106023 w 400050"/>
                  <a:gd name="connsiteY17" fmla="*/ 57771 h 533400"/>
                  <a:gd name="connsiteX18" fmla="*/ 201273 w 400050"/>
                  <a:gd name="connsiteY18" fmla="*/ 343521 h 533400"/>
                  <a:gd name="connsiteX19" fmla="*/ 201273 w 400050"/>
                  <a:gd name="connsiteY19" fmla="*/ 362571 h 533400"/>
                  <a:gd name="connsiteX20" fmla="*/ 86973 w 400050"/>
                  <a:gd name="connsiteY20" fmla="*/ 362571 h 533400"/>
                  <a:gd name="connsiteX21" fmla="*/ 86973 w 400050"/>
                  <a:gd name="connsiteY21" fmla="*/ 343521 h 533400"/>
                  <a:gd name="connsiteX22" fmla="*/ 201273 w 400050"/>
                  <a:gd name="connsiteY22" fmla="*/ 343521 h 533400"/>
                  <a:gd name="connsiteX23" fmla="*/ 315573 w 400050"/>
                  <a:gd name="connsiteY23" fmla="*/ 267321 h 533400"/>
                  <a:gd name="connsiteX24" fmla="*/ 315573 w 400050"/>
                  <a:gd name="connsiteY24" fmla="*/ 286371 h 533400"/>
                  <a:gd name="connsiteX25" fmla="*/ 86973 w 400050"/>
                  <a:gd name="connsiteY25" fmla="*/ 286371 h 533400"/>
                  <a:gd name="connsiteX26" fmla="*/ 86973 w 400050"/>
                  <a:gd name="connsiteY26" fmla="*/ 267321 h 533400"/>
                  <a:gd name="connsiteX27" fmla="*/ 315573 w 400050"/>
                  <a:gd name="connsiteY27" fmla="*/ 267321 h 533400"/>
                  <a:gd name="connsiteX28" fmla="*/ 315573 w 400050"/>
                  <a:gd name="connsiteY28" fmla="*/ 191121 h 533400"/>
                  <a:gd name="connsiteX29" fmla="*/ 315573 w 400050"/>
                  <a:gd name="connsiteY29" fmla="*/ 210171 h 533400"/>
                  <a:gd name="connsiteX30" fmla="*/ 86973 w 400050"/>
                  <a:gd name="connsiteY30" fmla="*/ 210171 h 533400"/>
                  <a:gd name="connsiteX31" fmla="*/ 86973 w 400050"/>
                  <a:gd name="connsiteY31" fmla="*/ 191121 h 533400"/>
                  <a:gd name="connsiteX32" fmla="*/ 315573 w 400050"/>
                  <a:gd name="connsiteY32" fmla="*/ 191121 h 533400"/>
                  <a:gd name="connsiteX33" fmla="*/ 277473 w 400050"/>
                  <a:gd name="connsiteY33" fmla="*/ 19671 h 533400"/>
                  <a:gd name="connsiteX34" fmla="*/ 125073 w 400050"/>
                  <a:gd name="connsiteY34" fmla="*/ 19671 h 533400"/>
                  <a:gd name="connsiteX35" fmla="*/ 125073 w 400050"/>
                  <a:gd name="connsiteY35" fmla="*/ 76821 h 533400"/>
                  <a:gd name="connsiteX36" fmla="*/ 277473 w 400050"/>
                  <a:gd name="connsiteY36" fmla="*/ 76821 h 533400"/>
                  <a:gd name="connsiteX37" fmla="*/ 277473 w 400050"/>
                  <a:gd name="connsiteY37"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chemeClr val="accent1"/>
              </a:solidFill>
              <a:ln w="3175">
                <a:solidFill>
                  <a:schemeClr val="accent1"/>
                </a:solidFill>
              </a:ln>
            </p:spPr>
          </p:sp>
        </p:grpSp>
        <p:grpSp>
          <p:nvGrpSpPr>
            <p:cNvPr id="5" name="ïṩlîḋe">
              <a:extLst>
                <a:ext uri="{FF2B5EF4-FFF2-40B4-BE49-F238E27FC236}">
                  <a16:creationId xmlns:a16="http://schemas.microsoft.com/office/drawing/2014/main" id="{61B850FD-AA6D-4739-AF59-22E8D4294343}"/>
                </a:ext>
              </a:extLst>
            </p:cNvPr>
            <p:cNvGrpSpPr/>
            <p:nvPr/>
          </p:nvGrpSpPr>
          <p:grpSpPr>
            <a:xfrm>
              <a:off x="4455235" y="2418443"/>
              <a:ext cx="3281528" cy="2021113"/>
              <a:chOff x="1214272" y="3004168"/>
              <a:chExt cx="3281528" cy="2021113"/>
            </a:xfrm>
          </p:grpSpPr>
          <p:sp>
            <p:nvSpPr>
              <p:cNvPr id="12" name="iṣļïďé">
                <a:extLst>
                  <a:ext uri="{FF2B5EF4-FFF2-40B4-BE49-F238E27FC236}">
                    <a16:creationId xmlns:a16="http://schemas.microsoft.com/office/drawing/2014/main" id="{C6964AB9-607E-4D68-82B2-B08698142BD2}"/>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3" name="íšļíḑê">
                <a:extLst>
                  <a:ext uri="{FF2B5EF4-FFF2-40B4-BE49-F238E27FC236}">
                    <a16:creationId xmlns:a16="http://schemas.microsoft.com/office/drawing/2014/main" id="{E77A1959-969A-4540-B40E-A83FDFBAF248}"/>
                  </a:ext>
                </a:extLst>
              </p:cNvPr>
              <p:cNvSpPr txBox="1"/>
              <p:nvPr/>
            </p:nvSpPr>
            <p:spPr>
              <a:xfrm>
                <a:off x="1292352" y="3106450"/>
                <a:ext cx="2549096" cy="39613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dirty="0">
                    <a:solidFill>
                      <a:schemeClr val="accent1"/>
                    </a:solidFill>
                  </a:rPr>
                  <a:t>典型课堂观察分析技术</a:t>
                </a:r>
                <a:endParaRPr lang="en-US" altLang="zh-CN" dirty="0">
                  <a:solidFill>
                    <a:schemeClr val="accent1"/>
                  </a:solidFill>
                </a:endParaRPr>
              </a:p>
            </p:txBody>
          </p:sp>
          <p:sp>
            <p:nvSpPr>
              <p:cNvPr id="14" name="ísľíḑe">
                <a:extLst>
                  <a:ext uri="{FF2B5EF4-FFF2-40B4-BE49-F238E27FC236}">
                    <a16:creationId xmlns:a16="http://schemas.microsoft.com/office/drawing/2014/main" id="{20DC5EBE-F707-496E-9C07-895C387ADD66}"/>
                  </a:ext>
                </a:extLst>
              </p:cNvPr>
              <p:cNvSpPr txBox="1"/>
              <p:nvPr/>
            </p:nvSpPr>
            <p:spPr>
              <a:xfrm>
                <a:off x="1376914" y="3529155"/>
                <a:ext cx="2928386" cy="5152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lumMod val="50000"/>
                      </a:schemeClr>
                    </a:solidFill>
                  </a:rPr>
                  <a:t>简析历史及现代的课堂观察分析技术原理、分析方式、使用方式、优缺点。</a:t>
                </a:r>
              </a:p>
            </p:txBody>
          </p:sp>
          <p:cxnSp>
            <p:nvCxnSpPr>
              <p:cNvPr id="15" name="直接连接符 14">
                <a:extLst>
                  <a:ext uri="{FF2B5EF4-FFF2-40B4-BE49-F238E27FC236}">
                    <a16:creationId xmlns:a16="http://schemas.microsoft.com/office/drawing/2014/main" id="{01869C08-3CD5-438B-BB8D-8414564AD88C}"/>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6" name="íSḻîḍê">
                <a:extLst>
                  <a:ext uri="{FF2B5EF4-FFF2-40B4-BE49-F238E27FC236}">
                    <a16:creationId xmlns:a16="http://schemas.microsoft.com/office/drawing/2014/main" id="{D36784CF-7271-425A-9FB9-F39B50025689}"/>
                  </a:ext>
                </a:extLst>
              </p:cNvPr>
              <p:cNvSpPr/>
              <p:nvPr/>
            </p:nvSpPr>
            <p:spPr bwMode="auto">
              <a:xfrm>
                <a:off x="3922178" y="4476267"/>
                <a:ext cx="321776" cy="321776"/>
              </a:xfrm>
              <a:custGeom>
                <a:avLst/>
                <a:gdLst>
                  <a:gd name="connsiteX0" fmla="*/ 381864 w 533400"/>
                  <a:gd name="connsiteY0" fmla="*/ 621 h 533400"/>
                  <a:gd name="connsiteX1" fmla="*/ 381864 w 533400"/>
                  <a:gd name="connsiteY1" fmla="*/ 114921 h 533400"/>
                  <a:gd name="connsiteX2" fmla="*/ 534264 w 533400"/>
                  <a:gd name="connsiteY2" fmla="*/ 114921 h 533400"/>
                  <a:gd name="connsiteX3" fmla="*/ 534264 w 533400"/>
                  <a:gd name="connsiteY3" fmla="*/ 419721 h 533400"/>
                  <a:gd name="connsiteX4" fmla="*/ 381864 w 533400"/>
                  <a:gd name="connsiteY4" fmla="*/ 419721 h 533400"/>
                  <a:gd name="connsiteX5" fmla="*/ 381864 w 533400"/>
                  <a:gd name="connsiteY5" fmla="*/ 534021 h 533400"/>
                  <a:gd name="connsiteX6" fmla="*/ 153264 w 533400"/>
                  <a:gd name="connsiteY6" fmla="*/ 534021 h 533400"/>
                  <a:gd name="connsiteX7" fmla="*/ 153264 w 533400"/>
                  <a:gd name="connsiteY7" fmla="*/ 419721 h 533400"/>
                  <a:gd name="connsiteX8" fmla="*/ 864 w 533400"/>
                  <a:gd name="connsiteY8" fmla="*/ 419721 h 533400"/>
                  <a:gd name="connsiteX9" fmla="*/ 864 w 533400"/>
                  <a:gd name="connsiteY9" fmla="*/ 182644 h 533400"/>
                  <a:gd name="connsiteX10" fmla="*/ 63348 w 533400"/>
                  <a:gd name="connsiteY10" fmla="*/ 114921 h 533400"/>
                  <a:gd name="connsiteX11" fmla="*/ 153264 w 533400"/>
                  <a:gd name="connsiteY11" fmla="*/ 114921 h 533400"/>
                  <a:gd name="connsiteX12" fmla="*/ 153264 w 533400"/>
                  <a:gd name="connsiteY12" fmla="*/ 621 h 533400"/>
                  <a:gd name="connsiteX13" fmla="*/ 381864 w 533400"/>
                  <a:gd name="connsiteY13" fmla="*/ 621 h 533400"/>
                  <a:gd name="connsiteX14" fmla="*/ 362814 w 533400"/>
                  <a:gd name="connsiteY14" fmla="*/ 286371 h 533400"/>
                  <a:gd name="connsiteX15" fmla="*/ 172314 w 533400"/>
                  <a:gd name="connsiteY15" fmla="*/ 286371 h 533400"/>
                  <a:gd name="connsiteX16" fmla="*/ 172314 w 533400"/>
                  <a:gd name="connsiteY16" fmla="*/ 514971 h 533400"/>
                  <a:gd name="connsiteX17" fmla="*/ 362814 w 533400"/>
                  <a:gd name="connsiteY17" fmla="*/ 514971 h 533400"/>
                  <a:gd name="connsiteX18" fmla="*/ 362814 w 533400"/>
                  <a:gd name="connsiteY18" fmla="*/ 286371 h 533400"/>
                  <a:gd name="connsiteX19" fmla="*/ 515214 w 533400"/>
                  <a:gd name="connsiteY19" fmla="*/ 133971 h 533400"/>
                  <a:gd name="connsiteX20" fmla="*/ 71730 w 533400"/>
                  <a:gd name="connsiteY20" fmla="*/ 133971 h 533400"/>
                  <a:gd name="connsiteX21" fmla="*/ 19914 w 533400"/>
                  <a:gd name="connsiteY21" fmla="*/ 190073 h 533400"/>
                  <a:gd name="connsiteX22" fmla="*/ 19914 w 533400"/>
                  <a:gd name="connsiteY22" fmla="*/ 400671 h 533400"/>
                  <a:gd name="connsiteX23" fmla="*/ 153264 w 533400"/>
                  <a:gd name="connsiteY23" fmla="*/ 400671 h 533400"/>
                  <a:gd name="connsiteX24" fmla="*/ 153264 w 533400"/>
                  <a:gd name="connsiteY24" fmla="*/ 267321 h 533400"/>
                  <a:gd name="connsiteX25" fmla="*/ 381864 w 533400"/>
                  <a:gd name="connsiteY25" fmla="*/ 267321 h 533400"/>
                  <a:gd name="connsiteX26" fmla="*/ 381864 w 533400"/>
                  <a:gd name="connsiteY26" fmla="*/ 400671 h 533400"/>
                  <a:gd name="connsiteX27" fmla="*/ 515214 w 533400"/>
                  <a:gd name="connsiteY27" fmla="*/ 400671 h 533400"/>
                  <a:gd name="connsiteX28" fmla="*/ 515214 w 533400"/>
                  <a:gd name="connsiteY28" fmla="*/ 133971 h 533400"/>
                  <a:gd name="connsiteX29" fmla="*/ 462827 w 533400"/>
                  <a:gd name="connsiteY29" fmla="*/ 172071 h 533400"/>
                  <a:gd name="connsiteX30" fmla="*/ 477114 w 533400"/>
                  <a:gd name="connsiteY30" fmla="*/ 186359 h 533400"/>
                  <a:gd name="connsiteX31" fmla="*/ 462827 w 533400"/>
                  <a:gd name="connsiteY31" fmla="*/ 200646 h 533400"/>
                  <a:gd name="connsiteX32" fmla="*/ 448539 w 533400"/>
                  <a:gd name="connsiteY32" fmla="*/ 186359 h 533400"/>
                  <a:gd name="connsiteX33" fmla="*/ 462827 w 533400"/>
                  <a:gd name="connsiteY33" fmla="*/ 172071 h 533400"/>
                  <a:gd name="connsiteX34" fmla="*/ 362814 w 533400"/>
                  <a:gd name="connsiteY34" fmla="*/ 19671 h 533400"/>
                  <a:gd name="connsiteX35" fmla="*/ 172314 w 533400"/>
                  <a:gd name="connsiteY35" fmla="*/ 19671 h 533400"/>
                  <a:gd name="connsiteX36" fmla="*/ 172314 w 533400"/>
                  <a:gd name="connsiteY36" fmla="*/ 114921 h 533400"/>
                  <a:gd name="connsiteX37" fmla="*/ 362814 w 533400"/>
                  <a:gd name="connsiteY37" fmla="*/ 114921 h 533400"/>
                  <a:gd name="connsiteX38" fmla="*/ 362814 w 533400"/>
                  <a:gd name="connsiteY3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3400" h="533400">
                    <a:moveTo>
                      <a:pt x="381864" y="621"/>
                    </a:moveTo>
                    <a:lnTo>
                      <a:pt x="381864" y="114921"/>
                    </a:lnTo>
                    <a:lnTo>
                      <a:pt x="534264" y="114921"/>
                    </a:lnTo>
                    <a:lnTo>
                      <a:pt x="534264" y="419721"/>
                    </a:lnTo>
                    <a:lnTo>
                      <a:pt x="381864" y="419721"/>
                    </a:lnTo>
                    <a:lnTo>
                      <a:pt x="381864" y="534021"/>
                    </a:lnTo>
                    <a:lnTo>
                      <a:pt x="153264" y="534021"/>
                    </a:lnTo>
                    <a:lnTo>
                      <a:pt x="153264" y="419721"/>
                    </a:lnTo>
                    <a:lnTo>
                      <a:pt x="864" y="419721"/>
                    </a:lnTo>
                    <a:lnTo>
                      <a:pt x="864" y="182644"/>
                    </a:lnTo>
                    <a:lnTo>
                      <a:pt x="63348" y="114921"/>
                    </a:lnTo>
                    <a:lnTo>
                      <a:pt x="153264" y="114921"/>
                    </a:lnTo>
                    <a:lnTo>
                      <a:pt x="153264" y="621"/>
                    </a:lnTo>
                    <a:lnTo>
                      <a:pt x="381864" y="621"/>
                    </a:lnTo>
                    <a:close/>
                    <a:moveTo>
                      <a:pt x="362814" y="286371"/>
                    </a:moveTo>
                    <a:lnTo>
                      <a:pt x="172314" y="286371"/>
                    </a:lnTo>
                    <a:lnTo>
                      <a:pt x="172314" y="514971"/>
                    </a:lnTo>
                    <a:lnTo>
                      <a:pt x="362814" y="514971"/>
                    </a:lnTo>
                    <a:lnTo>
                      <a:pt x="362814" y="286371"/>
                    </a:lnTo>
                    <a:close/>
                    <a:moveTo>
                      <a:pt x="515214" y="133971"/>
                    </a:moveTo>
                    <a:lnTo>
                      <a:pt x="71730" y="133971"/>
                    </a:lnTo>
                    <a:lnTo>
                      <a:pt x="19914" y="190073"/>
                    </a:lnTo>
                    <a:lnTo>
                      <a:pt x="19914" y="400671"/>
                    </a:lnTo>
                    <a:lnTo>
                      <a:pt x="153264" y="400671"/>
                    </a:lnTo>
                    <a:lnTo>
                      <a:pt x="153264" y="267321"/>
                    </a:lnTo>
                    <a:lnTo>
                      <a:pt x="381864" y="267321"/>
                    </a:lnTo>
                    <a:lnTo>
                      <a:pt x="381864" y="400671"/>
                    </a:lnTo>
                    <a:lnTo>
                      <a:pt x="515214" y="400671"/>
                    </a:lnTo>
                    <a:lnTo>
                      <a:pt x="515214" y="133971"/>
                    </a:lnTo>
                    <a:close/>
                    <a:moveTo>
                      <a:pt x="462827" y="172071"/>
                    </a:moveTo>
                    <a:cubicBezTo>
                      <a:pt x="470732" y="172071"/>
                      <a:pt x="477114" y="178453"/>
                      <a:pt x="477114" y="186359"/>
                    </a:cubicBezTo>
                    <a:cubicBezTo>
                      <a:pt x="477114" y="194264"/>
                      <a:pt x="470732" y="200646"/>
                      <a:pt x="462827" y="200646"/>
                    </a:cubicBezTo>
                    <a:cubicBezTo>
                      <a:pt x="454921" y="200646"/>
                      <a:pt x="448539" y="194264"/>
                      <a:pt x="448539" y="186359"/>
                    </a:cubicBezTo>
                    <a:cubicBezTo>
                      <a:pt x="448539" y="178453"/>
                      <a:pt x="454921" y="172071"/>
                      <a:pt x="462827" y="172071"/>
                    </a:cubicBezTo>
                    <a:close/>
                    <a:moveTo>
                      <a:pt x="362814" y="19671"/>
                    </a:moveTo>
                    <a:lnTo>
                      <a:pt x="172314" y="19671"/>
                    </a:lnTo>
                    <a:lnTo>
                      <a:pt x="172314" y="114921"/>
                    </a:lnTo>
                    <a:lnTo>
                      <a:pt x="362814" y="114921"/>
                    </a:lnTo>
                    <a:lnTo>
                      <a:pt x="362814" y="19671"/>
                    </a:lnTo>
                    <a:close/>
                  </a:path>
                </a:pathLst>
              </a:custGeom>
              <a:solidFill>
                <a:schemeClr val="accent1"/>
              </a:solidFill>
              <a:ln w="3175">
                <a:solidFill>
                  <a:schemeClr val="accent1"/>
                </a:solidFill>
              </a:ln>
            </p:spPr>
            <p:txBody>
              <a:bodyPr/>
              <a:lstStyle/>
              <a:p>
                <a:endParaRPr lang="zh-CN" altLang="en-US"/>
              </a:p>
            </p:txBody>
          </p:sp>
        </p:grpSp>
        <p:grpSp>
          <p:nvGrpSpPr>
            <p:cNvPr id="6" name="iṣľîḓè">
              <a:extLst>
                <a:ext uri="{FF2B5EF4-FFF2-40B4-BE49-F238E27FC236}">
                  <a16:creationId xmlns:a16="http://schemas.microsoft.com/office/drawing/2014/main" id="{E2F6618C-ACA9-4851-9AD3-DE3154422A66}"/>
                </a:ext>
              </a:extLst>
            </p:cNvPr>
            <p:cNvGrpSpPr/>
            <p:nvPr/>
          </p:nvGrpSpPr>
          <p:grpSpPr>
            <a:xfrm>
              <a:off x="7932511" y="2418443"/>
              <a:ext cx="3281529" cy="2021113"/>
              <a:chOff x="1214271" y="3004168"/>
              <a:chExt cx="3281529" cy="2021113"/>
            </a:xfrm>
          </p:grpSpPr>
          <p:sp>
            <p:nvSpPr>
              <p:cNvPr id="7" name="îŝļîḍê">
                <a:extLst>
                  <a:ext uri="{FF2B5EF4-FFF2-40B4-BE49-F238E27FC236}">
                    <a16:creationId xmlns:a16="http://schemas.microsoft.com/office/drawing/2014/main" id="{B016FBD5-F8F6-4633-8628-23968D4D6BAC}"/>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8" name="îśliďè">
                <a:extLst>
                  <a:ext uri="{FF2B5EF4-FFF2-40B4-BE49-F238E27FC236}">
                    <a16:creationId xmlns:a16="http://schemas.microsoft.com/office/drawing/2014/main" id="{7B4A9029-0F83-4FD5-8CF1-6C58CE347149}"/>
                  </a:ext>
                </a:extLst>
              </p:cNvPr>
              <p:cNvSpPr txBox="1"/>
              <p:nvPr/>
            </p:nvSpPr>
            <p:spPr>
              <a:xfrm>
                <a:off x="1214271" y="3133021"/>
                <a:ext cx="2031325" cy="39613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dirty="0">
                    <a:solidFill>
                      <a:schemeClr val="accent1"/>
                    </a:solidFill>
                  </a:rPr>
                  <a:t>课堂观察发展趋势</a:t>
                </a:r>
                <a:endParaRPr lang="en-US" altLang="zh-CN" dirty="0">
                  <a:solidFill>
                    <a:schemeClr val="accent1"/>
                  </a:solidFill>
                </a:endParaRPr>
              </a:p>
            </p:txBody>
          </p:sp>
          <p:sp>
            <p:nvSpPr>
              <p:cNvPr id="9" name="iṩḷïḓe">
                <a:extLst>
                  <a:ext uri="{FF2B5EF4-FFF2-40B4-BE49-F238E27FC236}">
                    <a16:creationId xmlns:a16="http://schemas.microsoft.com/office/drawing/2014/main" id="{B7895033-2BC1-4F90-A39C-0D3B70BE0002}"/>
                  </a:ext>
                </a:extLst>
              </p:cNvPr>
              <p:cNvSpPr txBox="1"/>
              <p:nvPr/>
            </p:nvSpPr>
            <p:spPr>
              <a:xfrm>
                <a:off x="1376914" y="3529155"/>
                <a:ext cx="2928386" cy="5152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lumMod val="50000"/>
                      </a:schemeClr>
                    </a:solidFill>
                  </a:rPr>
                  <a:t>通过对课堂观察与课堂观察分析技术的历史发展，提出课堂观察的发展趋势。</a:t>
                </a:r>
              </a:p>
            </p:txBody>
          </p:sp>
          <p:cxnSp>
            <p:nvCxnSpPr>
              <p:cNvPr id="10" name="直接连接符 9">
                <a:extLst>
                  <a:ext uri="{FF2B5EF4-FFF2-40B4-BE49-F238E27FC236}">
                    <a16:creationId xmlns:a16="http://schemas.microsoft.com/office/drawing/2014/main" id="{F2D68796-EE83-4CB9-B34A-17F8BFE39F32}"/>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1" name="íšļïḓe">
                <a:extLst>
                  <a:ext uri="{FF2B5EF4-FFF2-40B4-BE49-F238E27FC236}">
                    <a16:creationId xmlns:a16="http://schemas.microsoft.com/office/drawing/2014/main" id="{F93F55A8-39FE-45A1-BA17-BE650BA9A10B}"/>
                  </a:ext>
                </a:extLst>
              </p:cNvPr>
              <p:cNvSpPr/>
              <p:nvPr/>
            </p:nvSpPr>
            <p:spPr bwMode="auto">
              <a:xfrm>
                <a:off x="3950907" y="4476267"/>
                <a:ext cx="264316" cy="321776"/>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480 h 533400"/>
                  <a:gd name="connsiteX13" fmla="*/ 304800 w 438150"/>
                  <a:gd name="connsiteY13" fmla="*/ 133350 h 533400"/>
                  <a:gd name="connsiteX14" fmla="*/ 405574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180 w 438150"/>
                  <a:gd name="connsiteY22" fmla="*/ 0 h 533400"/>
                  <a:gd name="connsiteX23" fmla="*/ 438150 w 438150"/>
                  <a:gd name="connsiteY23" fmla="*/ 138970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chemeClr val="accent1"/>
              </a:solidFill>
              <a:ln w="3175">
                <a:solidFill>
                  <a:schemeClr val="accent1"/>
                </a:solidFill>
              </a:ln>
            </p:spPr>
            <p:txBody>
              <a:bodyPr/>
              <a:lstStyle/>
              <a:p>
                <a:endParaRPr lang="zh-CN" altLang="en-US"/>
              </a:p>
            </p:txBody>
          </p:sp>
        </p:grpSp>
      </p:grpSp>
      <p:grpSp>
        <p:nvGrpSpPr>
          <p:cNvPr id="27" name="组合 26">
            <a:extLst>
              <a:ext uri="{FF2B5EF4-FFF2-40B4-BE49-F238E27FC236}">
                <a16:creationId xmlns:a16="http://schemas.microsoft.com/office/drawing/2014/main" id="{AF52ED49-D695-45FF-BC56-BA6DDD1F773E}"/>
              </a:ext>
            </a:extLst>
          </p:cNvPr>
          <p:cNvGrpSpPr/>
          <p:nvPr/>
        </p:nvGrpSpPr>
        <p:grpSpPr>
          <a:xfrm>
            <a:off x="358140" y="288290"/>
            <a:ext cx="3498215" cy="369570"/>
            <a:chOff x="564" y="454"/>
            <a:chExt cx="5509" cy="582"/>
          </a:xfrm>
        </p:grpSpPr>
        <p:grpSp>
          <p:nvGrpSpPr>
            <p:cNvPr id="28" name="组合 27">
              <a:extLst>
                <a:ext uri="{FF2B5EF4-FFF2-40B4-BE49-F238E27FC236}">
                  <a16:creationId xmlns:a16="http://schemas.microsoft.com/office/drawing/2014/main" id="{44F7E867-0623-4ED7-8BC7-2C1505FCC76A}"/>
                </a:ext>
              </a:extLst>
            </p:cNvPr>
            <p:cNvGrpSpPr/>
            <p:nvPr/>
          </p:nvGrpSpPr>
          <p:grpSpPr>
            <a:xfrm>
              <a:off x="564" y="512"/>
              <a:ext cx="466" cy="466"/>
              <a:chOff x="3386" y="3538"/>
              <a:chExt cx="3309" cy="3309"/>
            </a:xfrm>
          </p:grpSpPr>
          <p:sp>
            <p:nvSpPr>
              <p:cNvPr id="30" name="椭圆 29">
                <a:extLst>
                  <a:ext uri="{FF2B5EF4-FFF2-40B4-BE49-F238E27FC236}">
                    <a16:creationId xmlns:a16="http://schemas.microsoft.com/office/drawing/2014/main" id="{08144BB7-6278-4587-94FE-628439D3F545}"/>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87483D68-3BC0-4723-83CF-21261D222242}"/>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a:extLst>
                <a:ext uri="{FF2B5EF4-FFF2-40B4-BE49-F238E27FC236}">
                  <a16:creationId xmlns:a16="http://schemas.microsoft.com/office/drawing/2014/main" id="{EE076A05-414D-4375-B611-86F3EA5E5B13}"/>
                </a:ext>
              </a:extLst>
            </p:cNvPr>
            <p:cNvSpPr txBox="1"/>
            <p:nvPr/>
          </p:nvSpPr>
          <p:spPr>
            <a:xfrm>
              <a:off x="1168" y="454"/>
              <a:ext cx="4905"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目录</a:t>
              </a:r>
            </a:p>
          </p:txBody>
        </p:sp>
      </p:grpSp>
    </p:spTree>
    <p:custDataLst>
      <p:tags r:id="rId1"/>
    </p:custDataLst>
    <p:extLst>
      <p:ext uri="{BB962C8B-B14F-4D97-AF65-F5344CB8AC3E}">
        <p14:creationId xmlns:p14="http://schemas.microsoft.com/office/powerpoint/2010/main" val="45495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642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3AC7FD0-264F-4020-BB15-C1C7AFFFEA9C}"/>
              </a:ext>
            </a:extLst>
          </p:cNvPr>
          <p:cNvGrpSpPr>
            <a:grpSpLocks noChangeAspect="1"/>
          </p:cNvGrpSpPr>
          <p:nvPr>
            <p:custDataLst>
              <p:tags r:id="rId2"/>
            </p:custDataLst>
          </p:nvPr>
        </p:nvGrpSpPr>
        <p:grpSpPr>
          <a:xfrm>
            <a:off x="834571" y="1333500"/>
            <a:ext cx="9834706" cy="4229257"/>
            <a:chOff x="834571" y="1333500"/>
            <a:chExt cx="9834706" cy="4229257"/>
          </a:xfrm>
        </p:grpSpPr>
        <p:sp>
          <p:nvSpPr>
            <p:cNvPr id="8" name="iṧḻîde">
              <a:extLst>
                <a:ext uri="{FF2B5EF4-FFF2-40B4-BE49-F238E27FC236}">
                  <a16:creationId xmlns:a16="http://schemas.microsoft.com/office/drawing/2014/main" id="{A3FE393C-F58C-4F10-AD43-5BBA35EB3E68}"/>
                </a:ext>
              </a:extLst>
            </p:cNvPr>
            <p:cNvSpPr/>
            <p:nvPr/>
          </p:nvSpPr>
          <p:spPr>
            <a:xfrm>
              <a:off x="834571" y="1333500"/>
              <a:ext cx="3334658" cy="4229257"/>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1400" b="1" dirty="0">
                <a:solidFill>
                  <a:schemeClr val="tx1">
                    <a:lumMod val="85000"/>
                    <a:lumOff val="15000"/>
                  </a:schemeClr>
                </a:solidFill>
              </a:endParaRPr>
            </a:p>
          </p:txBody>
        </p:sp>
        <p:sp>
          <p:nvSpPr>
            <p:cNvPr id="5" name="i$ļídê">
              <a:extLst>
                <a:ext uri="{FF2B5EF4-FFF2-40B4-BE49-F238E27FC236}">
                  <a16:creationId xmlns:a16="http://schemas.microsoft.com/office/drawing/2014/main" id="{EC2E88C8-CA53-4C30-A461-9C043B724671}"/>
                </a:ext>
              </a:extLst>
            </p:cNvPr>
            <p:cNvSpPr txBox="1"/>
            <p:nvPr/>
          </p:nvSpPr>
          <p:spPr>
            <a:xfrm>
              <a:off x="5110964" y="1751871"/>
              <a:ext cx="5558313" cy="3077766"/>
            </a:xfrm>
            <a:prstGeom prst="rect">
              <a:avLst/>
            </a:prstGeom>
            <a:noFill/>
          </p:spPr>
          <p:txBody>
            <a:bodyPr wrap="square" rtlCol="0">
              <a:spAutoFit/>
            </a:bodyPr>
            <a:lstStyle/>
            <a:p>
              <a:r>
                <a:rPr lang="zh-CN" altLang="en-US" sz="2800" b="1" dirty="0"/>
                <a:t>何为课堂观察与分析技术？</a:t>
              </a:r>
              <a:endParaRPr lang="en-US" altLang="zh-CN" sz="2800" b="1" dirty="0"/>
            </a:p>
            <a:p>
              <a:r>
                <a:rPr lang="zh-CN" altLang="en-US" dirty="0"/>
                <a:t>    </a:t>
              </a:r>
              <a:endParaRPr lang="en-US" altLang="zh-CN" dirty="0"/>
            </a:p>
            <a:p>
              <a:endParaRPr lang="en-US" altLang="zh-CN" sz="2000" dirty="0"/>
            </a:p>
            <a:p>
              <a:r>
                <a:rPr lang="zh-CN" altLang="en-US" sz="2000" dirty="0"/>
                <a:t>    课堂观察</a:t>
              </a:r>
              <a:r>
                <a:rPr lang="en-US" altLang="zh-CN" dirty="0"/>
                <a:t>,</a:t>
              </a:r>
              <a:r>
                <a:rPr lang="zh-CN" altLang="en-US" dirty="0"/>
                <a:t>即</a:t>
              </a:r>
              <a:r>
                <a:rPr lang="zh-CN" altLang="en-US" b="1" dirty="0">
                  <a:solidFill>
                    <a:schemeClr val="accent1"/>
                  </a:solidFill>
                </a:rPr>
                <a:t>在课堂中</a:t>
              </a:r>
              <a:r>
                <a:rPr lang="en-US" altLang="zh-CN" dirty="0"/>
                <a:t>,</a:t>
              </a:r>
              <a:r>
                <a:rPr lang="zh-CN" altLang="en-US" dirty="0"/>
                <a:t>观察者</a:t>
              </a:r>
              <a:r>
                <a:rPr lang="zh-CN" altLang="en-US" b="1" dirty="0">
                  <a:solidFill>
                    <a:schemeClr val="accent1"/>
                  </a:solidFill>
                </a:rPr>
                <a:t>怀揣主观目的</a:t>
              </a:r>
              <a:r>
                <a:rPr lang="zh-CN" altLang="en-US" dirty="0"/>
                <a:t>意图</a:t>
              </a:r>
              <a:r>
                <a:rPr lang="en-US" altLang="zh-CN" dirty="0"/>
                <a:t>,</a:t>
              </a:r>
              <a:r>
                <a:rPr lang="zh-CN" altLang="en-US" dirty="0"/>
                <a:t>借助</a:t>
              </a:r>
              <a:r>
                <a:rPr lang="zh-CN" altLang="en-US" b="1" dirty="0">
                  <a:solidFill>
                    <a:schemeClr val="accent1"/>
                  </a:solidFill>
                </a:rPr>
                <a:t>工具</a:t>
              </a:r>
              <a:r>
                <a:rPr lang="zh-CN" altLang="en-US" dirty="0"/>
                <a:t>的辅助收集课堂信息</a:t>
              </a:r>
              <a:r>
                <a:rPr lang="en-US" altLang="zh-CN" dirty="0"/>
                <a:t>,</a:t>
              </a:r>
              <a:r>
                <a:rPr lang="zh-CN" altLang="en-US" dirty="0"/>
                <a:t>并对其进行分类加工</a:t>
              </a:r>
              <a:r>
                <a:rPr lang="en-US" altLang="zh-CN" dirty="0"/>
                <a:t>,</a:t>
              </a:r>
              <a:r>
                <a:rPr lang="zh-CN" altLang="en-US" dirty="0"/>
                <a:t>分析整理</a:t>
              </a:r>
              <a:r>
                <a:rPr lang="en-US" altLang="zh-CN" dirty="0"/>
                <a:t>,</a:t>
              </a:r>
              <a:r>
                <a:rPr lang="zh-CN" altLang="en-US" dirty="0"/>
                <a:t>以备</a:t>
              </a:r>
              <a:r>
                <a:rPr lang="zh-CN" altLang="en-US" b="1" dirty="0">
                  <a:solidFill>
                    <a:schemeClr val="accent1"/>
                  </a:solidFill>
                </a:rPr>
                <a:t>教学研究</a:t>
              </a:r>
              <a:r>
                <a:rPr lang="zh-CN" altLang="en-US" dirty="0"/>
                <a:t>所需的活动。</a:t>
              </a:r>
              <a:endParaRPr lang="en-US" altLang="zh-CN" dirty="0"/>
            </a:p>
            <a:p>
              <a:endParaRPr lang="en-US" altLang="zh-CN" dirty="0"/>
            </a:p>
            <a:p>
              <a:r>
                <a:rPr lang="zh-CN" altLang="en-US" dirty="0"/>
                <a:t>    课堂观察是一种专业的听评课方式，评课是基于证据的推论，而课堂观察工具是为了收集证据，课堂观察分析技术即观察工具的设计技术。</a:t>
              </a:r>
              <a:endParaRPr lang="en-US" altLang="zh-CN" dirty="0"/>
            </a:p>
          </p:txBody>
        </p:sp>
        <p:cxnSp>
          <p:nvCxnSpPr>
            <p:cNvPr id="7" name="直接连接符 6">
              <a:extLst>
                <a:ext uri="{FF2B5EF4-FFF2-40B4-BE49-F238E27FC236}">
                  <a16:creationId xmlns:a16="http://schemas.microsoft.com/office/drawing/2014/main" id="{B7C91E3C-D601-4532-B9E5-A52C63B32EF8}"/>
                </a:ext>
              </a:extLst>
            </p:cNvPr>
            <p:cNvCxnSpPr>
              <a:cxnSpLocks/>
            </p:cNvCxnSpPr>
            <p:nvPr/>
          </p:nvCxnSpPr>
          <p:spPr>
            <a:xfrm>
              <a:off x="5321370" y="2443254"/>
              <a:ext cx="414670" cy="0"/>
            </a:xfrm>
            <a:prstGeom prst="line">
              <a:avLst/>
            </a:prstGeom>
            <a:ln w="25400" cap="flat">
              <a:solidFill>
                <a:schemeClr val="accent1"/>
              </a:solidFill>
              <a:bevel/>
            </a:ln>
          </p:spPr>
          <p:style>
            <a:lnRef idx="1">
              <a:schemeClr val="accent1"/>
            </a:lnRef>
            <a:fillRef idx="0">
              <a:schemeClr val="accent1"/>
            </a:fillRef>
            <a:effectRef idx="0">
              <a:schemeClr val="accent1"/>
            </a:effectRef>
            <a:fontRef idx="minor">
              <a:schemeClr val="tx1"/>
            </a:fontRef>
          </p:style>
        </p:cxnSp>
      </p:grpSp>
      <p:grpSp>
        <p:nvGrpSpPr>
          <p:cNvPr id="10" name="#41923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5F21449-64E9-47EE-87C7-99DE1CAD6FF9}"/>
              </a:ext>
            </a:extLst>
          </p:cNvPr>
          <p:cNvGrpSpPr>
            <a:grpSpLocks noChangeAspect="1"/>
          </p:cNvGrpSpPr>
          <p:nvPr>
            <p:custDataLst>
              <p:tags r:id="rId3"/>
            </p:custDataLst>
          </p:nvPr>
        </p:nvGrpSpPr>
        <p:grpSpPr>
          <a:xfrm>
            <a:off x="238613" y="1556553"/>
            <a:ext cx="4074088" cy="3669864"/>
            <a:chOff x="4058956" y="2349936"/>
            <a:chExt cx="4074088" cy="3669864"/>
          </a:xfrm>
        </p:grpSpPr>
        <p:sp>
          <p:nvSpPr>
            <p:cNvPr id="11" name="íSľiďé">
              <a:extLst>
                <a:ext uri="{FF2B5EF4-FFF2-40B4-BE49-F238E27FC236}">
                  <a16:creationId xmlns:a16="http://schemas.microsoft.com/office/drawing/2014/main" id="{96CF2D3A-0271-41CF-88EF-841F44BB36DC}"/>
                </a:ext>
              </a:extLst>
            </p:cNvPr>
            <p:cNvSpPr/>
            <p:nvPr/>
          </p:nvSpPr>
          <p:spPr bwMode="auto">
            <a:xfrm>
              <a:off x="4058956" y="2349936"/>
              <a:ext cx="4074088" cy="3651909"/>
            </a:xfrm>
            <a:custGeom>
              <a:avLst/>
              <a:gdLst>
                <a:gd name="T0" fmla="*/ 1592 w 1592"/>
                <a:gd name="T1" fmla="*/ 796 h 1429"/>
                <a:gd name="T2" fmla="*/ 1277 w 1592"/>
                <a:gd name="T3" fmla="*/ 1429 h 1429"/>
                <a:gd name="T4" fmla="*/ 315 w 1592"/>
                <a:gd name="T5" fmla="*/ 1429 h 1429"/>
                <a:gd name="T6" fmla="*/ 0 w 1592"/>
                <a:gd name="T7" fmla="*/ 796 h 1429"/>
                <a:gd name="T8" fmla="*/ 796 w 1592"/>
                <a:gd name="T9" fmla="*/ 0 h 1429"/>
                <a:gd name="T10" fmla="*/ 1592 w 1592"/>
                <a:gd name="T11" fmla="*/ 796 h 1429"/>
              </a:gdLst>
              <a:ahLst/>
              <a:cxnLst>
                <a:cxn ang="0">
                  <a:pos x="T0" y="T1"/>
                </a:cxn>
                <a:cxn ang="0">
                  <a:pos x="T2" y="T3"/>
                </a:cxn>
                <a:cxn ang="0">
                  <a:pos x="T4" y="T5"/>
                </a:cxn>
                <a:cxn ang="0">
                  <a:pos x="T6" y="T7"/>
                </a:cxn>
                <a:cxn ang="0">
                  <a:pos x="T8" y="T9"/>
                </a:cxn>
                <a:cxn ang="0">
                  <a:pos x="T10" y="T11"/>
                </a:cxn>
              </a:cxnLst>
              <a:rect l="0" t="0" r="r" b="b"/>
              <a:pathLst>
                <a:path w="1592" h="1429">
                  <a:moveTo>
                    <a:pt x="1592" y="796"/>
                  </a:moveTo>
                  <a:cubicBezTo>
                    <a:pt x="1592" y="1054"/>
                    <a:pt x="1468" y="1284"/>
                    <a:pt x="1277" y="1429"/>
                  </a:cubicBezTo>
                  <a:cubicBezTo>
                    <a:pt x="315" y="1429"/>
                    <a:pt x="315" y="1429"/>
                    <a:pt x="315" y="1429"/>
                  </a:cubicBezTo>
                  <a:cubicBezTo>
                    <a:pt x="124" y="1284"/>
                    <a:pt x="0" y="1054"/>
                    <a:pt x="0" y="796"/>
                  </a:cubicBezTo>
                  <a:cubicBezTo>
                    <a:pt x="0" y="356"/>
                    <a:pt x="357" y="0"/>
                    <a:pt x="796" y="0"/>
                  </a:cubicBezTo>
                  <a:cubicBezTo>
                    <a:pt x="1235" y="0"/>
                    <a:pt x="1592" y="356"/>
                    <a:pt x="1592" y="79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2" name="íṡḷïḋê">
              <a:extLst>
                <a:ext uri="{FF2B5EF4-FFF2-40B4-BE49-F238E27FC236}">
                  <a16:creationId xmlns:a16="http://schemas.microsoft.com/office/drawing/2014/main" id="{DC1AEDEC-59EA-41DB-ACE2-9C5D96603BD3}"/>
                </a:ext>
              </a:extLst>
            </p:cNvPr>
            <p:cNvGrpSpPr/>
            <p:nvPr/>
          </p:nvGrpSpPr>
          <p:grpSpPr>
            <a:xfrm>
              <a:off x="4357875" y="2835440"/>
              <a:ext cx="3476251" cy="3184360"/>
              <a:chOff x="4386703" y="2949740"/>
              <a:chExt cx="3476251" cy="3184360"/>
            </a:xfrm>
          </p:grpSpPr>
          <p:sp>
            <p:nvSpPr>
              <p:cNvPr id="13" name="işḷîḑê">
                <a:extLst>
                  <a:ext uri="{FF2B5EF4-FFF2-40B4-BE49-F238E27FC236}">
                    <a16:creationId xmlns:a16="http://schemas.microsoft.com/office/drawing/2014/main" id="{34424373-1FCE-46FD-ADD1-4788D80B34FF}"/>
                  </a:ext>
                </a:extLst>
              </p:cNvPr>
              <p:cNvSpPr/>
              <p:nvPr/>
            </p:nvSpPr>
            <p:spPr bwMode="auto">
              <a:xfrm>
                <a:off x="6502003" y="3051840"/>
                <a:ext cx="194593" cy="175374"/>
              </a:xfrm>
              <a:custGeom>
                <a:avLst/>
                <a:gdLst>
                  <a:gd name="T0" fmla="*/ 2 w 162"/>
                  <a:gd name="T1" fmla="*/ 34 h 146"/>
                  <a:gd name="T2" fmla="*/ 60 w 162"/>
                  <a:gd name="T3" fmla="*/ 0 h 146"/>
                  <a:gd name="T4" fmla="*/ 133 w 162"/>
                  <a:gd name="T5" fmla="*/ 27 h 146"/>
                  <a:gd name="T6" fmla="*/ 162 w 162"/>
                  <a:gd name="T7" fmla="*/ 127 h 146"/>
                  <a:gd name="T8" fmla="*/ 71 w 162"/>
                  <a:gd name="T9" fmla="*/ 146 h 146"/>
                  <a:gd name="T10" fmla="*/ 0 w 162"/>
                  <a:gd name="T11" fmla="*/ 90 h 146"/>
                  <a:gd name="T12" fmla="*/ 2 w 162"/>
                  <a:gd name="T13" fmla="*/ 34 h 146"/>
                </a:gdLst>
                <a:ahLst/>
                <a:cxnLst>
                  <a:cxn ang="0">
                    <a:pos x="T0" y="T1"/>
                  </a:cxn>
                  <a:cxn ang="0">
                    <a:pos x="T2" y="T3"/>
                  </a:cxn>
                  <a:cxn ang="0">
                    <a:pos x="T4" y="T5"/>
                  </a:cxn>
                  <a:cxn ang="0">
                    <a:pos x="T6" y="T7"/>
                  </a:cxn>
                  <a:cxn ang="0">
                    <a:pos x="T8" y="T9"/>
                  </a:cxn>
                  <a:cxn ang="0">
                    <a:pos x="T10" y="T11"/>
                  </a:cxn>
                  <a:cxn ang="0">
                    <a:pos x="T12" y="T13"/>
                  </a:cxn>
                </a:cxnLst>
                <a:rect l="0" t="0" r="r" b="b"/>
                <a:pathLst>
                  <a:path w="162" h="146">
                    <a:moveTo>
                      <a:pt x="2" y="34"/>
                    </a:moveTo>
                    <a:lnTo>
                      <a:pt x="60" y="0"/>
                    </a:lnTo>
                    <a:lnTo>
                      <a:pt x="133" y="27"/>
                    </a:lnTo>
                    <a:lnTo>
                      <a:pt x="162" y="127"/>
                    </a:lnTo>
                    <a:lnTo>
                      <a:pt x="71" y="146"/>
                    </a:lnTo>
                    <a:lnTo>
                      <a:pt x="0" y="90"/>
                    </a:lnTo>
                    <a:lnTo>
                      <a:pt x="2" y="34"/>
                    </a:ln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šḻïďe">
                <a:extLst>
                  <a:ext uri="{FF2B5EF4-FFF2-40B4-BE49-F238E27FC236}">
                    <a16:creationId xmlns:a16="http://schemas.microsoft.com/office/drawing/2014/main" id="{6CC66B88-198C-4626-8918-E653C0CB33C4}"/>
                  </a:ext>
                </a:extLst>
              </p:cNvPr>
              <p:cNvSpPr/>
              <p:nvPr/>
            </p:nvSpPr>
            <p:spPr bwMode="auto">
              <a:xfrm>
                <a:off x="6136840" y="3084273"/>
                <a:ext cx="536933" cy="490086"/>
              </a:xfrm>
              <a:custGeom>
                <a:avLst/>
                <a:gdLst>
                  <a:gd name="T0" fmla="*/ 186 w 215"/>
                  <a:gd name="T1" fmla="*/ 182 h 196"/>
                  <a:gd name="T2" fmla="*/ 187 w 215"/>
                  <a:gd name="T3" fmla="*/ 181 h 196"/>
                  <a:gd name="T4" fmla="*/ 167 w 215"/>
                  <a:gd name="T5" fmla="*/ 140 h 196"/>
                  <a:gd name="T6" fmla="*/ 159 w 215"/>
                  <a:gd name="T7" fmla="*/ 183 h 196"/>
                  <a:gd name="T8" fmla="*/ 106 w 215"/>
                  <a:gd name="T9" fmla="*/ 130 h 196"/>
                  <a:gd name="T10" fmla="*/ 64 w 215"/>
                  <a:gd name="T11" fmla="*/ 133 h 196"/>
                  <a:gd name="T12" fmla="*/ 20 w 215"/>
                  <a:gd name="T13" fmla="*/ 138 h 196"/>
                  <a:gd name="T14" fmla="*/ 31 w 215"/>
                  <a:gd name="T15" fmla="*/ 172 h 196"/>
                  <a:gd name="T16" fmla="*/ 2 w 215"/>
                  <a:gd name="T17" fmla="*/ 117 h 196"/>
                  <a:gd name="T18" fmla="*/ 53 w 215"/>
                  <a:gd name="T19" fmla="*/ 20 h 196"/>
                  <a:gd name="T20" fmla="*/ 137 w 215"/>
                  <a:gd name="T21" fmla="*/ 4 h 196"/>
                  <a:gd name="T22" fmla="*/ 157 w 215"/>
                  <a:gd name="T23" fmla="*/ 9 h 196"/>
                  <a:gd name="T24" fmla="*/ 178 w 215"/>
                  <a:gd name="T25" fmla="*/ 23 h 196"/>
                  <a:gd name="T26" fmla="*/ 196 w 215"/>
                  <a:gd name="T27" fmla="*/ 47 h 196"/>
                  <a:gd name="T28" fmla="*/ 210 w 215"/>
                  <a:gd name="T29" fmla="*/ 91 h 196"/>
                  <a:gd name="T30" fmla="*/ 214 w 215"/>
                  <a:gd name="T31" fmla="*/ 137 h 196"/>
                  <a:gd name="T32" fmla="*/ 196 w 215"/>
                  <a:gd name="T33" fmla="*/ 196 h 196"/>
                  <a:gd name="T34" fmla="*/ 186 w 215"/>
                  <a:gd name="T35"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196">
                    <a:moveTo>
                      <a:pt x="186" y="182"/>
                    </a:moveTo>
                    <a:cubicBezTo>
                      <a:pt x="186" y="182"/>
                      <a:pt x="187" y="182"/>
                      <a:pt x="187" y="181"/>
                    </a:cubicBezTo>
                    <a:cubicBezTo>
                      <a:pt x="196" y="172"/>
                      <a:pt x="187" y="138"/>
                      <a:pt x="167" y="140"/>
                    </a:cubicBezTo>
                    <a:cubicBezTo>
                      <a:pt x="148" y="143"/>
                      <a:pt x="162" y="183"/>
                      <a:pt x="159" y="183"/>
                    </a:cubicBezTo>
                    <a:cubicBezTo>
                      <a:pt x="157" y="183"/>
                      <a:pt x="115" y="141"/>
                      <a:pt x="106" y="130"/>
                    </a:cubicBezTo>
                    <a:cubicBezTo>
                      <a:pt x="96" y="120"/>
                      <a:pt x="82" y="129"/>
                      <a:pt x="64" y="133"/>
                    </a:cubicBezTo>
                    <a:cubicBezTo>
                      <a:pt x="47" y="137"/>
                      <a:pt x="20" y="138"/>
                      <a:pt x="20" y="138"/>
                    </a:cubicBezTo>
                    <a:cubicBezTo>
                      <a:pt x="20" y="138"/>
                      <a:pt x="19" y="141"/>
                      <a:pt x="31" y="172"/>
                    </a:cubicBezTo>
                    <a:cubicBezTo>
                      <a:pt x="31" y="172"/>
                      <a:pt x="4" y="150"/>
                      <a:pt x="2" y="117"/>
                    </a:cubicBezTo>
                    <a:cubicBezTo>
                      <a:pt x="0" y="83"/>
                      <a:pt x="12" y="47"/>
                      <a:pt x="53" y="20"/>
                    </a:cubicBezTo>
                    <a:cubicBezTo>
                      <a:pt x="81" y="1"/>
                      <a:pt x="112" y="0"/>
                      <a:pt x="137" y="4"/>
                    </a:cubicBezTo>
                    <a:cubicBezTo>
                      <a:pt x="144" y="5"/>
                      <a:pt x="151" y="7"/>
                      <a:pt x="157" y="9"/>
                    </a:cubicBezTo>
                    <a:cubicBezTo>
                      <a:pt x="165" y="12"/>
                      <a:pt x="172" y="17"/>
                      <a:pt x="178" y="23"/>
                    </a:cubicBezTo>
                    <a:cubicBezTo>
                      <a:pt x="186" y="30"/>
                      <a:pt x="191" y="38"/>
                      <a:pt x="196" y="47"/>
                    </a:cubicBezTo>
                    <a:cubicBezTo>
                      <a:pt x="203" y="61"/>
                      <a:pt x="207" y="76"/>
                      <a:pt x="210" y="91"/>
                    </a:cubicBezTo>
                    <a:cubicBezTo>
                      <a:pt x="212" y="106"/>
                      <a:pt x="215" y="121"/>
                      <a:pt x="214" y="137"/>
                    </a:cubicBezTo>
                    <a:cubicBezTo>
                      <a:pt x="212" y="158"/>
                      <a:pt x="204" y="177"/>
                      <a:pt x="196" y="196"/>
                    </a:cubicBezTo>
                    <a:cubicBezTo>
                      <a:pt x="194" y="194"/>
                      <a:pt x="186" y="182"/>
                      <a:pt x="186" y="182"/>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ïṣ1ídé">
                <a:extLst>
                  <a:ext uri="{FF2B5EF4-FFF2-40B4-BE49-F238E27FC236}">
                    <a16:creationId xmlns:a16="http://schemas.microsoft.com/office/drawing/2014/main" id="{46CCAE74-FD0D-4D73-9CBE-91FD827D384B}"/>
                  </a:ext>
                </a:extLst>
              </p:cNvPr>
              <p:cNvSpPr/>
              <p:nvPr/>
            </p:nvSpPr>
            <p:spPr bwMode="auto">
              <a:xfrm>
                <a:off x="6244948" y="3095083"/>
                <a:ext cx="284683" cy="329127"/>
              </a:xfrm>
              <a:custGeom>
                <a:avLst/>
                <a:gdLst>
                  <a:gd name="T0" fmla="*/ 102 w 114"/>
                  <a:gd name="T1" fmla="*/ 11 h 132"/>
                  <a:gd name="T2" fmla="*/ 114 w 114"/>
                  <a:gd name="T3" fmla="*/ 5 h 132"/>
                  <a:gd name="T4" fmla="*/ 97 w 114"/>
                  <a:gd name="T5" fmla="*/ 0 h 132"/>
                  <a:gd name="T6" fmla="*/ 86 w 114"/>
                  <a:gd name="T7" fmla="*/ 2 h 132"/>
                  <a:gd name="T8" fmla="*/ 25 w 114"/>
                  <a:gd name="T9" fmla="*/ 31 h 132"/>
                  <a:gd name="T10" fmla="*/ 0 w 114"/>
                  <a:gd name="T11" fmla="*/ 130 h 132"/>
                  <a:gd name="T12" fmla="*/ 0 w 114"/>
                  <a:gd name="T13" fmla="*/ 132 h 132"/>
                  <a:gd name="T14" fmla="*/ 4 w 114"/>
                  <a:gd name="T15" fmla="*/ 132 h 132"/>
                  <a:gd name="T16" fmla="*/ 4 w 114"/>
                  <a:gd name="T17" fmla="*/ 130 h 132"/>
                  <a:gd name="T18" fmla="*/ 28 w 114"/>
                  <a:gd name="T19" fmla="*/ 34 h 132"/>
                  <a:gd name="T20" fmla="*/ 86 w 114"/>
                  <a:gd name="T21" fmla="*/ 6 h 132"/>
                  <a:gd name="T22" fmla="*/ 108 w 114"/>
                  <a:gd name="T23" fmla="*/ 3 h 132"/>
                  <a:gd name="T24" fmla="*/ 100 w 114"/>
                  <a:gd name="T25" fmla="*/ 8 h 132"/>
                  <a:gd name="T26" fmla="*/ 63 w 114"/>
                  <a:gd name="T27" fmla="*/ 40 h 132"/>
                  <a:gd name="T28" fmla="*/ 34 w 114"/>
                  <a:gd name="T29" fmla="*/ 91 h 132"/>
                  <a:gd name="T30" fmla="*/ 28 w 114"/>
                  <a:gd name="T31" fmla="*/ 114 h 132"/>
                  <a:gd name="T32" fmla="*/ 24 w 114"/>
                  <a:gd name="T33" fmla="*/ 128 h 132"/>
                  <a:gd name="T34" fmla="*/ 28 w 114"/>
                  <a:gd name="T35" fmla="*/ 127 h 132"/>
                  <a:gd name="T36" fmla="*/ 32 w 114"/>
                  <a:gd name="T37" fmla="*/ 115 h 132"/>
                  <a:gd name="T38" fmla="*/ 38 w 114"/>
                  <a:gd name="T39" fmla="*/ 92 h 132"/>
                  <a:gd name="T40" fmla="*/ 66 w 114"/>
                  <a:gd name="T41" fmla="*/ 43 h 132"/>
                  <a:gd name="T42" fmla="*/ 102 w 114"/>
                  <a:gd name="T43" fmla="*/ 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32">
                    <a:moveTo>
                      <a:pt x="102" y="11"/>
                    </a:moveTo>
                    <a:cubicBezTo>
                      <a:pt x="106" y="9"/>
                      <a:pt x="109" y="7"/>
                      <a:pt x="114" y="5"/>
                    </a:cubicBezTo>
                    <a:cubicBezTo>
                      <a:pt x="108" y="3"/>
                      <a:pt x="103" y="1"/>
                      <a:pt x="97" y="0"/>
                    </a:cubicBezTo>
                    <a:cubicBezTo>
                      <a:pt x="93" y="1"/>
                      <a:pt x="90" y="1"/>
                      <a:pt x="86" y="2"/>
                    </a:cubicBezTo>
                    <a:cubicBezTo>
                      <a:pt x="63" y="4"/>
                      <a:pt x="40" y="13"/>
                      <a:pt x="25" y="31"/>
                    </a:cubicBezTo>
                    <a:cubicBezTo>
                      <a:pt x="2" y="59"/>
                      <a:pt x="0" y="97"/>
                      <a:pt x="0" y="130"/>
                    </a:cubicBezTo>
                    <a:cubicBezTo>
                      <a:pt x="0" y="131"/>
                      <a:pt x="0" y="132"/>
                      <a:pt x="0" y="132"/>
                    </a:cubicBezTo>
                    <a:cubicBezTo>
                      <a:pt x="2" y="132"/>
                      <a:pt x="3" y="132"/>
                      <a:pt x="4" y="132"/>
                    </a:cubicBezTo>
                    <a:cubicBezTo>
                      <a:pt x="4" y="131"/>
                      <a:pt x="4" y="131"/>
                      <a:pt x="4" y="130"/>
                    </a:cubicBezTo>
                    <a:cubicBezTo>
                      <a:pt x="4" y="97"/>
                      <a:pt x="7" y="60"/>
                      <a:pt x="28" y="34"/>
                    </a:cubicBezTo>
                    <a:cubicBezTo>
                      <a:pt x="43" y="16"/>
                      <a:pt x="64" y="8"/>
                      <a:pt x="86" y="6"/>
                    </a:cubicBezTo>
                    <a:cubicBezTo>
                      <a:pt x="93" y="5"/>
                      <a:pt x="101" y="4"/>
                      <a:pt x="108" y="3"/>
                    </a:cubicBezTo>
                    <a:cubicBezTo>
                      <a:pt x="105" y="5"/>
                      <a:pt x="102" y="6"/>
                      <a:pt x="100" y="8"/>
                    </a:cubicBezTo>
                    <a:cubicBezTo>
                      <a:pt x="87" y="18"/>
                      <a:pt x="74" y="29"/>
                      <a:pt x="63" y="40"/>
                    </a:cubicBezTo>
                    <a:cubicBezTo>
                      <a:pt x="50" y="54"/>
                      <a:pt x="40" y="73"/>
                      <a:pt x="34" y="91"/>
                    </a:cubicBezTo>
                    <a:cubicBezTo>
                      <a:pt x="32" y="98"/>
                      <a:pt x="30" y="106"/>
                      <a:pt x="28" y="114"/>
                    </a:cubicBezTo>
                    <a:cubicBezTo>
                      <a:pt x="27" y="119"/>
                      <a:pt x="25" y="124"/>
                      <a:pt x="24" y="128"/>
                    </a:cubicBezTo>
                    <a:cubicBezTo>
                      <a:pt x="25" y="128"/>
                      <a:pt x="27" y="128"/>
                      <a:pt x="28" y="127"/>
                    </a:cubicBezTo>
                    <a:cubicBezTo>
                      <a:pt x="30" y="123"/>
                      <a:pt x="31" y="119"/>
                      <a:pt x="32" y="115"/>
                    </a:cubicBezTo>
                    <a:cubicBezTo>
                      <a:pt x="34" y="107"/>
                      <a:pt x="35" y="99"/>
                      <a:pt x="38" y="92"/>
                    </a:cubicBezTo>
                    <a:cubicBezTo>
                      <a:pt x="44" y="75"/>
                      <a:pt x="54" y="56"/>
                      <a:pt x="66" y="43"/>
                    </a:cubicBezTo>
                    <a:cubicBezTo>
                      <a:pt x="77" y="32"/>
                      <a:pt x="89" y="21"/>
                      <a:pt x="102" y="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iṧļïďe">
                <a:extLst>
                  <a:ext uri="{FF2B5EF4-FFF2-40B4-BE49-F238E27FC236}">
                    <a16:creationId xmlns:a16="http://schemas.microsoft.com/office/drawing/2014/main" id="{397626F5-74DD-4170-B821-412C614792EA}"/>
                  </a:ext>
                </a:extLst>
              </p:cNvPr>
              <p:cNvSpPr/>
              <p:nvPr/>
            </p:nvSpPr>
            <p:spPr bwMode="auto">
              <a:xfrm>
                <a:off x="6455155" y="3121510"/>
                <a:ext cx="111711" cy="351950"/>
              </a:xfrm>
              <a:custGeom>
                <a:avLst/>
                <a:gdLst>
                  <a:gd name="T0" fmla="*/ 45 w 45"/>
                  <a:gd name="T1" fmla="*/ 3 h 141"/>
                  <a:gd name="T2" fmla="*/ 41 w 45"/>
                  <a:gd name="T3" fmla="*/ 0 h 141"/>
                  <a:gd name="T4" fmla="*/ 34 w 45"/>
                  <a:gd name="T5" fmla="*/ 27 h 141"/>
                  <a:gd name="T6" fmla="*/ 10 w 45"/>
                  <a:gd name="T7" fmla="*/ 107 h 141"/>
                  <a:gd name="T8" fmla="*/ 0 w 45"/>
                  <a:gd name="T9" fmla="*/ 138 h 141"/>
                  <a:gd name="T10" fmla="*/ 4 w 45"/>
                  <a:gd name="T11" fmla="*/ 141 h 141"/>
                  <a:gd name="T12" fmla="*/ 14 w 45"/>
                  <a:gd name="T13" fmla="*/ 108 h 141"/>
                  <a:gd name="T14" fmla="*/ 38 w 45"/>
                  <a:gd name="T15" fmla="*/ 28 h 141"/>
                  <a:gd name="T16" fmla="*/ 45 w 45"/>
                  <a:gd name="T17" fmla="*/ 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1">
                    <a:moveTo>
                      <a:pt x="45" y="3"/>
                    </a:moveTo>
                    <a:cubicBezTo>
                      <a:pt x="44" y="2"/>
                      <a:pt x="42" y="1"/>
                      <a:pt x="41" y="0"/>
                    </a:cubicBezTo>
                    <a:cubicBezTo>
                      <a:pt x="38" y="9"/>
                      <a:pt x="36" y="17"/>
                      <a:pt x="34" y="27"/>
                    </a:cubicBezTo>
                    <a:cubicBezTo>
                      <a:pt x="27" y="54"/>
                      <a:pt x="19" y="81"/>
                      <a:pt x="10" y="107"/>
                    </a:cubicBezTo>
                    <a:cubicBezTo>
                      <a:pt x="7" y="117"/>
                      <a:pt x="3" y="127"/>
                      <a:pt x="0" y="138"/>
                    </a:cubicBezTo>
                    <a:cubicBezTo>
                      <a:pt x="1" y="139"/>
                      <a:pt x="2" y="140"/>
                      <a:pt x="4" y="141"/>
                    </a:cubicBezTo>
                    <a:cubicBezTo>
                      <a:pt x="6" y="130"/>
                      <a:pt x="11" y="119"/>
                      <a:pt x="14" y="108"/>
                    </a:cubicBezTo>
                    <a:cubicBezTo>
                      <a:pt x="23" y="82"/>
                      <a:pt x="31" y="55"/>
                      <a:pt x="38" y="28"/>
                    </a:cubicBezTo>
                    <a:cubicBezTo>
                      <a:pt x="40" y="19"/>
                      <a:pt x="42" y="11"/>
                      <a:pt x="45" y="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ś1ïḓe">
                <a:extLst>
                  <a:ext uri="{FF2B5EF4-FFF2-40B4-BE49-F238E27FC236}">
                    <a16:creationId xmlns:a16="http://schemas.microsoft.com/office/drawing/2014/main" id="{193CBD0C-C835-4DDB-861F-07F82AA0CCC7}"/>
                  </a:ext>
                </a:extLst>
              </p:cNvPr>
              <p:cNvSpPr/>
              <p:nvPr/>
            </p:nvSpPr>
            <p:spPr bwMode="auto">
              <a:xfrm>
                <a:off x="6596897" y="3157545"/>
                <a:ext cx="30030" cy="386784"/>
              </a:xfrm>
              <a:custGeom>
                <a:avLst/>
                <a:gdLst>
                  <a:gd name="T0" fmla="*/ 7 w 12"/>
                  <a:gd name="T1" fmla="*/ 24 h 155"/>
                  <a:gd name="T2" fmla="*/ 4 w 12"/>
                  <a:gd name="T3" fmla="*/ 5 h 155"/>
                  <a:gd name="T4" fmla="*/ 0 w 12"/>
                  <a:gd name="T5" fmla="*/ 0 h 155"/>
                  <a:gd name="T6" fmla="*/ 0 w 12"/>
                  <a:gd name="T7" fmla="*/ 2 h 155"/>
                  <a:gd name="T8" fmla="*/ 3 w 12"/>
                  <a:gd name="T9" fmla="*/ 25 h 155"/>
                  <a:gd name="T10" fmla="*/ 8 w 12"/>
                  <a:gd name="T11" fmla="*/ 70 h 155"/>
                  <a:gd name="T12" fmla="*/ 8 w 12"/>
                  <a:gd name="T13" fmla="*/ 93 h 155"/>
                  <a:gd name="T14" fmla="*/ 6 w 12"/>
                  <a:gd name="T15" fmla="*/ 133 h 155"/>
                  <a:gd name="T16" fmla="*/ 3 w 12"/>
                  <a:gd name="T17" fmla="*/ 152 h 155"/>
                  <a:gd name="T18" fmla="*/ 2 w 12"/>
                  <a:gd name="T19" fmla="*/ 153 h 155"/>
                  <a:gd name="T20" fmla="*/ 3 w 12"/>
                  <a:gd name="T21" fmla="*/ 155 h 155"/>
                  <a:gd name="T22" fmla="*/ 4 w 12"/>
                  <a:gd name="T23" fmla="*/ 153 h 155"/>
                  <a:gd name="T24" fmla="*/ 9 w 12"/>
                  <a:gd name="T25" fmla="*/ 138 h 155"/>
                  <a:gd name="T26" fmla="*/ 12 w 12"/>
                  <a:gd name="T27" fmla="*/ 93 h 155"/>
                  <a:gd name="T28" fmla="*/ 12 w 12"/>
                  <a:gd name="T29" fmla="*/ 70 h 155"/>
                  <a:gd name="T30" fmla="*/ 7 w 12"/>
                  <a:gd name="T3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55">
                    <a:moveTo>
                      <a:pt x="7" y="24"/>
                    </a:moveTo>
                    <a:cubicBezTo>
                      <a:pt x="6" y="18"/>
                      <a:pt x="4" y="11"/>
                      <a:pt x="4" y="5"/>
                    </a:cubicBezTo>
                    <a:cubicBezTo>
                      <a:pt x="3" y="3"/>
                      <a:pt x="1" y="1"/>
                      <a:pt x="0" y="0"/>
                    </a:cubicBezTo>
                    <a:cubicBezTo>
                      <a:pt x="0" y="0"/>
                      <a:pt x="0" y="1"/>
                      <a:pt x="0" y="2"/>
                    </a:cubicBezTo>
                    <a:cubicBezTo>
                      <a:pt x="0" y="10"/>
                      <a:pt x="2" y="19"/>
                      <a:pt x="3" y="25"/>
                    </a:cubicBezTo>
                    <a:cubicBezTo>
                      <a:pt x="6" y="40"/>
                      <a:pt x="7" y="55"/>
                      <a:pt x="8" y="70"/>
                    </a:cubicBezTo>
                    <a:cubicBezTo>
                      <a:pt x="8" y="78"/>
                      <a:pt x="8" y="86"/>
                      <a:pt x="8" y="93"/>
                    </a:cubicBezTo>
                    <a:cubicBezTo>
                      <a:pt x="8" y="107"/>
                      <a:pt x="7" y="120"/>
                      <a:pt x="6" y="133"/>
                    </a:cubicBezTo>
                    <a:cubicBezTo>
                      <a:pt x="7" y="141"/>
                      <a:pt x="7" y="149"/>
                      <a:pt x="3" y="152"/>
                    </a:cubicBezTo>
                    <a:cubicBezTo>
                      <a:pt x="3" y="153"/>
                      <a:pt x="2" y="153"/>
                      <a:pt x="2" y="153"/>
                    </a:cubicBezTo>
                    <a:cubicBezTo>
                      <a:pt x="2" y="153"/>
                      <a:pt x="2" y="154"/>
                      <a:pt x="3" y="155"/>
                    </a:cubicBezTo>
                    <a:cubicBezTo>
                      <a:pt x="3" y="154"/>
                      <a:pt x="4" y="154"/>
                      <a:pt x="4" y="153"/>
                    </a:cubicBezTo>
                    <a:cubicBezTo>
                      <a:pt x="6" y="149"/>
                      <a:pt x="8" y="144"/>
                      <a:pt x="9" y="138"/>
                    </a:cubicBezTo>
                    <a:cubicBezTo>
                      <a:pt x="11" y="123"/>
                      <a:pt x="12" y="108"/>
                      <a:pt x="12" y="93"/>
                    </a:cubicBezTo>
                    <a:cubicBezTo>
                      <a:pt x="12" y="86"/>
                      <a:pt x="12" y="78"/>
                      <a:pt x="12" y="70"/>
                    </a:cubicBezTo>
                    <a:cubicBezTo>
                      <a:pt x="11" y="55"/>
                      <a:pt x="10" y="39"/>
                      <a:pt x="7" y="24"/>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îṧļiḋé">
                <a:extLst>
                  <a:ext uri="{FF2B5EF4-FFF2-40B4-BE49-F238E27FC236}">
                    <a16:creationId xmlns:a16="http://schemas.microsoft.com/office/drawing/2014/main" id="{406F0C45-AC42-4923-87A0-700E0F72E8FC}"/>
                  </a:ext>
                </a:extLst>
              </p:cNvPr>
              <p:cNvSpPr/>
              <p:nvPr/>
            </p:nvSpPr>
            <p:spPr bwMode="auto">
              <a:xfrm>
                <a:off x="6189693" y="3099888"/>
                <a:ext cx="154954" cy="329127"/>
              </a:xfrm>
              <a:custGeom>
                <a:avLst/>
                <a:gdLst>
                  <a:gd name="T0" fmla="*/ 4 w 62"/>
                  <a:gd name="T1" fmla="*/ 111 h 132"/>
                  <a:gd name="T2" fmla="*/ 14 w 62"/>
                  <a:gd name="T3" fmla="*/ 61 h 132"/>
                  <a:gd name="T4" fmla="*/ 44 w 62"/>
                  <a:gd name="T5" fmla="*/ 15 h 132"/>
                  <a:gd name="T6" fmla="*/ 62 w 62"/>
                  <a:gd name="T7" fmla="*/ 0 h 132"/>
                  <a:gd name="T8" fmla="*/ 49 w 62"/>
                  <a:gd name="T9" fmla="*/ 5 h 132"/>
                  <a:gd name="T10" fmla="*/ 41 w 62"/>
                  <a:gd name="T11" fmla="*/ 12 h 132"/>
                  <a:gd name="T12" fmla="*/ 10 w 62"/>
                  <a:gd name="T13" fmla="*/ 60 h 132"/>
                  <a:gd name="T14" fmla="*/ 1 w 62"/>
                  <a:gd name="T15" fmla="*/ 110 h 132"/>
                  <a:gd name="T16" fmla="*/ 0 w 62"/>
                  <a:gd name="T17" fmla="*/ 119 h 132"/>
                  <a:gd name="T18" fmla="*/ 2 w 62"/>
                  <a:gd name="T19" fmla="*/ 132 h 132"/>
                  <a:gd name="T20" fmla="*/ 6 w 62"/>
                  <a:gd name="T21" fmla="*/ 132 h 132"/>
                  <a:gd name="T22" fmla="*/ 4 w 62"/>
                  <a:gd name="T23" fmla="*/ 119 h 132"/>
                  <a:gd name="T24" fmla="*/ 4 w 62"/>
                  <a:gd name="T25" fmla="*/ 1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132">
                    <a:moveTo>
                      <a:pt x="4" y="111"/>
                    </a:moveTo>
                    <a:cubicBezTo>
                      <a:pt x="6" y="95"/>
                      <a:pt x="8" y="75"/>
                      <a:pt x="14" y="61"/>
                    </a:cubicBezTo>
                    <a:cubicBezTo>
                      <a:pt x="22" y="44"/>
                      <a:pt x="31" y="28"/>
                      <a:pt x="44" y="15"/>
                    </a:cubicBezTo>
                    <a:cubicBezTo>
                      <a:pt x="49" y="9"/>
                      <a:pt x="55" y="4"/>
                      <a:pt x="62" y="0"/>
                    </a:cubicBezTo>
                    <a:cubicBezTo>
                      <a:pt x="57" y="1"/>
                      <a:pt x="53" y="3"/>
                      <a:pt x="49" y="5"/>
                    </a:cubicBezTo>
                    <a:cubicBezTo>
                      <a:pt x="46" y="7"/>
                      <a:pt x="43" y="10"/>
                      <a:pt x="41" y="12"/>
                    </a:cubicBezTo>
                    <a:cubicBezTo>
                      <a:pt x="28" y="26"/>
                      <a:pt x="18" y="42"/>
                      <a:pt x="10" y="60"/>
                    </a:cubicBezTo>
                    <a:cubicBezTo>
                      <a:pt x="4" y="74"/>
                      <a:pt x="2" y="95"/>
                      <a:pt x="1" y="110"/>
                    </a:cubicBezTo>
                    <a:cubicBezTo>
                      <a:pt x="0" y="113"/>
                      <a:pt x="0" y="116"/>
                      <a:pt x="0" y="119"/>
                    </a:cubicBezTo>
                    <a:cubicBezTo>
                      <a:pt x="0" y="123"/>
                      <a:pt x="1" y="128"/>
                      <a:pt x="2" y="132"/>
                    </a:cubicBezTo>
                    <a:cubicBezTo>
                      <a:pt x="3" y="132"/>
                      <a:pt x="4" y="132"/>
                      <a:pt x="6" y="132"/>
                    </a:cubicBezTo>
                    <a:cubicBezTo>
                      <a:pt x="5" y="128"/>
                      <a:pt x="4" y="123"/>
                      <a:pt x="4" y="119"/>
                    </a:cubicBezTo>
                    <a:cubicBezTo>
                      <a:pt x="4" y="116"/>
                      <a:pt x="4" y="113"/>
                      <a:pt x="4" y="1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ŝlïďê">
                <a:extLst>
                  <a:ext uri="{FF2B5EF4-FFF2-40B4-BE49-F238E27FC236}">
                    <a16:creationId xmlns:a16="http://schemas.microsoft.com/office/drawing/2014/main" id="{22763C8C-6152-4C81-AC3D-ADEC796D66E5}"/>
                  </a:ext>
                </a:extLst>
              </p:cNvPr>
              <p:cNvSpPr/>
              <p:nvPr/>
            </p:nvSpPr>
            <p:spPr bwMode="auto">
              <a:xfrm>
                <a:off x="6574074" y="3137126"/>
                <a:ext cx="13213" cy="306304"/>
              </a:xfrm>
              <a:custGeom>
                <a:avLst/>
                <a:gdLst>
                  <a:gd name="T0" fmla="*/ 1 w 5"/>
                  <a:gd name="T1" fmla="*/ 121 h 123"/>
                  <a:gd name="T2" fmla="*/ 5 w 5"/>
                  <a:gd name="T3" fmla="*/ 123 h 123"/>
                  <a:gd name="T4" fmla="*/ 5 w 5"/>
                  <a:gd name="T5" fmla="*/ 99 h 123"/>
                  <a:gd name="T6" fmla="*/ 5 w 5"/>
                  <a:gd name="T7" fmla="*/ 93 h 123"/>
                  <a:gd name="T8" fmla="*/ 4 w 5"/>
                  <a:gd name="T9" fmla="*/ 61 h 123"/>
                  <a:gd name="T10" fmla="*/ 4 w 5"/>
                  <a:gd name="T11" fmla="*/ 19 h 123"/>
                  <a:gd name="T12" fmla="*/ 5 w 5"/>
                  <a:gd name="T13" fmla="*/ 4 h 123"/>
                  <a:gd name="T14" fmla="*/ 3 w 5"/>
                  <a:gd name="T15" fmla="*/ 2 h 123"/>
                  <a:gd name="T16" fmla="*/ 1 w 5"/>
                  <a:gd name="T17" fmla="*/ 0 h 123"/>
                  <a:gd name="T18" fmla="*/ 1 w 5"/>
                  <a:gd name="T19" fmla="*/ 1 h 123"/>
                  <a:gd name="T20" fmla="*/ 0 w 5"/>
                  <a:gd name="T21" fmla="*/ 19 h 123"/>
                  <a:gd name="T22" fmla="*/ 0 w 5"/>
                  <a:gd name="T23" fmla="*/ 61 h 123"/>
                  <a:gd name="T24" fmla="*/ 1 w 5"/>
                  <a:gd name="T25" fmla="*/ 93 h 123"/>
                  <a:gd name="T26" fmla="*/ 1 w 5"/>
                  <a:gd name="T27" fmla="*/ 99 h 123"/>
                  <a:gd name="T28" fmla="*/ 1 w 5"/>
                  <a:gd name="T29" fmla="*/ 1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3">
                    <a:moveTo>
                      <a:pt x="1" y="121"/>
                    </a:moveTo>
                    <a:cubicBezTo>
                      <a:pt x="2" y="121"/>
                      <a:pt x="3" y="122"/>
                      <a:pt x="5" y="123"/>
                    </a:cubicBezTo>
                    <a:cubicBezTo>
                      <a:pt x="5" y="115"/>
                      <a:pt x="5" y="106"/>
                      <a:pt x="5" y="99"/>
                    </a:cubicBezTo>
                    <a:cubicBezTo>
                      <a:pt x="5" y="97"/>
                      <a:pt x="5" y="95"/>
                      <a:pt x="5" y="93"/>
                    </a:cubicBezTo>
                    <a:cubicBezTo>
                      <a:pt x="5" y="82"/>
                      <a:pt x="5" y="72"/>
                      <a:pt x="4" y="61"/>
                    </a:cubicBezTo>
                    <a:cubicBezTo>
                      <a:pt x="4" y="47"/>
                      <a:pt x="4" y="33"/>
                      <a:pt x="4" y="19"/>
                    </a:cubicBezTo>
                    <a:cubicBezTo>
                      <a:pt x="4" y="14"/>
                      <a:pt x="5" y="9"/>
                      <a:pt x="5" y="4"/>
                    </a:cubicBezTo>
                    <a:cubicBezTo>
                      <a:pt x="4" y="3"/>
                      <a:pt x="4" y="2"/>
                      <a:pt x="3" y="2"/>
                    </a:cubicBezTo>
                    <a:cubicBezTo>
                      <a:pt x="3" y="1"/>
                      <a:pt x="2" y="1"/>
                      <a:pt x="1" y="0"/>
                    </a:cubicBezTo>
                    <a:cubicBezTo>
                      <a:pt x="1" y="1"/>
                      <a:pt x="1" y="1"/>
                      <a:pt x="1" y="1"/>
                    </a:cubicBezTo>
                    <a:cubicBezTo>
                      <a:pt x="1" y="7"/>
                      <a:pt x="0" y="13"/>
                      <a:pt x="0" y="19"/>
                    </a:cubicBezTo>
                    <a:cubicBezTo>
                      <a:pt x="0" y="33"/>
                      <a:pt x="0" y="47"/>
                      <a:pt x="0" y="61"/>
                    </a:cubicBezTo>
                    <a:cubicBezTo>
                      <a:pt x="1" y="72"/>
                      <a:pt x="1" y="82"/>
                      <a:pt x="1" y="93"/>
                    </a:cubicBezTo>
                    <a:cubicBezTo>
                      <a:pt x="1" y="95"/>
                      <a:pt x="1" y="97"/>
                      <a:pt x="1" y="99"/>
                    </a:cubicBezTo>
                    <a:cubicBezTo>
                      <a:pt x="1" y="106"/>
                      <a:pt x="1" y="113"/>
                      <a:pt x="1" y="12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iṣḷíďé">
                <a:extLst>
                  <a:ext uri="{FF2B5EF4-FFF2-40B4-BE49-F238E27FC236}">
                    <a16:creationId xmlns:a16="http://schemas.microsoft.com/office/drawing/2014/main" id="{800BA0B3-8CB6-47EC-8C80-9B1B759BA59C}"/>
                  </a:ext>
                </a:extLst>
              </p:cNvPr>
              <p:cNvSpPr/>
              <p:nvPr/>
            </p:nvSpPr>
            <p:spPr bwMode="auto">
              <a:xfrm>
                <a:off x="6386688" y="3116705"/>
                <a:ext cx="170569" cy="289488"/>
              </a:xfrm>
              <a:custGeom>
                <a:avLst/>
                <a:gdLst>
                  <a:gd name="T0" fmla="*/ 4 w 68"/>
                  <a:gd name="T1" fmla="*/ 116 h 116"/>
                  <a:gd name="T2" fmla="*/ 22 w 68"/>
                  <a:gd name="T3" fmla="*/ 62 h 116"/>
                  <a:gd name="T4" fmla="*/ 46 w 68"/>
                  <a:gd name="T5" fmla="*/ 27 h 116"/>
                  <a:gd name="T6" fmla="*/ 68 w 68"/>
                  <a:gd name="T7" fmla="*/ 2 h 116"/>
                  <a:gd name="T8" fmla="*/ 65 w 68"/>
                  <a:gd name="T9" fmla="*/ 0 h 116"/>
                  <a:gd name="T10" fmla="*/ 43 w 68"/>
                  <a:gd name="T11" fmla="*/ 25 h 116"/>
                  <a:gd name="T12" fmla="*/ 19 w 68"/>
                  <a:gd name="T13" fmla="*/ 61 h 116"/>
                  <a:gd name="T14" fmla="*/ 0 w 68"/>
                  <a:gd name="T15" fmla="*/ 114 h 116"/>
                  <a:gd name="T16" fmla="*/ 4 w 68"/>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6">
                    <a:moveTo>
                      <a:pt x="4" y="116"/>
                    </a:moveTo>
                    <a:cubicBezTo>
                      <a:pt x="10" y="98"/>
                      <a:pt x="14" y="79"/>
                      <a:pt x="22" y="62"/>
                    </a:cubicBezTo>
                    <a:cubicBezTo>
                      <a:pt x="29" y="49"/>
                      <a:pt x="36" y="38"/>
                      <a:pt x="46" y="27"/>
                    </a:cubicBezTo>
                    <a:cubicBezTo>
                      <a:pt x="53" y="19"/>
                      <a:pt x="61" y="10"/>
                      <a:pt x="68" y="2"/>
                    </a:cubicBezTo>
                    <a:cubicBezTo>
                      <a:pt x="67" y="1"/>
                      <a:pt x="66" y="1"/>
                      <a:pt x="65" y="0"/>
                    </a:cubicBezTo>
                    <a:cubicBezTo>
                      <a:pt x="57" y="8"/>
                      <a:pt x="50" y="17"/>
                      <a:pt x="43" y="25"/>
                    </a:cubicBezTo>
                    <a:cubicBezTo>
                      <a:pt x="33" y="36"/>
                      <a:pt x="25" y="47"/>
                      <a:pt x="19" y="61"/>
                    </a:cubicBezTo>
                    <a:cubicBezTo>
                      <a:pt x="10" y="78"/>
                      <a:pt x="6" y="96"/>
                      <a:pt x="0" y="114"/>
                    </a:cubicBezTo>
                    <a:cubicBezTo>
                      <a:pt x="1" y="114"/>
                      <a:pt x="3" y="115"/>
                      <a:pt x="4" y="11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iSḻïďe">
                <a:extLst>
                  <a:ext uri="{FF2B5EF4-FFF2-40B4-BE49-F238E27FC236}">
                    <a16:creationId xmlns:a16="http://schemas.microsoft.com/office/drawing/2014/main" id="{83CC2A58-E981-466E-B6A6-117B941788FC}"/>
                  </a:ext>
                </a:extLst>
              </p:cNvPr>
              <p:cNvSpPr/>
              <p:nvPr/>
            </p:nvSpPr>
            <p:spPr bwMode="auto">
              <a:xfrm>
                <a:off x="6467168" y="2949740"/>
                <a:ext cx="696692" cy="866060"/>
              </a:xfrm>
              <a:custGeom>
                <a:avLst/>
                <a:gdLst>
                  <a:gd name="T0" fmla="*/ 275 w 279"/>
                  <a:gd name="T1" fmla="*/ 281 h 347"/>
                  <a:gd name="T2" fmla="*/ 263 w 279"/>
                  <a:gd name="T3" fmla="*/ 347 h 347"/>
                  <a:gd name="T4" fmla="*/ 125 w 279"/>
                  <a:gd name="T5" fmla="*/ 278 h 347"/>
                  <a:gd name="T6" fmla="*/ 124 w 279"/>
                  <a:gd name="T7" fmla="*/ 250 h 347"/>
                  <a:gd name="T8" fmla="*/ 97 w 279"/>
                  <a:gd name="T9" fmla="*/ 217 h 347"/>
                  <a:gd name="T10" fmla="*/ 96 w 279"/>
                  <a:gd name="T11" fmla="*/ 166 h 347"/>
                  <a:gd name="T12" fmla="*/ 78 w 279"/>
                  <a:gd name="T13" fmla="*/ 145 h 347"/>
                  <a:gd name="T14" fmla="*/ 64 w 279"/>
                  <a:gd name="T15" fmla="*/ 101 h 347"/>
                  <a:gd name="T16" fmla="*/ 64 w 279"/>
                  <a:gd name="T17" fmla="*/ 101 h 347"/>
                  <a:gd name="T18" fmla="*/ 60 w 279"/>
                  <a:gd name="T19" fmla="*/ 68 h 347"/>
                  <a:gd name="T20" fmla="*/ 25 w 279"/>
                  <a:gd name="T21" fmla="*/ 63 h 347"/>
                  <a:gd name="T22" fmla="*/ 5 w 279"/>
                  <a:gd name="T23" fmla="*/ 58 h 347"/>
                  <a:gd name="T24" fmla="*/ 5 w 279"/>
                  <a:gd name="T25" fmla="*/ 58 h 347"/>
                  <a:gd name="T26" fmla="*/ 25 w 279"/>
                  <a:gd name="T27" fmla="*/ 17 h 347"/>
                  <a:gd name="T28" fmla="*/ 140 w 279"/>
                  <a:gd name="T29" fmla="*/ 36 h 347"/>
                  <a:gd name="T30" fmla="*/ 176 w 279"/>
                  <a:gd name="T31" fmla="*/ 92 h 347"/>
                  <a:gd name="T32" fmla="*/ 187 w 279"/>
                  <a:gd name="T33" fmla="*/ 134 h 347"/>
                  <a:gd name="T34" fmla="*/ 231 w 279"/>
                  <a:gd name="T35" fmla="*/ 161 h 347"/>
                  <a:gd name="T36" fmla="*/ 236 w 279"/>
                  <a:gd name="T37" fmla="*/ 226 h 347"/>
                  <a:gd name="T38" fmla="*/ 275 w 279"/>
                  <a:gd name="T39" fmla="*/ 28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347">
                    <a:moveTo>
                      <a:pt x="275" y="281"/>
                    </a:moveTo>
                    <a:cubicBezTo>
                      <a:pt x="279" y="304"/>
                      <a:pt x="265" y="340"/>
                      <a:pt x="263" y="347"/>
                    </a:cubicBezTo>
                    <a:cubicBezTo>
                      <a:pt x="230" y="324"/>
                      <a:pt x="168" y="297"/>
                      <a:pt x="125" y="278"/>
                    </a:cubicBezTo>
                    <a:cubicBezTo>
                      <a:pt x="126" y="272"/>
                      <a:pt x="127" y="262"/>
                      <a:pt x="124" y="250"/>
                    </a:cubicBezTo>
                    <a:cubicBezTo>
                      <a:pt x="121" y="231"/>
                      <a:pt x="104" y="237"/>
                      <a:pt x="97" y="217"/>
                    </a:cubicBezTo>
                    <a:cubicBezTo>
                      <a:pt x="90" y="197"/>
                      <a:pt x="101" y="188"/>
                      <a:pt x="96" y="166"/>
                    </a:cubicBezTo>
                    <a:cubicBezTo>
                      <a:pt x="94" y="155"/>
                      <a:pt x="86" y="150"/>
                      <a:pt x="78" y="145"/>
                    </a:cubicBezTo>
                    <a:cubicBezTo>
                      <a:pt x="75" y="130"/>
                      <a:pt x="71" y="115"/>
                      <a:pt x="64" y="101"/>
                    </a:cubicBezTo>
                    <a:cubicBezTo>
                      <a:pt x="64" y="101"/>
                      <a:pt x="64" y="101"/>
                      <a:pt x="64" y="101"/>
                    </a:cubicBezTo>
                    <a:cubicBezTo>
                      <a:pt x="66" y="90"/>
                      <a:pt x="68" y="79"/>
                      <a:pt x="60" y="68"/>
                    </a:cubicBezTo>
                    <a:cubicBezTo>
                      <a:pt x="46" y="48"/>
                      <a:pt x="28" y="61"/>
                      <a:pt x="25" y="63"/>
                    </a:cubicBezTo>
                    <a:cubicBezTo>
                      <a:pt x="19" y="61"/>
                      <a:pt x="12" y="59"/>
                      <a:pt x="5" y="58"/>
                    </a:cubicBezTo>
                    <a:cubicBezTo>
                      <a:pt x="5" y="58"/>
                      <a:pt x="5" y="58"/>
                      <a:pt x="5" y="58"/>
                    </a:cubicBezTo>
                    <a:cubicBezTo>
                      <a:pt x="5" y="58"/>
                      <a:pt x="0" y="34"/>
                      <a:pt x="25" y="17"/>
                    </a:cubicBezTo>
                    <a:cubicBezTo>
                      <a:pt x="51" y="0"/>
                      <a:pt x="112" y="10"/>
                      <a:pt x="140" y="36"/>
                    </a:cubicBezTo>
                    <a:cubicBezTo>
                      <a:pt x="167" y="61"/>
                      <a:pt x="175" y="74"/>
                      <a:pt x="176" y="92"/>
                    </a:cubicBezTo>
                    <a:cubicBezTo>
                      <a:pt x="177" y="109"/>
                      <a:pt x="178" y="125"/>
                      <a:pt x="187" y="134"/>
                    </a:cubicBezTo>
                    <a:cubicBezTo>
                      <a:pt x="196" y="142"/>
                      <a:pt x="222" y="143"/>
                      <a:pt x="231" y="161"/>
                    </a:cubicBezTo>
                    <a:cubicBezTo>
                      <a:pt x="240" y="180"/>
                      <a:pt x="226" y="206"/>
                      <a:pt x="236" y="226"/>
                    </a:cubicBezTo>
                    <a:cubicBezTo>
                      <a:pt x="246" y="246"/>
                      <a:pt x="271" y="256"/>
                      <a:pt x="275" y="281"/>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ïś1îdè">
                <a:extLst>
                  <a:ext uri="{FF2B5EF4-FFF2-40B4-BE49-F238E27FC236}">
                    <a16:creationId xmlns:a16="http://schemas.microsoft.com/office/drawing/2014/main" id="{330CD9AE-767A-4849-8102-34FBC7C24C70}"/>
                  </a:ext>
                </a:extLst>
              </p:cNvPr>
              <p:cNvSpPr/>
              <p:nvPr/>
            </p:nvSpPr>
            <p:spPr bwMode="auto">
              <a:xfrm>
                <a:off x="6636536" y="3222410"/>
                <a:ext cx="175374" cy="436033"/>
              </a:xfrm>
              <a:custGeom>
                <a:avLst/>
                <a:gdLst>
                  <a:gd name="T0" fmla="*/ 70 w 70"/>
                  <a:gd name="T1" fmla="*/ 166 h 175"/>
                  <a:gd name="T2" fmla="*/ 66 w 70"/>
                  <a:gd name="T3" fmla="*/ 132 h 175"/>
                  <a:gd name="T4" fmla="*/ 53 w 70"/>
                  <a:gd name="T5" fmla="*/ 112 h 175"/>
                  <a:gd name="T6" fmla="*/ 45 w 70"/>
                  <a:gd name="T7" fmla="*/ 100 h 175"/>
                  <a:gd name="T8" fmla="*/ 41 w 70"/>
                  <a:gd name="T9" fmla="*/ 71 h 175"/>
                  <a:gd name="T10" fmla="*/ 41 w 70"/>
                  <a:gd name="T11" fmla="*/ 66 h 175"/>
                  <a:gd name="T12" fmla="*/ 0 w 70"/>
                  <a:gd name="T13" fmla="*/ 0 h 175"/>
                  <a:gd name="T14" fmla="*/ 2 w 70"/>
                  <a:gd name="T15" fmla="*/ 6 h 175"/>
                  <a:gd name="T16" fmla="*/ 37 w 70"/>
                  <a:gd name="T17" fmla="*/ 66 h 175"/>
                  <a:gd name="T18" fmla="*/ 37 w 70"/>
                  <a:gd name="T19" fmla="*/ 71 h 175"/>
                  <a:gd name="T20" fmla="*/ 42 w 70"/>
                  <a:gd name="T21" fmla="*/ 102 h 175"/>
                  <a:gd name="T22" fmla="*/ 50 w 70"/>
                  <a:gd name="T23" fmla="*/ 114 h 175"/>
                  <a:gd name="T24" fmla="*/ 62 w 70"/>
                  <a:gd name="T25" fmla="*/ 133 h 175"/>
                  <a:gd name="T26" fmla="*/ 66 w 70"/>
                  <a:gd name="T27" fmla="*/ 166 h 175"/>
                  <a:gd name="T28" fmla="*/ 65 w 70"/>
                  <a:gd name="T29" fmla="*/ 171 h 175"/>
                  <a:gd name="T30" fmla="*/ 65 w 70"/>
                  <a:gd name="T31" fmla="*/ 173 h 175"/>
                  <a:gd name="T32" fmla="*/ 69 w 70"/>
                  <a:gd name="T33" fmla="*/ 175 h 175"/>
                  <a:gd name="T34" fmla="*/ 69 w 70"/>
                  <a:gd name="T35" fmla="*/ 171 h 175"/>
                  <a:gd name="T36" fmla="*/ 70 w 70"/>
                  <a:gd name="T37" fmla="*/ 16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175">
                    <a:moveTo>
                      <a:pt x="70" y="166"/>
                    </a:moveTo>
                    <a:cubicBezTo>
                      <a:pt x="70" y="154"/>
                      <a:pt x="69" y="143"/>
                      <a:pt x="66" y="132"/>
                    </a:cubicBezTo>
                    <a:cubicBezTo>
                      <a:pt x="63" y="124"/>
                      <a:pt x="58" y="118"/>
                      <a:pt x="53" y="112"/>
                    </a:cubicBezTo>
                    <a:cubicBezTo>
                      <a:pt x="50" y="108"/>
                      <a:pt x="48" y="104"/>
                      <a:pt x="45" y="100"/>
                    </a:cubicBezTo>
                    <a:cubicBezTo>
                      <a:pt x="40" y="91"/>
                      <a:pt x="40" y="82"/>
                      <a:pt x="41" y="71"/>
                    </a:cubicBezTo>
                    <a:cubicBezTo>
                      <a:pt x="41" y="70"/>
                      <a:pt x="41" y="68"/>
                      <a:pt x="41" y="66"/>
                    </a:cubicBezTo>
                    <a:cubicBezTo>
                      <a:pt x="43" y="31"/>
                      <a:pt x="31" y="12"/>
                      <a:pt x="0" y="0"/>
                    </a:cubicBezTo>
                    <a:cubicBezTo>
                      <a:pt x="0" y="2"/>
                      <a:pt x="1" y="4"/>
                      <a:pt x="2" y="6"/>
                    </a:cubicBezTo>
                    <a:cubicBezTo>
                      <a:pt x="29" y="17"/>
                      <a:pt x="39" y="34"/>
                      <a:pt x="37" y="66"/>
                    </a:cubicBezTo>
                    <a:cubicBezTo>
                      <a:pt x="37" y="68"/>
                      <a:pt x="37" y="69"/>
                      <a:pt x="37" y="71"/>
                    </a:cubicBezTo>
                    <a:cubicBezTo>
                      <a:pt x="36" y="82"/>
                      <a:pt x="36" y="92"/>
                      <a:pt x="42" y="102"/>
                    </a:cubicBezTo>
                    <a:cubicBezTo>
                      <a:pt x="44" y="107"/>
                      <a:pt x="47" y="110"/>
                      <a:pt x="50" y="114"/>
                    </a:cubicBezTo>
                    <a:cubicBezTo>
                      <a:pt x="55" y="120"/>
                      <a:pt x="59" y="126"/>
                      <a:pt x="62" y="133"/>
                    </a:cubicBezTo>
                    <a:cubicBezTo>
                      <a:pt x="65" y="143"/>
                      <a:pt x="66" y="155"/>
                      <a:pt x="66" y="166"/>
                    </a:cubicBezTo>
                    <a:cubicBezTo>
                      <a:pt x="66" y="168"/>
                      <a:pt x="66" y="169"/>
                      <a:pt x="65" y="171"/>
                    </a:cubicBezTo>
                    <a:cubicBezTo>
                      <a:pt x="65" y="172"/>
                      <a:pt x="65" y="172"/>
                      <a:pt x="65" y="173"/>
                    </a:cubicBezTo>
                    <a:cubicBezTo>
                      <a:pt x="66" y="174"/>
                      <a:pt x="68" y="174"/>
                      <a:pt x="69" y="175"/>
                    </a:cubicBezTo>
                    <a:cubicBezTo>
                      <a:pt x="69" y="173"/>
                      <a:pt x="69" y="172"/>
                      <a:pt x="69" y="171"/>
                    </a:cubicBezTo>
                    <a:cubicBezTo>
                      <a:pt x="70" y="170"/>
                      <a:pt x="70" y="168"/>
                      <a:pt x="70" y="16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ïS1îḍe">
                <a:extLst>
                  <a:ext uri="{FF2B5EF4-FFF2-40B4-BE49-F238E27FC236}">
                    <a16:creationId xmlns:a16="http://schemas.microsoft.com/office/drawing/2014/main" id="{ED43903A-5C82-45B1-A051-382177FD5EBC}"/>
                  </a:ext>
                </a:extLst>
              </p:cNvPr>
              <p:cNvSpPr/>
              <p:nvPr/>
            </p:nvSpPr>
            <p:spPr bwMode="auto">
              <a:xfrm>
                <a:off x="6509209" y="2986976"/>
                <a:ext cx="37237" cy="115314"/>
              </a:xfrm>
              <a:custGeom>
                <a:avLst/>
                <a:gdLst>
                  <a:gd name="T0" fmla="*/ 4 w 15"/>
                  <a:gd name="T1" fmla="*/ 19 h 46"/>
                  <a:gd name="T2" fmla="*/ 12 w 15"/>
                  <a:gd name="T3" fmla="*/ 0 h 46"/>
                  <a:gd name="T4" fmla="*/ 8 w 15"/>
                  <a:gd name="T5" fmla="*/ 2 h 46"/>
                  <a:gd name="T6" fmla="*/ 3 w 15"/>
                  <a:gd name="T7" fmla="*/ 6 h 46"/>
                  <a:gd name="T8" fmla="*/ 0 w 15"/>
                  <a:gd name="T9" fmla="*/ 19 h 46"/>
                  <a:gd name="T10" fmla="*/ 11 w 15"/>
                  <a:gd name="T11" fmla="*/ 46 h 46"/>
                  <a:gd name="T12" fmla="*/ 15 w 15"/>
                  <a:gd name="T13" fmla="*/ 44 h 46"/>
                  <a:gd name="T14" fmla="*/ 4 w 15"/>
                  <a:gd name="T15" fmla="*/ 19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6">
                    <a:moveTo>
                      <a:pt x="4" y="19"/>
                    </a:moveTo>
                    <a:cubicBezTo>
                      <a:pt x="4" y="11"/>
                      <a:pt x="7" y="5"/>
                      <a:pt x="12" y="0"/>
                    </a:cubicBezTo>
                    <a:cubicBezTo>
                      <a:pt x="11" y="1"/>
                      <a:pt x="10" y="1"/>
                      <a:pt x="8" y="2"/>
                    </a:cubicBezTo>
                    <a:cubicBezTo>
                      <a:pt x="6" y="3"/>
                      <a:pt x="4" y="5"/>
                      <a:pt x="3" y="6"/>
                    </a:cubicBezTo>
                    <a:cubicBezTo>
                      <a:pt x="1" y="10"/>
                      <a:pt x="0" y="14"/>
                      <a:pt x="0" y="19"/>
                    </a:cubicBezTo>
                    <a:cubicBezTo>
                      <a:pt x="0" y="29"/>
                      <a:pt x="5" y="39"/>
                      <a:pt x="11" y="46"/>
                    </a:cubicBezTo>
                    <a:cubicBezTo>
                      <a:pt x="12" y="45"/>
                      <a:pt x="14" y="45"/>
                      <a:pt x="15" y="44"/>
                    </a:cubicBezTo>
                    <a:cubicBezTo>
                      <a:pt x="9" y="38"/>
                      <a:pt x="4" y="28"/>
                      <a:pt x="4" y="1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îŝľîḋè">
                <a:extLst>
                  <a:ext uri="{FF2B5EF4-FFF2-40B4-BE49-F238E27FC236}">
                    <a16:creationId xmlns:a16="http://schemas.microsoft.com/office/drawing/2014/main" id="{6F03F980-B5C0-4A22-8750-35042D718B86}"/>
                  </a:ext>
                </a:extLst>
              </p:cNvPr>
              <p:cNvSpPr/>
              <p:nvPr/>
            </p:nvSpPr>
            <p:spPr bwMode="auto">
              <a:xfrm>
                <a:off x="6564465" y="3000190"/>
                <a:ext cx="589786" cy="736331"/>
              </a:xfrm>
              <a:custGeom>
                <a:avLst/>
                <a:gdLst>
                  <a:gd name="T0" fmla="*/ 231 w 236"/>
                  <a:gd name="T1" fmla="*/ 263 h 295"/>
                  <a:gd name="T2" fmla="*/ 205 w 236"/>
                  <a:gd name="T3" fmla="*/ 222 h 295"/>
                  <a:gd name="T4" fmla="*/ 183 w 236"/>
                  <a:gd name="T5" fmla="*/ 180 h 295"/>
                  <a:gd name="T6" fmla="*/ 184 w 236"/>
                  <a:gd name="T7" fmla="*/ 167 h 295"/>
                  <a:gd name="T8" fmla="*/ 180 w 236"/>
                  <a:gd name="T9" fmla="*/ 135 h 295"/>
                  <a:gd name="T10" fmla="*/ 157 w 236"/>
                  <a:gd name="T11" fmla="*/ 124 h 295"/>
                  <a:gd name="T12" fmla="*/ 142 w 236"/>
                  <a:gd name="T13" fmla="*/ 119 h 295"/>
                  <a:gd name="T14" fmla="*/ 123 w 236"/>
                  <a:gd name="T15" fmla="*/ 80 h 295"/>
                  <a:gd name="T16" fmla="*/ 57 w 236"/>
                  <a:gd name="T17" fmla="*/ 5 h 295"/>
                  <a:gd name="T18" fmla="*/ 9 w 236"/>
                  <a:gd name="T19" fmla="*/ 13 h 295"/>
                  <a:gd name="T20" fmla="*/ 1 w 236"/>
                  <a:gd name="T21" fmla="*/ 37 h 295"/>
                  <a:gd name="T22" fmla="*/ 5 w 236"/>
                  <a:gd name="T23" fmla="*/ 37 h 295"/>
                  <a:gd name="T24" fmla="*/ 12 w 236"/>
                  <a:gd name="T25" fmla="*/ 16 h 295"/>
                  <a:gd name="T26" fmla="*/ 56 w 236"/>
                  <a:gd name="T27" fmla="*/ 9 h 295"/>
                  <a:gd name="T28" fmla="*/ 119 w 236"/>
                  <a:gd name="T29" fmla="*/ 80 h 295"/>
                  <a:gd name="T30" fmla="*/ 140 w 236"/>
                  <a:gd name="T31" fmla="*/ 123 h 295"/>
                  <a:gd name="T32" fmla="*/ 156 w 236"/>
                  <a:gd name="T33" fmla="*/ 128 h 295"/>
                  <a:gd name="T34" fmla="*/ 177 w 236"/>
                  <a:gd name="T35" fmla="*/ 138 h 295"/>
                  <a:gd name="T36" fmla="*/ 180 w 236"/>
                  <a:gd name="T37" fmla="*/ 166 h 295"/>
                  <a:gd name="T38" fmla="*/ 179 w 236"/>
                  <a:gd name="T39" fmla="*/ 180 h 295"/>
                  <a:gd name="T40" fmla="*/ 203 w 236"/>
                  <a:gd name="T41" fmla="*/ 225 h 295"/>
                  <a:gd name="T42" fmla="*/ 227 w 236"/>
                  <a:gd name="T43" fmla="*/ 264 h 295"/>
                  <a:gd name="T44" fmla="*/ 233 w 236"/>
                  <a:gd name="T45" fmla="*/ 295 h 295"/>
                  <a:gd name="T46" fmla="*/ 236 w 236"/>
                  <a:gd name="T47" fmla="*/ 283 h 295"/>
                  <a:gd name="T48" fmla="*/ 231 w 236"/>
                  <a:gd name="T49" fmla="*/ 26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95">
                    <a:moveTo>
                      <a:pt x="231" y="263"/>
                    </a:moveTo>
                    <a:cubicBezTo>
                      <a:pt x="226" y="245"/>
                      <a:pt x="218" y="233"/>
                      <a:pt x="205" y="222"/>
                    </a:cubicBezTo>
                    <a:cubicBezTo>
                      <a:pt x="192" y="210"/>
                      <a:pt x="183" y="199"/>
                      <a:pt x="183" y="180"/>
                    </a:cubicBezTo>
                    <a:cubicBezTo>
                      <a:pt x="183" y="176"/>
                      <a:pt x="183" y="172"/>
                      <a:pt x="184" y="167"/>
                    </a:cubicBezTo>
                    <a:cubicBezTo>
                      <a:pt x="185" y="156"/>
                      <a:pt x="187" y="144"/>
                      <a:pt x="180" y="135"/>
                    </a:cubicBezTo>
                    <a:cubicBezTo>
                      <a:pt x="174" y="128"/>
                      <a:pt x="165" y="126"/>
                      <a:pt x="157" y="124"/>
                    </a:cubicBezTo>
                    <a:cubicBezTo>
                      <a:pt x="152" y="123"/>
                      <a:pt x="146" y="122"/>
                      <a:pt x="142" y="119"/>
                    </a:cubicBezTo>
                    <a:cubicBezTo>
                      <a:pt x="128" y="111"/>
                      <a:pt x="125" y="97"/>
                      <a:pt x="123" y="80"/>
                    </a:cubicBezTo>
                    <a:cubicBezTo>
                      <a:pt x="119" y="39"/>
                      <a:pt x="96" y="13"/>
                      <a:pt x="57" y="5"/>
                    </a:cubicBezTo>
                    <a:cubicBezTo>
                      <a:pt x="34" y="0"/>
                      <a:pt x="18" y="3"/>
                      <a:pt x="9" y="13"/>
                    </a:cubicBezTo>
                    <a:cubicBezTo>
                      <a:pt x="4" y="19"/>
                      <a:pt x="0" y="29"/>
                      <a:pt x="1" y="37"/>
                    </a:cubicBezTo>
                    <a:cubicBezTo>
                      <a:pt x="2" y="37"/>
                      <a:pt x="3" y="37"/>
                      <a:pt x="5" y="37"/>
                    </a:cubicBezTo>
                    <a:cubicBezTo>
                      <a:pt x="4" y="30"/>
                      <a:pt x="8" y="21"/>
                      <a:pt x="12" y="16"/>
                    </a:cubicBezTo>
                    <a:cubicBezTo>
                      <a:pt x="20" y="6"/>
                      <a:pt x="35" y="4"/>
                      <a:pt x="56" y="9"/>
                    </a:cubicBezTo>
                    <a:cubicBezTo>
                      <a:pt x="94" y="17"/>
                      <a:pt x="115" y="40"/>
                      <a:pt x="119" y="80"/>
                    </a:cubicBezTo>
                    <a:cubicBezTo>
                      <a:pt x="121" y="98"/>
                      <a:pt x="125" y="114"/>
                      <a:pt x="140" y="123"/>
                    </a:cubicBezTo>
                    <a:cubicBezTo>
                      <a:pt x="145" y="126"/>
                      <a:pt x="151" y="127"/>
                      <a:pt x="156" y="128"/>
                    </a:cubicBezTo>
                    <a:cubicBezTo>
                      <a:pt x="164" y="130"/>
                      <a:pt x="172" y="132"/>
                      <a:pt x="177" y="138"/>
                    </a:cubicBezTo>
                    <a:cubicBezTo>
                      <a:pt x="183" y="145"/>
                      <a:pt x="181" y="156"/>
                      <a:pt x="180" y="166"/>
                    </a:cubicBezTo>
                    <a:cubicBezTo>
                      <a:pt x="179" y="171"/>
                      <a:pt x="179" y="176"/>
                      <a:pt x="179" y="180"/>
                    </a:cubicBezTo>
                    <a:cubicBezTo>
                      <a:pt x="180" y="201"/>
                      <a:pt x="189" y="213"/>
                      <a:pt x="203" y="225"/>
                    </a:cubicBezTo>
                    <a:cubicBezTo>
                      <a:pt x="215" y="236"/>
                      <a:pt x="222" y="247"/>
                      <a:pt x="227" y="264"/>
                    </a:cubicBezTo>
                    <a:cubicBezTo>
                      <a:pt x="230" y="274"/>
                      <a:pt x="232" y="285"/>
                      <a:pt x="233" y="295"/>
                    </a:cubicBezTo>
                    <a:cubicBezTo>
                      <a:pt x="234" y="291"/>
                      <a:pt x="235" y="287"/>
                      <a:pt x="236" y="283"/>
                    </a:cubicBezTo>
                    <a:cubicBezTo>
                      <a:pt x="234" y="276"/>
                      <a:pt x="233" y="269"/>
                      <a:pt x="231" y="26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ḻîḑe">
                <a:extLst>
                  <a:ext uri="{FF2B5EF4-FFF2-40B4-BE49-F238E27FC236}">
                    <a16:creationId xmlns:a16="http://schemas.microsoft.com/office/drawing/2014/main" id="{89876189-C7D3-4D76-A258-529840EC0658}"/>
                  </a:ext>
                </a:extLst>
              </p:cNvPr>
              <p:cNvSpPr/>
              <p:nvPr/>
            </p:nvSpPr>
            <p:spPr bwMode="auto">
              <a:xfrm>
                <a:off x="6626927" y="3134724"/>
                <a:ext cx="294293" cy="571768"/>
              </a:xfrm>
              <a:custGeom>
                <a:avLst/>
                <a:gdLst>
                  <a:gd name="T0" fmla="*/ 118 w 118"/>
                  <a:gd name="T1" fmla="*/ 213 h 229"/>
                  <a:gd name="T2" fmla="*/ 118 w 118"/>
                  <a:gd name="T3" fmla="*/ 203 h 229"/>
                  <a:gd name="T4" fmla="*/ 102 w 118"/>
                  <a:gd name="T5" fmla="*/ 162 h 229"/>
                  <a:gd name="T6" fmla="*/ 99 w 118"/>
                  <a:gd name="T7" fmla="*/ 159 h 229"/>
                  <a:gd name="T8" fmla="*/ 87 w 118"/>
                  <a:gd name="T9" fmla="*/ 141 h 229"/>
                  <a:gd name="T10" fmla="*/ 87 w 118"/>
                  <a:gd name="T11" fmla="*/ 119 h 229"/>
                  <a:gd name="T12" fmla="*/ 87 w 118"/>
                  <a:gd name="T13" fmla="*/ 116 h 229"/>
                  <a:gd name="T14" fmla="*/ 88 w 118"/>
                  <a:gd name="T15" fmla="*/ 112 h 229"/>
                  <a:gd name="T16" fmla="*/ 87 w 118"/>
                  <a:gd name="T17" fmla="*/ 94 h 229"/>
                  <a:gd name="T18" fmla="*/ 70 w 118"/>
                  <a:gd name="T19" fmla="*/ 82 h 229"/>
                  <a:gd name="T20" fmla="*/ 63 w 118"/>
                  <a:gd name="T21" fmla="*/ 78 h 229"/>
                  <a:gd name="T22" fmla="*/ 46 w 118"/>
                  <a:gd name="T23" fmla="*/ 58 h 229"/>
                  <a:gd name="T24" fmla="*/ 45 w 118"/>
                  <a:gd name="T25" fmla="*/ 47 h 229"/>
                  <a:gd name="T26" fmla="*/ 43 w 118"/>
                  <a:gd name="T27" fmla="*/ 31 h 229"/>
                  <a:gd name="T28" fmla="*/ 23 w 118"/>
                  <a:gd name="T29" fmla="*/ 6 h 229"/>
                  <a:gd name="T30" fmla="*/ 5 w 118"/>
                  <a:gd name="T31" fmla="*/ 1 h 229"/>
                  <a:gd name="T32" fmla="*/ 0 w 118"/>
                  <a:gd name="T33" fmla="*/ 0 h 229"/>
                  <a:gd name="T34" fmla="*/ 1 w 118"/>
                  <a:gd name="T35" fmla="*/ 5 h 229"/>
                  <a:gd name="T36" fmla="*/ 5 w 118"/>
                  <a:gd name="T37" fmla="*/ 5 h 229"/>
                  <a:gd name="T38" fmla="*/ 21 w 118"/>
                  <a:gd name="T39" fmla="*/ 9 h 229"/>
                  <a:gd name="T40" fmla="*/ 39 w 118"/>
                  <a:gd name="T41" fmla="*/ 33 h 229"/>
                  <a:gd name="T42" fmla="*/ 41 w 118"/>
                  <a:gd name="T43" fmla="*/ 48 h 229"/>
                  <a:gd name="T44" fmla="*/ 42 w 118"/>
                  <a:gd name="T45" fmla="*/ 59 h 229"/>
                  <a:gd name="T46" fmla="*/ 61 w 118"/>
                  <a:gd name="T47" fmla="*/ 82 h 229"/>
                  <a:gd name="T48" fmla="*/ 69 w 118"/>
                  <a:gd name="T49" fmla="*/ 85 h 229"/>
                  <a:gd name="T50" fmla="*/ 84 w 118"/>
                  <a:gd name="T51" fmla="*/ 96 h 229"/>
                  <a:gd name="T52" fmla="*/ 84 w 118"/>
                  <a:gd name="T53" fmla="*/ 111 h 229"/>
                  <a:gd name="T54" fmla="*/ 83 w 118"/>
                  <a:gd name="T55" fmla="*/ 115 h 229"/>
                  <a:gd name="T56" fmla="*/ 83 w 118"/>
                  <a:gd name="T57" fmla="*/ 119 h 229"/>
                  <a:gd name="T58" fmla="*/ 83 w 118"/>
                  <a:gd name="T59" fmla="*/ 143 h 229"/>
                  <a:gd name="T60" fmla="*/ 97 w 118"/>
                  <a:gd name="T61" fmla="*/ 162 h 229"/>
                  <a:gd name="T62" fmla="*/ 99 w 118"/>
                  <a:gd name="T63" fmla="*/ 164 h 229"/>
                  <a:gd name="T64" fmla="*/ 114 w 118"/>
                  <a:gd name="T65" fmla="*/ 203 h 229"/>
                  <a:gd name="T66" fmla="*/ 114 w 118"/>
                  <a:gd name="T67" fmla="*/ 213 h 229"/>
                  <a:gd name="T68" fmla="*/ 114 w 118"/>
                  <a:gd name="T69" fmla="*/ 227 h 229"/>
                  <a:gd name="T70" fmla="*/ 118 w 118"/>
                  <a:gd name="T71" fmla="*/ 229 h 229"/>
                  <a:gd name="T72" fmla="*/ 118 w 118"/>
                  <a:gd name="T73" fmla="*/ 21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229">
                    <a:moveTo>
                      <a:pt x="118" y="213"/>
                    </a:moveTo>
                    <a:cubicBezTo>
                      <a:pt x="118" y="209"/>
                      <a:pt x="118" y="206"/>
                      <a:pt x="118" y="203"/>
                    </a:cubicBezTo>
                    <a:cubicBezTo>
                      <a:pt x="117" y="185"/>
                      <a:pt x="112" y="173"/>
                      <a:pt x="102" y="162"/>
                    </a:cubicBezTo>
                    <a:cubicBezTo>
                      <a:pt x="99" y="159"/>
                      <a:pt x="99" y="159"/>
                      <a:pt x="99" y="159"/>
                    </a:cubicBezTo>
                    <a:cubicBezTo>
                      <a:pt x="94" y="154"/>
                      <a:pt x="89" y="149"/>
                      <a:pt x="87" y="141"/>
                    </a:cubicBezTo>
                    <a:cubicBezTo>
                      <a:pt x="84" y="134"/>
                      <a:pt x="85" y="127"/>
                      <a:pt x="87" y="119"/>
                    </a:cubicBezTo>
                    <a:cubicBezTo>
                      <a:pt x="87" y="118"/>
                      <a:pt x="87" y="117"/>
                      <a:pt x="87" y="116"/>
                    </a:cubicBezTo>
                    <a:cubicBezTo>
                      <a:pt x="87" y="114"/>
                      <a:pt x="88" y="113"/>
                      <a:pt x="88" y="112"/>
                    </a:cubicBezTo>
                    <a:cubicBezTo>
                      <a:pt x="89" y="106"/>
                      <a:pt x="90" y="100"/>
                      <a:pt x="87" y="94"/>
                    </a:cubicBezTo>
                    <a:cubicBezTo>
                      <a:pt x="84" y="88"/>
                      <a:pt x="77" y="85"/>
                      <a:pt x="70" y="82"/>
                    </a:cubicBezTo>
                    <a:cubicBezTo>
                      <a:pt x="68" y="81"/>
                      <a:pt x="65" y="79"/>
                      <a:pt x="63" y="78"/>
                    </a:cubicBezTo>
                    <a:cubicBezTo>
                      <a:pt x="56" y="74"/>
                      <a:pt x="48" y="68"/>
                      <a:pt x="46" y="58"/>
                    </a:cubicBezTo>
                    <a:cubicBezTo>
                      <a:pt x="45" y="55"/>
                      <a:pt x="45" y="51"/>
                      <a:pt x="45" y="47"/>
                    </a:cubicBezTo>
                    <a:cubicBezTo>
                      <a:pt x="45" y="42"/>
                      <a:pt x="45" y="37"/>
                      <a:pt x="43" y="31"/>
                    </a:cubicBezTo>
                    <a:cubicBezTo>
                      <a:pt x="39" y="21"/>
                      <a:pt x="32" y="12"/>
                      <a:pt x="23" y="6"/>
                    </a:cubicBezTo>
                    <a:cubicBezTo>
                      <a:pt x="18" y="2"/>
                      <a:pt x="11" y="2"/>
                      <a:pt x="5" y="1"/>
                    </a:cubicBezTo>
                    <a:cubicBezTo>
                      <a:pt x="3" y="1"/>
                      <a:pt x="1" y="1"/>
                      <a:pt x="0" y="0"/>
                    </a:cubicBezTo>
                    <a:cubicBezTo>
                      <a:pt x="0" y="2"/>
                      <a:pt x="1" y="3"/>
                      <a:pt x="1" y="5"/>
                    </a:cubicBezTo>
                    <a:cubicBezTo>
                      <a:pt x="2" y="5"/>
                      <a:pt x="4" y="5"/>
                      <a:pt x="5" y="5"/>
                    </a:cubicBezTo>
                    <a:cubicBezTo>
                      <a:pt x="11" y="5"/>
                      <a:pt x="16" y="6"/>
                      <a:pt x="21" y="9"/>
                    </a:cubicBezTo>
                    <a:cubicBezTo>
                      <a:pt x="29" y="15"/>
                      <a:pt x="35" y="23"/>
                      <a:pt x="39" y="33"/>
                    </a:cubicBezTo>
                    <a:cubicBezTo>
                      <a:pt x="41" y="38"/>
                      <a:pt x="41" y="42"/>
                      <a:pt x="41" y="48"/>
                    </a:cubicBezTo>
                    <a:cubicBezTo>
                      <a:pt x="41" y="51"/>
                      <a:pt x="41" y="55"/>
                      <a:pt x="42" y="59"/>
                    </a:cubicBezTo>
                    <a:cubicBezTo>
                      <a:pt x="45" y="70"/>
                      <a:pt x="54" y="77"/>
                      <a:pt x="61" y="82"/>
                    </a:cubicBezTo>
                    <a:cubicBezTo>
                      <a:pt x="63" y="83"/>
                      <a:pt x="66" y="84"/>
                      <a:pt x="69" y="85"/>
                    </a:cubicBezTo>
                    <a:cubicBezTo>
                      <a:pt x="75" y="88"/>
                      <a:pt x="81" y="91"/>
                      <a:pt x="84" y="96"/>
                    </a:cubicBezTo>
                    <a:cubicBezTo>
                      <a:pt x="86" y="100"/>
                      <a:pt x="85" y="106"/>
                      <a:pt x="84" y="111"/>
                    </a:cubicBezTo>
                    <a:cubicBezTo>
                      <a:pt x="84" y="113"/>
                      <a:pt x="83" y="114"/>
                      <a:pt x="83" y="115"/>
                    </a:cubicBezTo>
                    <a:cubicBezTo>
                      <a:pt x="83" y="116"/>
                      <a:pt x="83" y="117"/>
                      <a:pt x="83" y="119"/>
                    </a:cubicBezTo>
                    <a:cubicBezTo>
                      <a:pt x="81" y="127"/>
                      <a:pt x="80" y="135"/>
                      <a:pt x="83" y="143"/>
                    </a:cubicBezTo>
                    <a:cubicBezTo>
                      <a:pt x="85" y="151"/>
                      <a:pt x="91" y="157"/>
                      <a:pt x="97" y="162"/>
                    </a:cubicBezTo>
                    <a:cubicBezTo>
                      <a:pt x="99" y="164"/>
                      <a:pt x="99" y="164"/>
                      <a:pt x="99" y="164"/>
                    </a:cubicBezTo>
                    <a:cubicBezTo>
                      <a:pt x="109" y="175"/>
                      <a:pt x="113" y="186"/>
                      <a:pt x="114" y="203"/>
                    </a:cubicBezTo>
                    <a:cubicBezTo>
                      <a:pt x="114" y="206"/>
                      <a:pt x="114" y="209"/>
                      <a:pt x="114" y="213"/>
                    </a:cubicBezTo>
                    <a:cubicBezTo>
                      <a:pt x="114" y="218"/>
                      <a:pt x="113" y="223"/>
                      <a:pt x="114" y="227"/>
                    </a:cubicBezTo>
                    <a:cubicBezTo>
                      <a:pt x="115" y="228"/>
                      <a:pt x="116" y="229"/>
                      <a:pt x="118" y="229"/>
                    </a:cubicBezTo>
                    <a:cubicBezTo>
                      <a:pt x="117" y="224"/>
                      <a:pt x="118" y="218"/>
                      <a:pt x="118" y="21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ísľíďê">
                <a:extLst>
                  <a:ext uri="{FF2B5EF4-FFF2-40B4-BE49-F238E27FC236}">
                    <a16:creationId xmlns:a16="http://schemas.microsoft.com/office/drawing/2014/main" id="{84E6EFD7-54EA-4011-83E2-798FB31C6FA9}"/>
                  </a:ext>
                </a:extLst>
              </p:cNvPr>
              <p:cNvSpPr/>
              <p:nvPr/>
            </p:nvSpPr>
            <p:spPr bwMode="auto">
              <a:xfrm>
                <a:off x="6606506" y="3089078"/>
                <a:ext cx="407205" cy="659455"/>
              </a:xfrm>
              <a:custGeom>
                <a:avLst/>
                <a:gdLst>
                  <a:gd name="T0" fmla="*/ 160 w 163"/>
                  <a:gd name="T1" fmla="*/ 229 h 264"/>
                  <a:gd name="T2" fmla="*/ 160 w 163"/>
                  <a:gd name="T3" fmla="*/ 225 h 264"/>
                  <a:gd name="T4" fmla="*/ 157 w 163"/>
                  <a:gd name="T5" fmla="*/ 194 h 264"/>
                  <a:gd name="T6" fmla="*/ 138 w 163"/>
                  <a:gd name="T7" fmla="*/ 177 h 264"/>
                  <a:gd name="T8" fmla="*/ 118 w 163"/>
                  <a:gd name="T9" fmla="*/ 157 h 264"/>
                  <a:gd name="T10" fmla="*/ 117 w 163"/>
                  <a:gd name="T11" fmla="*/ 134 h 264"/>
                  <a:gd name="T12" fmla="*/ 101 w 163"/>
                  <a:gd name="T13" fmla="*/ 94 h 264"/>
                  <a:gd name="T14" fmla="*/ 91 w 163"/>
                  <a:gd name="T15" fmla="*/ 89 h 264"/>
                  <a:gd name="T16" fmla="*/ 74 w 163"/>
                  <a:gd name="T17" fmla="*/ 76 h 264"/>
                  <a:gd name="T18" fmla="*/ 71 w 163"/>
                  <a:gd name="T19" fmla="*/ 55 h 264"/>
                  <a:gd name="T20" fmla="*/ 69 w 163"/>
                  <a:gd name="T21" fmla="*/ 38 h 264"/>
                  <a:gd name="T22" fmla="*/ 45 w 163"/>
                  <a:gd name="T23" fmla="*/ 6 h 264"/>
                  <a:gd name="T24" fmla="*/ 0 w 163"/>
                  <a:gd name="T25" fmla="*/ 7 h 264"/>
                  <a:gd name="T26" fmla="*/ 3 w 163"/>
                  <a:gd name="T27" fmla="*/ 10 h 264"/>
                  <a:gd name="T28" fmla="*/ 43 w 163"/>
                  <a:gd name="T29" fmla="*/ 9 h 264"/>
                  <a:gd name="T30" fmla="*/ 65 w 163"/>
                  <a:gd name="T31" fmla="*/ 39 h 264"/>
                  <a:gd name="T32" fmla="*/ 67 w 163"/>
                  <a:gd name="T33" fmla="*/ 56 h 264"/>
                  <a:gd name="T34" fmla="*/ 71 w 163"/>
                  <a:gd name="T35" fmla="*/ 77 h 264"/>
                  <a:gd name="T36" fmla="*/ 89 w 163"/>
                  <a:gd name="T37" fmla="*/ 93 h 264"/>
                  <a:gd name="T38" fmla="*/ 99 w 163"/>
                  <a:gd name="T39" fmla="*/ 98 h 264"/>
                  <a:gd name="T40" fmla="*/ 113 w 163"/>
                  <a:gd name="T41" fmla="*/ 134 h 264"/>
                  <a:gd name="T42" fmla="*/ 114 w 163"/>
                  <a:gd name="T43" fmla="*/ 158 h 264"/>
                  <a:gd name="T44" fmla="*/ 136 w 163"/>
                  <a:gd name="T45" fmla="*/ 181 h 264"/>
                  <a:gd name="T46" fmla="*/ 154 w 163"/>
                  <a:gd name="T47" fmla="*/ 196 h 264"/>
                  <a:gd name="T48" fmla="*/ 156 w 163"/>
                  <a:gd name="T49" fmla="*/ 224 h 264"/>
                  <a:gd name="T50" fmla="*/ 156 w 163"/>
                  <a:gd name="T51" fmla="*/ 228 h 264"/>
                  <a:gd name="T52" fmla="*/ 156 w 163"/>
                  <a:gd name="T53" fmla="*/ 262 h 264"/>
                  <a:gd name="T54" fmla="*/ 160 w 163"/>
                  <a:gd name="T55" fmla="*/ 264 h 264"/>
                  <a:gd name="T56" fmla="*/ 160 w 163"/>
                  <a:gd name="T57" fmla="*/ 22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3" h="264">
                    <a:moveTo>
                      <a:pt x="160" y="229"/>
                    </a:moveTo>
                    <a:cubicBezTo>
                      <a:pt x="160" y="225"/>
                      <a:pt x="160" y="225"/>
                      <a:pt x="160" y="225"/>
                    </a:cubicBezTo>
                    <a:cubicBezTo>
                      <a:pt x="162" y="214"/>
                      <a:pt x="163" y="203"/>
                      <a:pt x="157" y="194"/>
                    </a:cubicBezTo>
                    <a:cubicBezTo>
                      <a:pt x="153" y="186"/>
                      <a:pt x="145" y="182"/>
                      <a:pt x="138" y="177"/>
                    </a:cubicBezTo>
                    <a:cubicBezTo>
                      <a:pt x="129" y="172"/>
                      <a:pt x="121" y="168"/>
                      <a:pt x="118" y="157"/>
                    </a:cubicBezTo>
                    <a:cubicBezTo>
                      <a:pt x="117" y="149"/>
                      <a:pt x="117" y="142"/>
                      <a:pt x="117" y="134"/>
                    </a:cubicBezTo>
                    <a:cubicBezTo>
                      <a:pt x="118" y="120"/>
                      <a:pt x="119" y="106"/>
                      <a:pt x="101" y="94"/>
                    </a:cubicBezTo>
                    <a:cubicBezTo>
                      <a:pt x="98" y="92"/>
                      <a:pt x="94" y="91"/>
                      <a:pt x="91" y="89"/>
                    </a:cubicBezTo>
                    <a:cubicBezTo>
                      <a:pt x="84" y="86"/>
                      <a:pt x="77" y="83"/>
                      <a:pt x="74" y="76"/>
                    </a:cubicBezTo>
                    <a:cubicBezTo>
                      <a:pt x="72" y="69"/>
                      <a:pt x="71" y="62"/>
                      <a:pt x="71" y="55"/>
                    </a:cubicBezTo>
                    <a:cubicBezTo>
                      <a:pt x="71" y="50"/>
                      <a:pt x="70" y="44"/>
                      <a:pt x="69" y="38"/>
                    </a:cubicBezTo>
                    <a:cubicBezTo>
                      <a:pt x="66" y="27"/>
                      <a:pt x="58" y="12"/>
                      <a:pt x="45" y="6"/>
                    </a:cubicBezTo>
                    <a:cubicBezTo>
                      <a:pt x="35" y="1"/>
                      <a:pt x="11" y="0"/>
                      <a:pt x="0" y="7"/>
                    </a:cubicBezTo>
                    <a:cubicBezTo>
                      <a:pt x="1" y="8"/>
                      <a:pt x="2" y="9"/>
                      <a:pt x="3" y="10"/>
                    </a:cubicBezTo>
                    <a:cubicBezTo>
                      <a:pt x="13" y="4"/>
                      <a:pt x="34" y="5"/>
                      <a:pt x="43" y="9"/>
                    </a:cubicBezTo>
                    <a:cubicBezTo>
                      <a:pt x="55" y="15"/>
                      <a:pt x="62" y="29"/>
                      <a:pt x="65" y="39"/>
                    </a:cubicBezTo>
                    <a:cubicBezTo>
                      <a:pt x="66" y="45"/>
                      <a:pt x="67" y="50"/>
                      <a:pt x="67" y="56"/>
                    </a:cubicBezTo>
                    <a:cubicBezTo>
                      <a:pt x="67" y="63"/>
                      <a:pt x="68" y="70"/>
                      <a:pt x="71" y="77"/>
                    </a:cubicBezTo>
                    <a:cubicBezTo>
                      <a:pt x="74" y="86"/>
                      <a:pt x="82" y="90"/>
                      <a:pt x="89" y="93"/>
                    </a:cubicBezTo>
                    <a:cubicBezTo>
                      <a:pt x="93" y="94"/>
                      <a:pt x="96" y="96"/>
                      <a:pt x="99" y="98"/>
                    </a:cubicBezTo>
                    <a:cubicBezTo>
                      <a:pt x="115" y="108"/>
                      <a:pt x="114" y="120"/>
                      <a:pt x="113" y="134"/>
                    </a:cubicBezTo>
                    <a:cubicBezTo>
                      <a:pt x="113" y="142"/>
                      <a:pt x="113" y="150"/>
                      <a:pt x="114" y="158"/>
                    </a:cubicBezTo>
                    <a:cubicBezTo>
                      <a:pt x="117" y="170"/>
                      <a:pt x="127" y="176"/>
                      <a:pt x="136" y="181"/>
                    </a:cubicBezTo>
                    <a:cubicBezTo>
                      <a:pt x="143" y="185"/>
                      <a:pt x="150" y="189"/>
                      <a:pt x="154" y="196"/>
                    </a:cubicBezTo>
                    <a:cubicBezTo>
                      <a:pt x="159" y="204"/>
                      <a:pt x="158" y="214"/>
                      <a:pt x="156" y="224"/>
                    </a:cubicBezTo>
                    <a:cubicBezTo>
                      <a:pt x="156" y="228"/>
                      <a:pt x="156" y="228"/>
                      <a:pt x="156" y="228"/>
                    </a:cubicBezTo>
                    <a:cubicBezTo>
                      <a:pt x="155" y="239"/>
                      <a:pt x="154" y="250"/>
                      <a:pt x="156" y="262"/>
                    </a:cubicBezTo>
                    <a:cubicBezTo>
                      <a:pt x="157" y="262"/>
                      <a:pt x="159" y="263"/>
                      <a:pt x="160" y="264"/>
                    </a:cubicBezTo>
                    <a:cubicBezTo>
                      <a:pt x="158" y="252"/>
                      <a:pt x="159" y="240"/>
                      <a:pt x="160" y="22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íṣḷîḋê">
                <a:extLst>
                  <a:ext uri="{FF2B5EF4-FFF2-40B4-BE49-F238E27FC236}">
                    <a16:creationId xmlns:a16="http://schemas.microsoft.com/office/drawing/2014/main" id="{821BC4DF-E2FA-4044-A79B-1DB6BB55557A}"/>
                  </a:ext>
                </a:extLst>
              </p:cNvPr>
              <p:cNvSpPr/>
              <p:nvPr/>
            </p:nvSpPr>
            <p:spPr bwMode="auto">
              <a:xfrm>
                <a:off x="6187291" y="3373760"/>
                <a:ext cx="474471" cy="541738"/>
              </a:xfrm>
              <a:custGeom>
                <a:avLst/>
                <a:gdLst>
                  <a:gd name="T0" fmla="*/ 77 w 190"/>
                  <a:gd name="T1" fmla="*/ 157 h 217"/>
                  <a:gd name="T2" fmla="*/ 115 w 190"/>
                  <a:gd name="T3" fmla="*/ 180 h 217"/>
                  <a:gd name="T4" fmla="*/ 141 w 190"/>
                  <a:gd name="T5" fmla="*/ 122 h 217"/>
                  <a:gd name="T6" fmla="*/ 100 w 190"/>
                  <a:gd name="T7" fmla="*/ 161 h 217"/>
                  <a:gd name="T8" fmla="*/ 77 w 190"/>
                  <a:gd name="T9" fmla="*/ 157 h 217"/>
                  <a:gd name="T10" fmla="*/ 162 w 190"/>
                  <a:gd name="T11" fmla="*/ 60 h 217"/>
                  <a:gd name="T12" fmla="*/ 153 w 190"/>
                  <a:gd name="T13" fmla="*/ 40 h 217"/>
                  <a:gd name="T14" fmla="*/ 153 w 190"/>
                  <a:gd name="T15" fmla="*/ 55 h 217"/>
                  <a:gd name="T16" fmla="*/ 151 w 190"/>
                  <a:gd name="T17" fmla="*/ 62 h 217"/>
                  <a:gd name="T18" fmla="*/ 162 w 190"/>
                  <a:gd name="T19" fmla="*/ 60 h 217"/>
                  <a:gd name="T20" fmla="*/ 147 w 190"/>
                  <a:gd name="T21" fmla="*/ 24 h 217"/>
                  <a:gd name="T22" fmla="*/ 167 w 190"/>
                  <a:gd name="T23" fmla="*/ 65 h 217"/>
                  <a:gd name="T24" fmla="*/ 166 w 190"/>
                  <a:gd name="T25" fmla="*/ 66 h 217"/>
                  <a:gd name="T26" fmla="*/ 155 w 190"/>
                  <a:gd name="T27" fmla="*/ 79 h 217"/>
                  <a:gd name="T28" fmla="*/ 171 w 190"/>
                  <a:gd name="T29" fmla="*/ 97 h 217"/>
                  <a:gd name="T30" fmla="*/ 167 w 190"/>
                  <a:gd name="T31" fmla="*/ 67 h 217"/>
                  <a:gd name="T32" fmla="*/ 188 w 190"/>
                  <a:gd name="T33" fmla="*/ 89 h 217"/>
                  <a:gd name="T34" fmla="*/ 189 w 190"/>
                  <a:gd name="T35" fmla="*/ 89 h 217"/>
                  <a:gd name="T36" fmla="*/ 190 w 190"/>
                  <a:gd name="T37" fmla="*/ 101 h 217"/>
                  <a:gd name="T38" fmla="*/ 190 w 190"/>
                  <a:gd name="T39" fmla="*/ 102 h 217"/>
                  <a:gd name="T40" fmla="*/ 190 w 190"/>
                  <a:gd name="T41" fmla="*/ 102 h 217"/>
                  <a:gd name="T42" fmla="*/ 120 w 190"/>
                  <a:gd name="T43" fmla="*/ 214 h 217"/>
                  <a:gd name="T44" fmla="*/ 75 w 190"/>
                  <a:gd name="T45" fmla="*/ 156 h 217"/>
                  <a:gd name="T46" fmla="*/ 63 w 190"/>
                  <a:gd name="T47" fmla="*/ 149 h 217"/>
                  <a:gd name="T48" fmla="*/ 34 w 190"/>
                  <a:gd name="T49" fmla="*/ 116 h 217"/>
                  <a:gd name="T50" fmla="*/ 26 w 190"/>
                  <a:gd name="T51" fmla="*/ 101 h 217"/>
                  <a:gd name="T52" fmla="*/ 23 w 190"/>
                  <a:gd name="T53" fmla="*/ 92 h 217"/>
                  <a:gd name="T54" fmla="*/ 20 w 190"/>
                  <a:gd name="T55" fmla="*/ 83 h 217"/>
                  <a:gd name="T56" fmla="*/ 0 w 190"/>
                  <a:gd name="T57" fmla="*/ 22 h 217"/>
                  <a:gd name="T58" fmla="*/ 44 w 190"/>
                  <a:gd name="T59" fmla="*/ 17 h 217"/>
                  <a:gd name="T60" fmla="*/ 94 w 190"/>
                  <a:gd name="T61" fmla="*/ 10 h 217"/>
                  <a:gd name="T62" fmla="*/ 139 w 190"/>
                  <a:gd name="T63" fmla="*/ 67 h 217"/>
                  <a:gd name="T64" fmla="*/ 147 w 190"/>
                  <a:gd name="T65" fmla="*/ 2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17">
                    <a:moveTo>
                      <a:pt x="77" y="157"/>
                    </a:moveTo>
                    <a:cubicBezTo>
                      <a:pt x="77" y="157"/>
                      <a:pt x="94" y="184"/>
                      <a:pt x="115" y="180"/>
                    </a:cubicBezTo>
                    <a:cubicBezTo>
                      <a:pt x="136" y="177"/>
                      <a:pt x="141" y="122"/>
                      <a:pt x="141" y="122"/>
                    </a:cubicBezTo>
                    <a:cubicBezTo>
                      <a:pt x="141" y="122"/>
                      <a:pt x="128" y="160"/>
                      <a:pt x="100" y="161"/>
                    </a:cubicBezTo>
                    <a:cubicBezTo>
                      <a:pt x="92" y="161"/>
                      <a:pt x="84" y="160"/>
                      <a:pt x="77" y="157"/>
                    </a:cubicBezTo>
                    <a:close/>
                    <a:moveTo>
                      <a:pt x="162" y="60"/>
                    </a:moveTo>
                    <a:cubicBezTo>
                      <a:pt x="166" y="54"/>
                      <a:pt x="158" y="38"/>
                      <a:pt x="153" y="40"/>
                    </a:cubicBezTo>
                    <a:cubicBezTo>
                      <a:pt x="147" y="42"/>
                      <a:pt x="150" y="52"/>
                      <a:pt x="153" y="55"/>
                    </a:cubicBezTo>
                    <a:cubicBezTo>
                      <a:pt x="155" y="58"/>
                      <a:pt x="151" y="61"/>
                      <a:pt x="151" y="62"/>
                    </a:cubicBezTo>
                    <a:cubicBezTo>
                      <a:pt x="153" y="72"/>
                      <a:pt x="158" y="66"/>
                      <a:pt x="162" y="60"/>
                    </a:cubicBezTo>
                    <a:close/>
                    <a:moveTo>
                      <a:pt x="147" y="24"/>
                    </a:moveTo>
                    <a:cubicBezTo>
                      <a:pt x="167" y="22"/>
                      <a:pt x="176" y="56"/>
                      <a:pt x="167" y="65"/>
                    </a:cubicBezTo>
                    <a:cubicBezTo>
                      <a:pt x="167" y="66"/>
                      <a:pt x="166" y="66"/>
                      <a:pt x="166" y="66"/>
                    </a:cubicBezTo>
                    <a:cubicBezTo>
                      <a:pt x="158" y="74"/>
                      <a:pt x="155" y="77"/>
                      <a:pt x="155" y="79"/>
                    </a:cubicBezTo>
                    <a:cubicBezTo>
                      <a:pt x="154" y="80"/>
                      <a:pt x="168" y="98"/>
                      <a:pt x="171" y="97"/>
                    </a:cubicBezTo>
                    <a:cubicBezTo>
                      <a:pt x="173" y="95"/>
                      <a:pt x="170" y="73"/>
                      <a:pt x="167" y="67"/>
                    </a:cubicBezTo>
                    <a:cubicBezTo>
                      <a:pt x="169" y="71"/>
                      <a:pt x="179" y="86"/>
                      <a:pt x="188" y="89"/>
                    </a:cubicBezTo>
                    <a:cubicBezTo>
                      <a:pt x="188" y="89"/>
                      <a:pt x="188" y="89"/>
                      <a:pt x="189" y="89"/>
                    </a:cubicBezTo>
                    <a:cubicBezTo>
                      <a:pt x="189" y="94"/>
                      <a:pt x="189" y="98"/>
                      <a:pt x="190" y="101"/>
                    </a:cubicBezTo>
                    <a:cubicBezTo>
                      <a:pt x="190" y="102"/>
                      <a:pt x="190" y="102"/>
                      <a:pt x="190" y="102"/>
                    </a:cubicBezTo>
                    <a:cubicBezTo>
                      <a:pt x="190" y="102"/>
                      <a:pt x="190" y="102"/>
                      <a:pt x="190" y="102"/>
                    </a:cubicBezTo>
                    <a:cubicBezTo>
                      <a:pt x="186" y="109"/>
                      <a:pt x="150" y="209"/>
                      <a:pt x="120" y="214"/>
                    </a:cubicBezTo>
                    <a:cubicBezTo>
                      <a:pt x="98" y="217"/>
                      <a:pt x="87" y="184"/>
                      <a:pt x="75" y="156"/>
                    </a:cubicBezTo>
                    <a:cubicBezTo>
                      <a:pt x="71" y="154"/>
                      <a:pt x="67" y="152"/>
                      <a:pt x="63" y="149"/>
                    </a:cubicBezTo>
                    <a:cubicBezTo>
                      <a:pt x="52" y="141"/>
                      <a:pt x="42" y="130"/>
                      <a:pt x="34" y="116"/>
                    </a:cubicBezTo>
                    <a:cubicBezTo>
                      <a:pt x="31" y="111"/>
                      <a:pt x="29" y="106"/>
                      <a:pt x="26" y="101"/>
                    </a:cubicBezTo>
                    <a:cubicBezTo>
                      <a:pt x="25" y="98"/>
                      <a:pt x="24" y="95"/>
                      <a:pt x="23" y="92"/>
                    </a:cubicBezTo>
                    <a:cubicBezTo>
                      <a:pt x="22" y="89"/>
                      <a:pt x="21" y="86"/>
                      <a:pt x="20" y="83"/>
                    </a:cubicBezTo>
                    <a:cubicBezTo>
                      <a:pt x="8" y="52"/>
                      <a:pt x="0" y="22"/>
                      <a:pt x="0" y="22"/>
                    </a:cubicBezTo>
                    <a:cubicBezTo>
                      <a:pt x="0" y="22"/>
                      <a:pt x="27" y="21"/>
                      <a:pt x="44" y="17"/>
                    </a:cubicBezTo>
                    <a:cubicBezTo>
                      <a:pt x="62" y="13"/>
                      <a:pt x="85" y="0"/>
                      <a:pt x="94" y="10"/>
                    </a:cubicBezTo>
                    <a:cubicBezTo>
                      <a:pt x="104" y="20"/>
                      <a:pt x="137" y="67"/>
                      <a:pt x="139" y="67"/>
                    </a:cubicBezTo>
                    <a:cubicBezTo>
                      <a:pt x="142" y="67"/>
                      <a:pt x="128" y="27"/>
                      <a:pt x="147" y="24"/>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íṩḷïdê">
                <a:extLst>
                  <a:ext uri="{FF2B5EF4-FFF2-40B4-BE49-F238E27FC236}">
                    <a16:creationId xmlns:a16="http://schemas.microsoft.com/office/drawing/2014/main" id="{6AD47135-85C6-4B14-A168-FB749650433D}"/>
                  </a:ext>
                </a:extLst>
              </p:cNvPr>
              <p:cNvSpPr/>
              <p:nvPr/>
            </p:nvSpPr>
            <p:spPr bwMode="auto">
              <a:xfrm>
                <a:off x="7059355" y="5437408"/>
                <a:ext cx="303902" cy="335133"/>
              </a:xfrm>
              <a:custGeom>
                <a:avLst/>
                <a:gdLst>
                  <a:gd name="T0" fmla="*/ 122 w 122"/>
                  <a:gd name="T1" fmla="*/ 134 h 134"/>
                  <a:gd name="T2" fmla="*/ 0 w 122"/>
                  <a:gd name="T3" fmla="*/ 132 h 134"/>
                  <a:gd name="T4" fmla="*/ 0 w 122"/>
                  <a:gd name="T5" fmla="*/ 132 h 134"/>
                  <a:gd name="T6" fmla="*/ 36 w 122"/>
                  <a:gd name="T7" fmla="*/ 123 h 134"/>
                  <a:gd name="T8" fmla="*/ 73 w 122"/>
                  <a:gd name="T9" fmla="*/ 13 h 134"/>
                  <a:gd name="T10" fmla="*/ 76 w 122"/>
                  <a:gd name="T11" fmla="*/ 0 h 134"/>
                  <a:gd name="T12" fmla="*/ 77 w 122"/>
                  <a:gd name="T13" fmla="*/ 0 h 134"/>
                  <a:gd name="T14" fmla="*/ 122 w 122"/>
                  <a:gd name="T15" fmla="*/ 134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34">
                    <a:moveTo>
                      <a:pt x="122" y="134"/>
                    </a:moveTo>
                    <a:cubicBezTo>
                      <a:pt x="0" y="132"/>
                      <a:pt x="0" y="132"/>
                      <a:pt x="0" y="132"/>
                    </a:cubicBezTo>
                    <a:cubicBezTo>
                      <a:pt x="0" y="132"/>
                      <a:pt x="0" y="132"/>
                      <a:pt x="0" y="132"/>
                    </a:cubicBezTo>
                    <a:cubicBezTo>
                      <a:pt x="17" y="130"/>
                      <a:pt x="31" y="128"/>
                      <a:pt x="36" y="123"/>
                    </a:cubicBezTo>
                    <a:cubicBezTo>
                      <a:pt x="53" y="109"/>
                      <a:pt x="67" y="42"/>
                      <a:pt x="73" y="13"/>
                    </a:cubicBezTo>
                    <a:cubicBezTo>
                      <a:pt x="74" y="6"/>
                      <a:pt x="75" y="2"/>
                      <a:pt x="76" y="0"/>
                    </a:cubicBezTo>
                    <a:cubicBezTo>
                      <a:pt x="77" y="0"/>
                      <a:pt x="77" y="0"/>
                      <a:pt x="77" y="0"/>
                    </a:cubicBezTo>
                    <a:lnTo>
                      <a:pt x="122" y="13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ïṩlîďe">
                <a:extLst>
                  <a:ext uri="{FF2B5EF4-FFF2-40B4-BE49-F238E27FC236}">
                    <a16:creationId xmlns:a16="http://schemas.microsoft.com/office/drawing/2014/main" id="{687350D6-99AA-4AF1-9EAA-FA087477D520}"/>
                  </a:ext>
                </a:extLst>
              </p:cNvPr>
              <p:cNvSpPr/>
              <p:nvPr/>
            </p:nvSpPr>
            <p:spPr bwMode="auto">
              <a:xfrm>
                <a:off x="7059355" y="5638008"/>
                <a:ext cx="213812" cy="132131"/>
              </a:xfrm>
              <a:custGeom>
                <a:avLst/>
                <a:gdLst>
                  <a:gd name="T0" fmla="*/ 57 w 86"/>
                  <a:gd name="T1" fmla="*/ 0 h 53"/>
                  <a:gd name="T2" fmla="*/ 36 w 86"/>
                  <a:gd name="T3" fmla="*/ 43 h 53"/>
                  <a:gd name="T4" fmla="*/ 0 w 86"/>
                  <a:gd name="T5" fmla="*/ 52 h 53"/>
                  <a:gd name="T6" fmla="*/ 0 w 86"/>
                  <a:gd name="T7" fmla="*/ 52 h 53"/>
                  <a:gd name="T8" fmla="*/ 86 w 86"/>
                  <a:gd name="T9" fmla="*/ 53 h 53"/>
                  <a:gd name="T10" fmla="*/ 57 w 86"/>
                  <a:gd name="T11" fmla="*/ 0 h 53"/>
                </a:gdLst>
                <a:ahLst/>
                <a:cxnLst>
                  <a:cxn ang="0">
                    <a:pos x="T0" y="T1"/>
                  </a:cxn>
                  <a:cxn ang="0">
                    <a:pos x="T2" y="T3"/>
                  </a:cxn>
                  <a:cxn ang="0">
                    <a:pos x="T4" y="T5"/>
                  </a:cxn>
                  <a:cxn ang="0">
                    <a:pos x="T6" y="T7"/>
                  </a:cxn>
                  <a:cxn ang="0">
                    <a:pos x="T8" y="T9"/>
                  </a:cxn>
                  <a:cxn ang="0">
                    <a:pos x="T10" y="T11"/>
                  </a:cxn>
                </a:cxnLst>
                <a:rect l="0" t="0" r="r" b="b"/>
                <a:pathLst>
                  <a:path w="86" h="53">
                    <a:moveTo>
                      <a:pt x="57" y="0"/>
                    </a:moveTo>
                    <a:cubicBezTo>
                      <a:pt x="51" y="20"/>
                      <a:pt x="44" y="37"/>
                      <a:pt x="36" y="43"/>
                    </a:cubicBezTo>
                    <a:cubicBezTo>
                      <a:pt x="31" y="48"/>
                      <a:pt x="17" y="50"/>
                      <a:pt x="0" y="52"/>
                    </a:cubicBezTo>
                    <a:cubicBezTo>
                      <a:pt x="0" y="52"/>
                      <a:pt x="0" y="52"/>
                      <a:pt x="0" y="52"/>
                    </a:cubicBezTo>
                    <a:cubicBezTo>
                      <a:pt x="86" y="53"/>
                      <a:pt x="86" y="53"/>
                      <a:pt x="86" y="53"/>
                    </a:cubicBezTo>
                    <a:lnTo>
                      <a:pt x="57" y="0"/>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ṥḷîḑê">
                <a:extLst>
                  <a:ext uri="{FF2B5EF4-FFF2-40B4-BE49-F238E27FC236}">
                    <a16:creationId xmlns:a16="http://schemas.microsoft.com/office/drawing/2014/main" id="{7CD9FA83-6ECD-44F1-8CB3-60E0A72B0F6B}"/>
                  </a:ext>
                </a:extLst>
              </p:cNvPr>
              <p:cNvSpPr/>
              <p:nvPr/>
            </p:nvSpPr>
            <p:spPr bwMode="auto">
              <a:xfrm>
                <a:off x="6966863" y="4274654"/>
                <a:ext cx="141741" cy="1028221"/>
              </a:xfrm>
              <a:custGeom>
                <a:avLst/>
                <a:gdLst>
                  <a:gd name="T0" fmla="*/ 28 w 57"/>
                  <a:gd name="T1" fmla="*/ 223 h 412"/>
                  <a:gd name="T2" fmla="*/ 57 w 57"/>
                  <a:gd name="T3" fmla="*/ 313 h 412"/>
                  <a:gd name="T4" fmla="*/ 38 w 57"/>
                  <a:gd name="T5" fmla="*/ 412 h 412"/>
                  <a:gd name="T6" fmla="*/ 31 w 57"/>
                  <a:gd name="T7" fmla="*/ 342 h 412"/>
                  <a:gd name="T8" fmla="*/ 30 w 57"/>
                  <a:gd name="T9" fmla="*/ 337 h 412"/>
                  <a:gd name="T10" fmla="*/ 26 w 57"/>
                  <a:gd name="T11" fmla="*/ 316 h 412"/>
                  <a:gd name="T12" fmla="*/ 6 w 57"/>
                  <a:gd name="T13" fmla="*/ 243 h 412"/>
                  <a:gd name="T14" fmla="*/ 6 w 57"/>
                  <a:gd name="T15" fmla="*/ 0 h 412"/>
                  <a:gd name="T16" fmla="*/ 33 w 57"/>
                  <a:gd name="T17" fmla="*/ 75 h 412"/>
                  <a:gd name="T18" fmla="*/ 28 w 57"/>
                  <a:gd name="T19" fmla="*/ 22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2">
                    <a:moveTo>
                      <a:pt x="28" y="223"/>
                    </a:moveTo>
                    <a:cubicBezTo>
                      <a:pt x="30" y="237"/>
                      <a:pt x="53" y="300"/>
                      <a:pt x="57" y="313"/>
                    </a:cubicBezTo>
                    <a:cubicBezTo>
                      <a:pt x="50" y="350"/>
                      <a:pt x="43" y="388"/>
                      <a:pt x="38" y="412"/>
                    </a:cubicBezTo>
                    <a:cubicBezTo>
                      <a:pt x="37" y="401"/>
                      <a:pt x="33" y="365"/>
                      <a:pt x="31" y="342"/>
                    </a:cubicBezTo>
                    <a:cubicBezTo>
                      <a:pt x="31" y="340"/>
                      <a:pt x="30" y="339"/>
                      <a:pt x="30" y="337"/>
                    </a:cubicBezTo>
                    <a:cubicBezTo>
                      <a:pt x="30" y="331"/>
                      <a:pt x="28" y="324"/>
                      <a:pt x="26" y="316"/>
                    </a:cubicBezTo>
                    <a:cubicBezTo>
                      <a:pt x="21" y="293"/>
                      <a:pt x="10" y="265"/>
                      <a:pt x="6" y="243"/>
                    </a:cubicBezTo>
                    <a:cubicBezTo>
                      <a:pt x="0" y="213"/>
                      <a:pt x="6" y="0"/>
                      <a:pt x="6" y="0"/>
                    </a:cubicBezTo>
                    <a:cubicBezTo>
                      <a:pt x="6" y="0"/>
                      <a:pt x="18" y="34"/>
                      <a:pt x="33" y="75"/>
                    </a:cubicBezTo>
                    <a:cubicBezTo>
                      <a:pt x="32" y="89"/>
                      <a:pt x="25" y="208"/>
                      <a:pt x="28" y="22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iśḷïḍê">
                <a:extLst>
                  <a:ext uri="{FF2B5EF4-FFF2-40B4-BE49-F238E27FC236}">
                    <a16:creationId xmlns:a16="http://schemas.microsoft.com/office/drawing/2014/main" id="{41BC53F0-17B9-448A-BE6E-4C7AFCAC6F6F}"/>
                  </a:ext>
                </a:extLst>
              </p:cNvPr>
              <p:cNvSpPr/>
              <p:nvPr/>
            </p:nvSpPr>
            <p:spPr bwMode="auto">
              <a:xfrm>
                <a:off x="5565073" y="4007990"/>
                <a:ext cx="452850" cy="314712"/>
              </a:xfrm>
              <a:custGeom>
                <a:avLst/>
                <a:gdLst>
                  <a:gd name="T0" fmla="*/ 171 w 181"/>
                  <a:gd name="T1" fmla="*/ 54 h 126"/>
                  <a:gd name="T2" fmla="*/ 168 w 181"/>
                  <a:gd name="T3" fmla="*/ 38 h 126"/>
                  <a:gd name="T4" fmla="*/ 80 w 181"/>
                  <a:gd name="T5" fmla="*/ 115 h 126"/>
                  <a:gd name="T6" fmla="*/ 66 w 181"/>
                  <a:gd name="T7" fmla="*/ 117 h 126"/>
                  <a:gd name="T8" fmla="*/ 66 w 181"/>
                  <a:gd name="T9" fmla="*/ 117 h 126"/>
                  <a:gd name="T10" fmla="*/ 66 w 181"/>
                  <a:gd name="T11" fmla="*/ 117 h 126"/>
                  <a:gd name="T12" fmla="*/ 66 w 181"/>
                  <a:gd name="T13" fmla="*/ 117 h 126"/>
                  <a:gd name="T14" fmla="*/ 0 w 181"/>
                  <a:gd name="T15" fmla="*/ 126 h 126"/>
                  <a:gd name="T16" fmla="*/ 39 w 181"/>
                  <a:gd name="T17" fmla="*/ 107 h 126"/>
                  <a:gd name="T18" fmla="*/ 40 w 181"/>
                  <a:gd name="T19" fmla="*/ 87 h 126"/>
                  <a:gd name="T20" fmla="*/ 69 w 181"/>
                  <a:gd name="T21" fmla="*/ 90 h 126"/>
                  <a:gd name="T22" fmla="*/ 175 w 181"/>
                  <a:gd name="T23" fmla="*/ 3 h 126"/>
                  <a:gd name="T24" fmla="*/ 181 w 181"/>
                  <a:gd name="T25" fmla="*/ 43 h 126"/>
                  <a:gd name="T26" fmla="*/ 181 w 181"/>
                  <a:gd name="T27" fmla="*/ 43 h 126"/>
                  <a:gd name="T28" fmla="*/ 171 w 181"/>
                  <a:gd name="T29" fmla="*/ 5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71" y="54"/>
                    </a:moveTo>
                    <a:cubicBezTo>
                      <a:pt x="171" y="48"/>
                      <a:pt x="172" y="39"/>
                      <a:pt x="168" y="38"/>
                    </a:cubicBezTo>
                    <a:cubicBezTo>
                      <a:pt x="162" y="35"/>
                      <a:pt x="80" y="115"/>
                      <a:pt x="80" y="115"/>
                    </a:cubicBezTo>
                    <a:cubicBezTo>
                      <a:pt x="66" y="117"/>
                      <a:pt x="66" y="117"/>
                      <a:pt x="66" y="117"/>
                    </a:cubicBezTo>
                    <a:cubicBezTo>
                      <a:pt x="66" y="117"/>
                      <a:pt x="66" y="117"/>
                      <a:pt x="66" y="117"/>
                    </a:cubicBezTo>
                    <a:cubicBezTo>
                      <a:pt x="66" y="117"/>
                      <a:pt x="66" y="117"/>
                      <a:pt x="66" y="117"/>
                    </a:cubicBezTo>
                    <a:cubicBezTo>
                      <a:pt x="66" y="117"/>
                      <a:pt x="66" y="117"/>
                      <a:pt x="66" y="117"/>
                    </a:cubicBezTo>
                    <a:cubicBezTo>
                      <a:pt x="0" y="126"/>
                      <a:pt x="0" y="126"/>
                      <a:pt x="0" y="126"/>
                    </a:cubicBezTo>
                    <a:cubicBezTo>
                      <a:pt x="39" y="107"/>
                      <a:pt x="39" y="107"/>
                      <a:pt x="39" y="107"/>
                    </a:cubicBezTo>
                    <a:cubicBezTo>
                      <a:pt x="40" y="87"/>
                      <a:pt x="40" y="87"/>
                      <a:pt x="40" y="87"/>
                    </a:cubicBezTo>
                    <a:cubicBezTo>
                      <a:pt x="40" y="87"/>
                      <a:pt x="66" y="89"/>
                      <a:pt x="69" y="90"/>
                    </a:cubicBezTo>
                    <a:cubicBezTo>
                      <a:pt x="73" y="90"/>
                      <a:pt x="170" y="0"/>
                      <a:pt x="175" y="3"/>
                    </a:cubicBezTo>
                    <a:cubicBezTo>
                      <a:pt x="179" y="6"/>
                      <a:pt x="181" y="43"/>
                      <a:pt x="181" y="43"/>
                    </a:cubicBezTo>
                    <a:cubicBezTo>
                      <a:pt x="181" y="43"/>
                      <a:pt x="181" y="43"/>
                      <a:pt x="181" y="43"/>
                    </a:cubicBezTo>
                    <a:cubicBezTo>
                      <a:pt x="178" y="45"/>
                      <a:pt x="173" y="49"/>
                      <a:pt x="171" y="5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ṡlíḍé">
                <a:extLst>
                  <a:ext uri="{FF2B5EF4-FFF2-40B4-BE49-F238E27FC236}">
                    <a16:creationId xmlns:a16="http://schemas.microsoft.com/office/drawing/2014/main" id="{BAC0E76F-91EF-4926-AF49-63774C53F4FE}"/>
                  </a:ext>
                </a:extLst>
              </p:cNvPr>
              <p:cNvSpPr/>
              <p:nvPr/>
            </p:nvSpPr>
            <p:spPr bwMode="auto">
              <a:xfrm>
                <a:off x="5590297" y="5388160"/>
                <a:ext cx="504501" cy="109309"/>
              </a:xfrm>
              <a:custGeom>
                <a:avLst/>
                <a:gdLst>
                  <a:gd name="T0" fmla="*/ 202 w 202"/>
                  <a:gd name="T1" fmla="*/ 0 h 44"/>
                  <a:gd name="T2" fmla="*/ 202 w 202"/>
                  <a:gd name="T3" fmla="*/ 44 h 44"/>
                  <a:gd name="T4" fmla="*/ 52 w 202"/>
                  <a:gd name="T5" fmla="*/ 44 h 44"/>
                  <a:gd name="T6" fmla="*/ 0 w 202"/>
                  <a:gd name="T7" fmla="*/ 0 h 44"/>
                  <a:gd name="T8" fmla="*/ 202 w 202"/>
                  <a:gd name="T9" fmla="*/ 0 h 44"/>
                </a:gdLst>
                <a:ahLst/>
                <a:cxnLst>
                  <a:cxn ang="0">
                    <a:pos x="T0" y="T1"/>
                  </a:cxn>
                  <a:cxn ang="0">
                    <a:pos x="T2" y="T3"/>
                  </a:cxn>
                  <a:cxn ang="0">
                    <a:pos x="T4" y="T5"/>
                  </a:cxn>
                  <a:cxn ang="0">
                    <a:pos x="T6" y="T7"/>
                  </a:cxn>
                  <a:cxn ang="0">
                    <a:pos x="T8" y="T9"/>
                  </a:cxn>
                </a:cxnLst>
                <a:rect l="0" t="0" r="r" b="b"/>
                <a:pathLst>
                  <a:path w="202" h="44">
                    <a:moveTo>
                      <a:pt x="202" y="0"/>
                    </a:moveTo>
                    <a:cubicBezTo>
                      <a:pt x="202" y="44"/>
                      <a:pt x="202" y="44"/>
                      <a:pt x="202" y="44"/>
                    </a:cubicBezTo>
                    <a:cubicBezTo>
                      <a:pt x="52" y="44"/>
                      <a:pt x="52" y="44"/>
                      <a:pt x="52" y="44"/>
                    </a:cubicBezTo>
                    <a:cubicBezTo>
                      <a:pt x="25" y="44"/>
                      <a:pt x="4" y="25"/>
                      <a:pt x="0" y="0"/>
                    </a:cubicBezTo>
                    <a:lnTo>
                      <a:pt x="202" y="0"/>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íSľîḋê">
                <a:extLst>
                  <a:ext uri="{FF2B5EF4-FFF2-40B4-BE49-F238E27FC236}">
                    <a16:creationId xmlns:a16="http://schemas.microsoft.com/office/drawing/2014/main" id="{F0B716B4-4F35-4F8F-B1B5-B3422ECFCEB2}"/>
                  </a:ext>
                </a:extLst>
              </p:cNvPr>
              <p:cNvSpPr/>
              <p:nvPr/>
            </p:nvSpPr>
            <p:spPr bwMode="auto">
              <a:xfrm>
                <a:off x="5345253" y="5277651"/>
                <a:ext cx="762758" cy="110510"/>
              </a:xfrm>
              <a:custGeom>
                <a:avLst/>
                <a:gdLst>
                  <a:gd name="T0" fmla="*/ 305 w 305"/>
                  <a:gd name="T1" fmla="*/ 0 h 44"/>
                  <a:gd name="T2" fmla="*/ 300 w 305"/>
                  <a:gd name="T3" fmla="*/ 25 h 44"/>
                  <a:gd name="T4" fmla="*/ 300 w 305"/>
                  <a:gd name="T5" fmla="*/ 44 h 44"/>
                  <a:gd name="T6" fmla="*/ 0 w 305"/>
                  <a:gd name="T7" fmla="*/ 44 h 44"/>
                  <a:gd name="T8" fmla="*/ 0 w 305"/>
                  <a:gd name="T9" fmla="*/ 0 h 44"/>
                  <a:gd name="T10" fmla="*/ 305 w 305"/>
                  <a:gd name="T11" fmla="*/ 0 h 44"/>
                </a:gdLst>
                <a:ahLst/>
                <a:cxnLst>
                  <a:cxn ang="0">
                    <a:pos x="T0" y="T1"/>
                  </a:cxn>
                  <a:cxn ang="0">
                    <a:pos x="T2" y="T3"/>
                  </a:cxn>
                  <a:cxn ang="0">
                    <a:pos x="T4" y="T5"/>
                  </a:cxn>
                  <a:cxn ang="0">
                    <a:pos x="T6" y="T7"/>
                  </a:cxn>
                  <a:cxn ang="0">
                    <a:pos x="T8" y="T9"/>
                  </a:cxn>
                  <a:cxn ang="0">
                    <a:pos x="T10" y="T11"/>
                  </a:cxn>
                </a:cxnLst>
                <a:rect l="0" t="0" r="r" b="b"/>
                <a:pathLst>
                  <a:path w="305" h="44">
                    <a:moveTo>
                      <a:pt x="305" y="0"/>
                    </a:moveTo>
                    <a:cubicBezTo>
                      <a:pt x="301" y="8"/>
                      <a:pt x="300" y="17"/>
                      <a:pt x="300" y="25"/>
                    </a:cubicBezTo>
                    <a:cubicBezTo>
                      <a:pt x="300" y="44"/>
                      <a:pt x="300" y="44"/>
                      <a:pt x="300" y="44"/>
                    </a:cubicBezTo>
                    <a:cubicBezTo>
                      <a:pt x="0" y="44"/>
                      <a:pt x="0" y="44"/>
                      <a:pt x="0" y="44"/>
                    </a:cubicBezTo>
                    <a:cubicBezTo>
                      <a:pt x="0" y="0"/>
                      <a:pt x="0" y="0"/>
                      <a:pt x="0" y="0"/>
                    </a:cubicBezTo>
                    <a:lnTo>
                      <a:pt x="305" y="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îṡ1iḓe">
                <a:extLst>
                  <a:ext uri="{FF2B5EF4-FFF2-40B4-BE49-F238E27FC236}">
                    <a16:creationId xmlns:a16="http://schemas.microsoft.com/office/drawing/2014/main" id="{FBBA0A2F-6BFB-49E4-9130-1092A60B1BFC}"/>
                  </a:ext>
                </a:extLst>
              </p:cNvPr>
              <p:cNvSpPr/>
              <p:nvPr/>
            </p:nvSpPr>
            <p:spPr bwMode="auto">
              <a:xfrm>
                <a:off x="5345253" y="5370142"/>
                <a:ext cx="749544" cy="1801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ïṧliḋè">
                <a:extLst>
                  <a:ext uri="{FF2B5EF4-FFF2-40B4-BE49-F238E27FC236}">
                    <a16:creationId xmlns:a16="http://schemas.microsoft.com/office/drawing/2014/main" id="{0B474522-5364-4CF7-A944-4C4EF53CE74F}"/>
                  </a:ext>
                </a:extLst>
              </p:cNvPr>
              <p:cNvSpPr/>
              <p:nvPr/>
            </p:nvSpPr>
            <p:spPr bwMode="auto">
              <a:xfrm>
                <a:off x="5460569" y="5652422"/>
                <a:ext cx="1078671" cy="97297"/>
              </a:xfrm>
              <a:custGeom>
                <a:avLst/>
                <a:gdLst>
                  <a:gd name="T0" fmla="*/ 805 w 898"/>
                  <a:gd name="T1" fmla="*/ 0 h 81"/>
                  <a:gd name="T2" fmla="*/ 898 w 898"/>
                  <a:gd name="T3" fmla="*/ 0 h 81"/>
                  <a:gd name="T4" fmla="*/ 898 w 898"/>
                  <a:gd name="T5" fmla="*/ 81 h 81"/>
                  <a:gd name="T6" fmla="*/ 77 w 898"/>
                  <a:gd name="T7" fmla="*/ 81 h 81"/>
                  <a:gd name="T8" fmla="*/ 0 w 898"/>
                  <a:gd name="T9" fmla="*/ 81 h 81"/>
                  <a:gd name="T10" fmla="*/ 0 w 898"/>
                  <a:gd name="T11" fmla="*/ 0 h 81"/>
                  <a:gd name="T12" fmla="*/ 528 w 898"/>
                  <a:gd name="T13" fmla="*/ 0 h 81"/>
                  <a:gd name="T14" fmla="*/ 805 w 898"/>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81">
                    <a:moveTo>
                      <a:pt x="805" y="0"/>
                    </a:moveTo>
                    <a:lnTo>
                      <a:pt x="898" y="0"/>
                    </a:lnTo>
                    <a:lnTo>
                      <a:pt x="898" y="81"/>
                    </a:lnTo>
                    <a:lnTo>
                      <a:pt x="77" y="81"/>
                    </a:lnTo>
                    <a:lnTo>
                      <a:pt x="0" y="81"/>
                    </a:lnTo>
                    <a:lnTo>
                      <a:pt x="0" y="0"/>
                    </a:lnTo>
                    <a:lnTo>
                      <a:pt x="528" y="0"/>
                    </a:lnTo>
                    <a:lnTo>
                      <a:pt x="805"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ṧ1iḍe">
                <a:extLst>
                  <a:ext uri="{FF2B5EF4-FFF2-40B4-BE49-F238E27FC236}">
                    <a16:creationId xmlns:a16="http://schemas.microsoft.com/office/drawing/2014/main" id="{42EA8D0A-DF5A-4B20-908F-39BB249C866F}"/>
                  </a:ext>
                </a:extLst>
              </p:cNvPr>
              <p:cNvSpPr/>
              <p:nvPr/>
            </p:nvSpPr>
            <p:spPr bwMode="auto">
              <a:xfrm>
                <a:off x="5470177" y="5659629"/>
                <a:ext cx="1061854" cy="22823"/>
              </a:xfrm>
              <a:custGeom>
                <a:avLst/>
                <a:gdLst>
                  <a:gd name="T0" fmla="*/ 792 w 884"/>
                  <a:gd name="T1" fmla="*/ 0 h 19"/>
                  <a:gd name="T2" fmla="*/ 884 w 884"/>
                  <a:gd name="T3" fmla="*/ 0 h 19"/>
                  <a:gd name="T4" fmla="*/ 884 w 884"/>
                  <a:gd name="T5" fmla="*/ 19 h 19"/>
                  <a:gd name="T6" fmla="*/ 73 w 884"/>
                  <a:gd name="T7" fmla="*/ 19 h 19"/>
                  <a:gd name="T8" fmla="*/ 0 w 884"/>
                  <a:gd name="T9" fmla="*/ 19 h 19"/>
                  <a:gd name="T10" fmla="*/ 0 w 884"/>
                  <a:gd name="T11" fmla="*/ 0 h 19"/>
                  <a:gd name="T12" fmla="*/ 518 w 884"/>
                  <a:gd name="T13" fmla="*/ 0 h 19"/>
                  <a:gd name="T14" fmla="*/ 792 w 88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4" h="19">
                    <a:moveTo>
                      <a:pt x="792" y="0"/>
                    </a:moveTo>
                    <a:lnTo>
                      <a:pt x="884" y="0"/>
                    </a:lnTo>
                    <a:lnTo>
                      <a:pt x="884" y="19"/>
                    </a:lnTo>
                    <a:lnTo>
                      <a:pt x="73" y="19"/>
                    </a:lnTo>
                    <a:lnTo>
                      <a:pt x="0" y="19"/>
                    </a:lnTo>
                    <a:lnTo>
                      <a:pt x="0" y="0"/>
                    </a:lnTo>
                    <a:lnTo>
                      <a:pt x="518" y="0"/>
                    </a:lnTo>
                    <a:lnTo>
                      <a:pt x="792" y="0"/>
                    </a:lnTo>
                    <a:close/>
                  </a:path>
                </a:pathLst>
              </a:custGeom>
              <a:solidFill>
                <a:srgbClr val="C0D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iṩ1ïdê">
                <a:extLst>
                  <a:ext uri="{FF2B5EF4-FFF2-40B4-BE49-F238E27FC236}">
                    <a16:creationId xmlns:a16="http://schemas.microsoft.com/office/drawing/2014/main" id="{26F3DF5B-DBF5-4671-9CC5-E32E3E3234CD}"/>
                  </a:ext>
                </a:extLst>
              </p:cNvPr>
              <p:cNvSpPr/>
              <p:nvPr/>
            </p:nvSpPr>
            <p:spPr bwMode="auto">
              <a:xfrm>
                <a:off x="7076173" y="5390562"/>
                <a:ext cx="172972" cy="79279"/>
              </a:xfrm>
              <a:custGeom>
                <a:avLst/>
                <a:gdLst>
                  <a:gd name="T0" fmla="*/ 69 w 69"/>
                  <a:gd name="T1" fmla="*/ 17 h 32"/>
                  <a:gd name="T2" fmla="*/ 69 w 69"/>
                  <a:gd name="T3" fmla="*/ 19 h 32"/>
                  <a:gd name="T4" fmla="*/ 66 w 69"/>
                  <a:gd name="T5" fmla="*/ 32 h 32"/>
                  <a:gd name="T6" fmla="*/ 0 w 69"/>
                  <a:gd name="T7" fmla="*/ 18 h 32"/>
                  <a:gd name="T8" fmla="*/ 2 w 69"/>
                  <a:gd name="T9" fmla="*/ 0 h 32"/>
                  <a:gd name="T10" fmla="*/ 27 w 69"/>
                  <a:gd name="T11" fmla="*/ 11 h 32"/>
                  <a:gd name="T12" fmla="*/ 69 w 69"/>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69" h="32">
                    <a:moveTo>
                      <a:pt x="69" y="17"/>
                    </a:moveTo>
                    <a:cubicBezTo>
                      <a:pt x="69" y="17"/>
                      <a:pt x="69" y="18"/>
                      <a:pt x="69" y="19"/>
                    </a:cubicBezTo>
                    <a:cubicBezTo>
                      <a:pt x="68" y="21"/>
                      <a:pt x="67" y="25"/>
                      <a:pt x="66" y="32"/>
                    </a:cubicBezTo>
                    <a:cubicBezTo>
                      <a:pt x="0" y="18"/>
                      <a:pt x="0" y="18"/>
                      <a:pt x="0" y="18"/>
                    </a:cubicBezTo>
                    <a:cubicBezTo>
                      <a:pt x="1" y="10"/>
                      <a:pt x="2" y="3"/>
                      <a:pt x="2" y="0"/>
                    </a:cubicBezTo>
                    <a:cubicBezTo>
                      <a:pt x="8" y="4"/>
                      <a:pt x="16" y="8"/>
                      <a:pt x="27" y="11"/>
                    </a:cubicBezTo>
                    <a:cubicBezTo>
                      <a:pt x="41" y="15"/>
                      <a:pt x="57" y="17"/>
                      <a:pt x="69" y="17"/>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îṣ1ídê">
                <a:extLst>
                  <a:ext uri="{FF2B5EF4-FFF2-40B4-BE49-F238E27FC236}">
                    <a16:creationId xmlns:a16="http://schemas.microsoft.com/office/drawing/2014/main" id="{151DB1E7-AF4D-4CBC-9EC0-8A6502973BBD}"/>
                  </a:ext>
                </a:extLst>
              </p:cNvPr>
              <p:cNvSpPr/>
              <p:nvPr/>
            </p:nvSpPr>
            <p:spPr bwMode="auto">
              <a:xfrm>
                <a:off x="5677985" y="4492070"/>
                <a:ext cx="82883" cy="82883"/>
              </a:xfrm>
              <a:custGeom>
                <a:avLst/>
                <a:gdLst>
                  <a:gd name="T0" fmla="*/ 33 w 33"/>
                  <a:gd name="T1" fmla="*/ 0 h 33"/>
                  <a:gd name="T2" fmla="*/ 33 w 33"/>
                  <a:gd name="T3" fmla="*/ 0 h 33"/>
                  <a:gd name="T4" fmla="*/ 11 w 33"/>
                  <a:gd name="T5" fmla="*/ 33 h 33"/>
                  <a:gd name="T6" fmla="*/ 0 w 33"/>
                  <a:gd name="T7" fmla="*/ 24 h 33"/>
                  <a:gd name="T8" fmla="*/ 0 w 33"/>
                  <a:gd name="T9" fmla="*/ 24 h 33"/>
                  <a:gd name="T10" fmla="*/ 33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33" y="0"/>
                    </a:moveTo>
                    <a:cubicBezTo>
                      <a:pt x="33" y="0"/>
                      <a:pt x="33" y="0"/>
                      <a:pt x="33" y="0"/>
                    </a:cubicBezTo>
                    <a:cubicBezTo>
                      <a:pt x="33" y="19"/>
                      <a:pt x="22" y="32"/>
                      <a:pt x="11" y="33"/>
                    </a:cubicBezTo>
                    <a:cubicBezTo>
                      <a:pt x="8" y="33"/>
                      <a:pt x="3" y="30"/>
                      <a:pt x="0" y="24"/>
                    </a:cubicBezTo>
                    <a:cubicBezTo>
                      <a:pt x="0" y="24"/>
                      <a:pt x="0" y="24"/>
                      <a:pt x="0" y="24"/>
                    </a:cubicBezTo>
                    <a:lnTo>
                      <a:pt x="33" y="0"/>
                    </a:lnTo>
                    <a:close/>
                  </a:path>
                </a:pathLst>
              </a:custGeom>
              <a:solidFill>
                <a:srgbClr val="C4CA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ïṣlïḓe">
                <a:extLst>
                  <a:ext uri="{FF2B5EF4-FFF2-40B4-BE49-F238E27FC236}">
                    <a16:creationId xmlns:a16="http://schemas.microsoft.com/office/drawing/2014/main" id="{AC2E7050-29BD-468E-968C-2B914066C0C7}"/>
                  </a:ext>
                </a:extLst>
              </p:cNvPr>
              <p:cNvSpPr/>
              <p:nvPr/>
            </p:nvSpPr>
            <p:spPr bwMode="auto">
              <a:xfrm>
                <a:off x="6504405" y="3938321"/>
                <a:ext cx="261860" cy="609005"/>
              </a:xfrm>
              <a:custGeom>
                <a:avLst/>
                <a:gdLst>
                  <a:gd name="T0" fmla="*/ 0 w 105"/>
                  <a:gd name="T1" fmla="*/ 239 h 244"/>
                  <a:gd name="T2" fmla="*/ 0 w 105"/>
                  <a:gd name="T3" fmla="*/ 238 h 244"/>
                  <a:gd name="T4" fmla="*/ 0 w 105"/>
                  <a:gd name="T5" fmla="*/ 223 h 244"/>
                  <a:gd name="T6" fmla="*/ 28 w 105"/>
                  <a:gd name="T7" fmla="*/ 24 h 244"/>
                  <a:gd name="T8" fmla="*/ 70 w 105"/>
                  <a:gd name="T9" fmla="*/ 0 h 244"/>
                  <a:gd name="T10" fmla="*/ 105 w 105"/>
                  <a:gd name="T11" fmla="*/ 57 h 244"/>
                  <a:gd name="T12" fmla="*/ 0 w 105"/>
                  <a:gd name="T13" fmla="*/ 244 h 244"/>
                  <a:gd name="T14" fmla="*/ 0 w 105"/>
                  <a:gd name="T15" fmla="*/ 239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44">
                    <a:moveTo>
                      <a:pt x="0" y="239"/>
                    </a:moveTo>
                    <a:cubicBezTo>
                      <a:pt x="0" y="239"/>
                      <a:pt x="0" y="238"/>
                      <a:pt x="0" y="238"/>
                    </a:cubicBezTo>
                    <a:cubicBezTo>
                      <a:pt x="0" y="234"/>
                      <a:pt x="0" y="229"/>
                      <a:pt x="0" y="223"/>
                    </a:cubicBezTo>
                    <a:cubicBezTo>
                      <a:pt x="4" y="180"/>
                      <a:pt x="17" y="82"/>
                      <a:pt x="28" y="24"/>
                    </a:cubicBezTo>
                    <a:cubicBezTo>
                      <a:pt x="70" y="0"/>
                      <a:pt x="70" y="0"/>
                      <a:pt x="70" y="0"/>
                    </a:cubicBezTo>
                    <a:cubicBezTo>
                      <a:pt x="72" y="3"/>
                      <a:pt x="105" y="52"/>
                      <a:pt x="105" y="57"/>
                    </a:cubicBezTo>
                    <a:cubicBezTo>
                      <a:pt x="105" y="62"/>
                      <a:pt x="9" y="228"/>
                      <a:pt x="0" y="244"/>
                    </a:cubicBezTo>
                    <a:cubicBezTo>
                      <a:pt x="0" y="242"/>
                      <a:pt x="0" y="241"/>
                      <a:pt x="0" y="23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Sļîďé">
                <a:extLst>
                  <a:ext uri="{FF2B5EF4-FFF2-40B4-BE49-F238E27FC236}">
                    <a16:creationId xmlns:a16="http://schemas.microsoft.com/office/drawing/2014/main" id="{9D2848BB-FD14-4102-97DF-1CACAA144F13}"/>
                  </a:ext>
                </a:extLst>
              </p:cNvPr>
              <p:cNvSpPr/>
              <p:nvPr/>
            </p:nvSpPr>
            <p:spPr bwMode="auto">
              <a:xfrm>
                <a:off x="6207710" y="3908292"/>
                <a:ext cx="296695" cy="625822"/>
              </a:xfrm>
              <a:custGeom>
                <a:avLst/>
                <a:gdLst>
                  <a:gd name="T0" fmla="*/ 119 w 119"/>
                  <a:gd name="T1" fmla="*/ 250 h 251"/>
                  <a:gd name="T2" fmla="*/ 119 w 119"/>
                  <a:gd name="T3" fmla="*/ 251 h 251"/>
                  <a:gd name="T4" fmla="*/ 119 w 119"/>
                  <a:gd name="T5" fmla="*/ 251 h 251"/>
                  <a:gd name="T6" fmla="*/ 0 w 119"/>
                  <a:gd name="T7" fmla="*/ 37 h 251"/>
                  <a:gd name="T8" fmla="*/ 39 w 119"/>
                  <a:gd name="T9" fmla="*/ 0 h 251"/>
                  <a:gd name="T10" fmla="*/ 71 w 119"/>
                  <a:gd name="T11" fmla="*/ 11 h 251"/>
                  <a:gd name="T12" fmla="*/ 119 w 119"/>
                  <a:gd name="T13" fmla="*/ 235 h 251"/>
                  <a:gd name="T14" fmla="*/ 119 w 119"/>
                  <a:gd name="T15" fmla="*/ 235 h 251"/>
                  <a:gd name="T16" fmla="*/ 119 w 119"/>
                  <a:gd name="T17" fmla="*/ 25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51">
                    <a:moveTo>
                      <a:pt x="119" y="250"/>
                    </a:moveTo>
                    <a:cubicBezTo>
                      <a:pt x="119" y="250"/>
                      <a:pt x="119" y="251"/>
                      <a:pt x="119" y="251"/>
                    </a:cubicBezTo>
                    <a:cubicBezTo>
                      <a:pt x="119" y="251"/>
                      <a:pt x="119" y="251"/>
                      <a:pt x="119" y="251"/>
                    </a:cubicBezTo>
                    <a:cubicBezTo>
                      <a:pt x="119" y="251"/>
                      <a:pt x="4" y="47"/>
                      <a:pt x="0" y="37"/>
                    </a:cubicBezTo>
                    <a:cubicBezTo>
                      <a:pt x="0" y="33"/>
                      <a:pt x="35" y="3"/>
                      <a:pt x="39" y="0"/>
                    </a:cubicBezTo>
                    <a:cubicBezTo>
                      <a:pt x="54" y="5"/>
                      <a:pt x="68" y="10"/>
                      <a:pt x="71" y="11"/>
                    </a:cubicBezTo>
                    <a:cubicBezTo>
                      <a:pt x="119" y="235"/>
                      <a:pt x="119" y="235"/>
                      <a:pt x="119" y="235"/>
                    </a:cubicBezTo>
                    <a:cubicBezTo>
                      <a:pt x="119" y="235"/>
                      <a:pt x="119" y="235"/>
                      <a:pt x="119" y="235"/>
                    </a:cubicBezTo>
                    <a:cubicBezTo>
                      <a:pt x="119" y="241"/>
                      <a:pt x="119" y="246"/>
                      <a:pt x="119" y="25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ṧlïḋé">
                <a:extLst>
                  <a:ext uri="{FF2B5EF4-FFF2-40B4-BE49-F238E27FC236}">
                    <a16:creationId xmlns:a16="http://schemas.microsoft.com/office/drawing/2014/main" id="{FDD8628E-1651-4AAC-BE70-C6BF7CC5F162}"/>
                  </a:ext>
                </a:extLst>
              </p:cNvPr>
              <p:cNvSpPr/>
              <p:nvPr/>
            </p:nvSpPr>
            <p:spPr bwMode="auto">
              <a:xfrm>
                <a:off x="5245556" y="3591177"/>
                <a:ext cx="1897884" cy="2188571"/>
              </a:xfrm>
              <a:custGeom>
                <a:avLst/>
                <a:gdLst>
                  <a:gd name="T0" fmla="*/ 727 w 760"/>
                  <a:gd name="T1" fmla="*/ 683 h 877"/>
                  <a:gd name="T2" fmla="*/ 594 w 760"/>
                  <a:gd name="T3" fmla="*/ 650 h 877"/>
                  <a:gd name="T4" fmla="*/ 715 w 760"/>
                  <a:gd name="T5" fmla="*/ 590 h 877"/>
                  <a:gd name="T6" fmla="*/ 695 w 760"/>
                  <a:gd name="T7" fmla="*/ 274 h 877"/>
                  <a:gd name="T8" fmla="*/ 752 w 760"/>
                  <a:gd name="T9" fmla="*/ 90 h 877"/>
                  <a:gd name="T10" fmla="*/ 613 w 760"/>
                  <a:gd name="T11" fmla="*/ 22 h 877"/>
                  <a:gd name="T12" fmla="*/ 614 w 760"/>
                  <a:gd name="T13" fmla="*/ 115 h 877"/>
                  <a:gd name="T14" fmla="*/ 609 w 760"/>
                  <a:gd name="T15" fmla="*/ 196 h 877"/>
                  <a:gd name="T16" fmla="*/ 504 w 760"/>
                  <a:gd name="T17" fmla="*/ 378 h 877"/>
                  <a:gd name="T18" fmla="*/ 385 w 760"/>
                  <a:gd name="T19" fmla="*/ 164 h 877"/>
                  <a:gd name="T20" fmla="*/ 384 w 760"/>
                  <a:gd name="T21" fmla="*/ 110 h 877"/>
                  <a:gd name="T22" fmla="*/ 403 w 760"/>
                  <a:gd name="T23" fmla="*/ 14 h 877"/>
                  <a:gd name="T24" fmla="*/ 399 w 760"/>
                  <a:gd name="T25" fmla="*/ 5 h 877"/>
                  <a:gd name="T26" fmla="*/ 96 w 760"/>
                  <a:gd name="T27" fmla="*/ 217 h 877"/>
                  <a:gd name="T28" fmla="*/ 184 w 760"/>
                  <a:gd name="T29" fmla="*/ 395 h 877"/>
                  <a:gd name="T30" fmla="*/ 173 w 760"/>
                  <a:gd name="T31" fmla="*/ 385 h 877"/>
                  <a:gd name="T32" fmla="*/ 194 w 760"/>
                  <a:gd name="T33" fmla="*/ 284 h 877"/>
                  <a:gd name="T34" fmla="*/ 167 w 760"/>
                  <a:gd name="T35" fmla="*/ 274 h 877"/>
                  <a:gd name="T36" fmla="*/ 197 w 760"/>
                  <a:gd name="T37" fmla="*/ 257 h 877"/>
                  <a:gd name="T38" fmla="*/ 309 w 760"/>
                  <a:gd name="T39" fmla="*/ 210 h 877"/>
                  <a:gd name="T40" fmla="*/ 311 w 760"/>
                  <a:gd name="T41" fmla="*/ 210 h 877"/>
                  <a:gd name="T42" fmla="*/ 370 w 760"/>
                  <a:gd name="T43" fmla="*/ 440 h 877"/>
                  <a:gd name="T44" fmla="*/ 415 w 760"/>
                  <a:gd name="T45" fmla="*/ 464 h 877"/>
                  <a:gd name="T46" fmla="*/ 384 w 760"/>
                  <a:gd name="T47" fmla="*/ 539 h 877"/>
                  <a:gd name="T48" fmla="*/ 368 w 760"/>
                  <a:gd name="T49" fmla="*/ 627 h 877"/>
                  <a:gd name="T50" fmla="*/ 369 w 760"/>
                  <a:gd name="T51" fmla="*/ 646 h 877"/>
                  <a:gd name="T52" fmla="*/ 396 w 760"/>
                  <a:gd name="T53" fmla="*/ 636 h 877"/>
                  <a:gd name="T54" fmla="*/ 473 w 760"/>
                  <a:gd name="T55" fmla="*/ 728 h 877"/>
                  <a:gd name="T56" fmla="*/ 518 w 760"/>
                  <a:gd name="T57" fmla="*/ 826 h 877"/>
                  <a:gd name="T58" fmla="*/ 371 w 760"/>
                  <a:gd name="T59" fmla="*/ 865 h 877"/>
                  <a:gd name="T60" fmla="*/ 547 w 760"/>
                  <a:gd name="T61" fmla="*/ 874 h 877"/>
                  <a:gd name="T62" fmla="*/ 707 w 760"/>
                  <a:gd name="T63" fmla="*/ 874 h 877"/>
                  <a:gd name="T64" fmla="*/ 726 w 760"/>
                  <a:gd name="T65" fmla="*/ 872 h 877"/>
                  <a:gd name="T66" fmla="*/ 719 w 760"/>
                  <a:gd name="T67" fmla="*/ 808 h 877"/>
                  <a:gd name="T68" fmla="*/ 735 w 760"/>
                  <a:gd name="T69" fmla="*/ 722 h 877"/>
                  <a:gd name="T70" fmla="*/ 505 w 760"/>
                  <a:gd name="T71" fmla="*/ 405 h 877"/>
                  <a:gd name="T72" fmla="*/ 505 w 760"/>
                  <a:gd name="T73" fmla="*/ 405 h 877"/>
                  <a:gd name="T74" fmla="*/ 504 w 760"/>
                  <a:gd name="T75" fmla="*/ 396 h 877"/>
                  <a:gd name="T76" fmla="*/ 524 w 760"/>
                  <a:gd name="T77" fmla="*/ 677 h 877"/>
                  <a:gd name="T78" fmla="*/ 531 w 760"/>
                  <a:gd name="T79" fmla="*/ 73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0" h="877">
                    <a:moveTo>
                      <a:pt x="722" y="709"/>
                    </a:moveTo>
                    <a:cubicBezTo>
                      <a:pt x="727" y="683"/>
                      <a:pt x="727" y="683"/>
                      <a:pt x="727" y="683"/>
                    </a:cubicBezTo>
                    <a:cubicBezTo>
                      <a:pt x="726" y="671"/>
                      <a:pt x="722" y="637"/>
                      <a:pt x="720" y="616"/>
                    </a:cubicBezTo>
                    <a:cubicBezTo>
                      <a:pt x="594" y="650"/>
                      <a:pt x="594" y="650"/>
                      <a:pt x="594" y="650"/>
                    </a:cubicBezTo>
                    <a:cubicBezTo>
                      <a:pt x="588" y="625"/>
                      <a:pt x="588" y="625"/>
                      <a:pt x="588" y="625"/>
                    </a:cubicBezTo>
                    <a:cubicBezTo>
                      <a:pt x="715" y="590"/>
                      <a:pt x="715" y="590"/>
                      <a:pt x="715" y="590"/>
                    </a:cubicBezTo>
                    <a:cubicBezTo>
                      <a:pt x="710" y="567"/>
                      <a:pt x="699" y="539"/>
                      <a:pt x="695" y="517"/>
                    </a:cubicBezTo>
                    <a:cubicBezTo>
                      <a:pt x="689" y="487"/>
                      <a:pt x="695" y="274"/>
                      <a:pt x="695" y="274"/>
                    </a:cubicBezTo>
                    <a:cubicBezTo>
                      <a:pt x="674" y="221"/>
                      <a:pt x="692" y="94"/>
                      <a:pt x="760" y="96"/>
                    </a:cubicBezTo>
                    <a:cubicBezTo>
                      <a:pt x="758" y="94"/>
                      <a:pt x="755" y="92"/>
                      <a:pt x="752" y="90"/>
                    </a:cubicBezTo>
                    <a:cubicBezTo>
                      <a:pt x="719" y="67"/>
                      <a:pt x="657" y="40"/>
                      <a:pt x="614" y="21"/>
                    </a:cubicBezTo>
                    <a:cubicBezTo>
                      <a:pt x="613" y="22"/>
                      <a:pt x="613" y="22"/>
                      <a:pt x="613" y="22"/>
                    </a:cubicBezTo>
                    <a:cubicBezTo>
                      <a:pt x="614" y="22"/>
                      <a:pt x="614" y="22"/>
                      <a:pt x="614" y="22"/>
                    </a:cubicBezTo>
                    <a:cubicBezTo>
                      <a:pt x="614" y="115"/>
                      <a:pt x="614" y="115"/>
                      <a:pt x="614" y="115"/>
                    </a:cubicBezTo>
                    <a:cubicBezTo>
                      <a:pt x="574" y="139"/>
                      <a:pt x="574" y="139"/>
                      <a:pt x="574" y="139"/>
                    </a:cubicBezTo>
                    <a:cubicBezTo>
                      <a:pt x="576" y="142"/>
                      <a:pt x="609" y="191"/>
                      <a:pt x="609" y="196"/>
                    </a:cubicBezTo>
                    <a:cubicBezTo>
                      <a:pt x="609" y="201"/>
                      <a:pt x="513" y="367"/>
                      <a:pt x="504" y="383"/>
                    </a:cubicBezTo>
                    <a:cubicBezTo>
                      <a:pt x="504" y="381"/>
                      <a:pt x="504" y="380"/>
                      <a:pt x="504" y="378"/>
                    </a:cubicBezTo>
                    <a:cubicBezTo>
                      <a:pt x="416" y="220"/>
                      <a:pt x="416" y="220"/>
                      <a:pt x="416" y="220"/>
                    </a:cubicBezTo>
                    <a:cubicBezTo>
                      <a:pt x="398" y="189"/>
                      <a:pt x="386" y="166"/>
                      <a:pt x="385" y="164"/>
                    </a:cubicBezTo>
                    <a:cubicBezTo>
                      <a:pt x="385" y="160"/>
                      <a:pt x="420" y="130"/>
                      <a:pt x="424" y="127"/>
                    </a:cubicBezTo>
                    <a:cubicBezTo>
                      <a:pt x="405" y="120"/>
                      <a:pt x="384" y="112"/>
                      <a:pt x="384" y="110"/>
                    </a:cubicBezTo>
                    <a:cubicBezTo>
                      <a:pt x="384" y="106"/>
                      <a:pt x="408" y="37"/>
                      <a:pt x="411" y="29"/>
                    </a:cubicBezTo>
                    <a:cubicBezTo>
                      <a:pt x="408" y="24"/>
                      <a:pt x="406" y="19"/>
                      <a:pt x="403" y="14"/>
                    </a:cubicBezTo>
                    <a:cubicBezTo>
                      <a:pt x="402" y="11"/>
                      <a:pt x="401" y="8"/>
                      <a:pt x="400" y="5"/>
                    </a:cubicBezTo>
                    <a:cubicBezTo>
                      <a:pt x="399" y="5"/>
                      <a:pt x="399" y="5"/>
                      <a:pt x="399" y="5"/>
                    </a:cubicBezTo>
                    <a:cubicBezTo>
                      <a:pt x="399" y="5"/>
                      <a:pt x="302" y="0"/>
                      <a:pt x="272" y="19"/>
                    </a:cubicBezTo>
                    <a:cubicBezTo>
                      <a:pt x="242" y="39"/>
                      <a:pt x="135" y="160"/>
                      <a:pt x="96" y="217"/>
                    </a:cubicBezTo>
                    <a:cubicBezTo>
                      <a:pt x="58" y="273"/>
                      <a:pt x="0" y="367"/>
                      <a:pt x="24" y="403"/>
                    </a:cubicBezTo>
                    <a:cubicBezTo>
                      <a:pt x="48" y="439"/>
                      <a:pt x="184" y="395"/>
                      <a:pt x="184" y="395"/>
                    </a:cubicBezTo>
                    <a:cubicBezTo>
                      <a:pt x="184" y="394"/>
                      <a:pt x="184" y="394"/>
                      <a:pt x="184" y="394"/>
                    </a:cubicBezTo>
                    <a:cubicBezTo>
                      <a:pt x="180" y="393"/>
                      <a:pt x="176" y="391"/>
                      <a:pt x="173" y="385"/>
                    </a:cubicBezTo>
                    <a:cubicBezTo>
                      <a:pt x="169" y="378"/>
                      <a:pt x="166" y="365"/>
                      <a:pt x="165" y="344"/>
                    </a:cubicBezTo>
                    <a:cubicBezTo>
                      <a:pt x="163" y="311"/>
                      <a:pt x="191" y="287"/>
                      <a:pt x="194" y="284"/>
                    </a:cubicBezTo>
                    <a:cubicBezTo>
                      <a:pt x="128" y="293"/>
                      <a:pt x="128" y="293"/>
                      <a:pt x="128" y="293"/>
                    </a:cubicBezTo>
                    <a:cubicBezTo>
                      <a:pt x="167" y="274"/>
                      <a:pt x="167" y="274"/>
                      <a:pt x="167" y="274"/>
                    </a:cubicBezTo>
                    <a:cubicBezTo>
                      <a:pt x="168" y="254"/>
                      <a:pt x="168" y="254"/>
                      <a:pt x="168" y="254"/>
                    </a:cubicBezTo>
                    <a:cubicBezTo>
                      <a:pt x="168" y="254"/>
                      <a:pt x="194" y="256"/>
                      <a:pt x="197" y="257"/>
                    </a:cubicBezTo>
                    <a:cubicBezTo>
                      <a:pt x="201" y="257"/>
                      <a:pt x="298" y="167"/>
                      <a:pt x="303" y="170"/>
                    </a:cubicBezTo>
                    <a:cubicBezTo>
                      <a:pt x="307" y="173"/>
                      <a:pt x="309" y="210"/>
                      <a:pt x="309" y="210"/>
                    </a:cubicBezTo>
                    <a:cubicBezTo>
                      <a:pt x="309" y="210"/>
                      <a:pt x="309" y="210"/>
                      <a:pt x="309" y="210"/>
                    </a:cubicBezTo>
                    <a:cubicBezTo>
                      <a:pt x="310" y="210"/>
                      <a:pt x="311" y="210"/>
                      <a:pt x="311" y="210"/>
                    </a:cubicBezTo>
                    <a:cubicBezTo>
                      <a:pt x="312" y="210"/>
                      <a:pt x="316" y="211"/>
                      <a:pt x="321" y="213"/>
                    </a:cubicBezTo>
                    <a:cubicBezTo>
                      <a:pt x="370" y="440"/>
                      <a:pt x="370" y="440"/>
                      <a:pt x="370" y="440"/>
                    </a:cubicBezTo>
                    <a:cubicBezTo>
                      <a:pt x="420" y="417"/>
                      <a:pt x="420" y="417"/>
                      <a:pt x="420" y="417"/>
                    </a:cubicBezTo>
                    <a:cubicBezTo>
                      <a:pt x="415" y="464"/>
                      <a:pt x="415" y="464"/>
                      <a:pt x="415" y="464"/>
                    </a:cubicBezTo>
                    <a:cubicBezTo>
                      <a:pt x="405" y="470"/>
                      <a:pt x="393" y="474"/>
                      <a:pt x="381" y="474"/>
                    </a:cubicBezTo>
                    <a:cubicBezTo>
                      <a:pt x="381" y="474"/>
                      <a:pt x="393" y="509"/>
                      <a:pt x="384" y="539"/>
                    </a:cubicBezTo>
                    <a:cubicBezTo>
                      <a:pt x="378" y="557"/>
                      <a:pt x="374" y="579"/>
                      <a:pt x="371" y="601"/>
                    </a:cubicBezTo>
                    <a:cubicBezTo>
                      <a:pt x="370" y="610"/>
                      <a:pt x="369" y="619"/>
                      <a:pt x="368" y="627"/>
                    </a:cubicBezTo>
                    <a:cubicBezTo>
                      <a:pt x="368" y="633"/>
                      <a:pt x="368" y="638"/>
                      <a:pt x="368" y="644"/>
                    </a:cubicBezTo>
                    <a:cubicBezTo>
                      <a:pt x="369" y="646"/>
                      <a:pt x="369" y="646"/>
                      <a:pt x="369" y="646"/>
                    </a:cubicBezTo>
                    <a:cubicBezTo>
                      <a:pt x="377" y="641"/>
                      <a:pt x="386" y="637"/>
                      <a:pt x="396" y="635"/>
                    </a:cubicBezTo>
                    <a:cubicBezTo>
                      <a:pt x="396" y="636"/>
                      <a:pt x="396" y="636"/>
                      <a:pt x="396" y="636"/>
                    </a:cubicBezTo>
                    <a:cubicBezTo>
                      <a:pt x="422" y="725"/>
                      <a:pt x="422" y="725"/>
                      <a:pt x="422" y="725"/>
                    </a:cubicBezTo>
                    <a:cubicBezTo>
                      <a:pt x="473" y="728"/>
                      <a:pt x="473" y="728"/>
                      <a:pt x="473" y="728"/>
                    </a:cubicBezTo>
                    <a:cubicBezTo>
                      <a:pt x="473" y="826"/>
                      <a:pt x="473" y="826"/>
                      <a:pt x="473" y="826"/>
                    </a:cubicBezTo>
                    <a:cubicBezTo>
                      <a:pt x="518" y="826"/>
                      <a:pt x="518" y="826"/>
                      <a:pt x="518" y="826"/>
                    </a:cubicBezTo>
                    <a:cubicBezTo>
                      <a:pt x="518" y="865"/>
                      <a:pt x="518" y="865"/>
                      <a:pt x="518" y="865"/>
                    </a:cubicBezTo>
                    <a:cubicBezTo>
                      <a:pt x="371" y="865"/>
                      <a:pt x="371" y="865"/>
                      <a:pt x="371" y="865"/>
                    </a:cubicBezTo>
                    <a:cubicBezTo>
                      <a:pt x="371" y="874"/>
                      <a:pt x="371" y="874"/>
                      <a:pt x="371" y="874"/>
                    </a:cubicBezTo>
                    <a:cubicBezTo>
                      <a:pt x="547" y="874"/>
                      <a:pt x="547" y="874"/>
                      <a:pt x="547" y="874"/>
                    </a:cubicBezTo>
                    <a:cubicBezTo>
                      <a:pt x="547" y="874"/>
                      <a:pt x="547" y="874"/>
                      <a:pt x="547" y="874"/>
                    </a:cubicBezTo>
                    <a:cubicBezTo>
                      <a:pt x="707" y="874"/>
                      <a:pt x="707" y="874"/>
                      <a:pt x="707" y="874"/>
                    </a:cubicBezTo>
                    <a:cubicBezTo>
                      <a:pt x="726" y="872"/>
                      <a:pt x="726" y="872"/>
                      <a:pt x="726" y="872"/>
                    </a:cubicBezTo>
                    <a:cubicBezTo>
                      <a:pt x="726" y="872"/>
                      <a:pt x="726" y="872"/>
                      <a:pt x="726" y="872"/>
                    </a:cubicBezTo>
                    <a:cubicBezTo>
                      <a:pt x="675" y="877"/>
                      <a:pt x="590" y="871"/>
                      <a:pt x="590" y="865"/>
                    </a:cubicBezTo>
                    <a:cubicBezTo>
                      <a:pt x="591" y="857"/>
                      <a:pt x="712" y="817"/>
                      <a:pt x="719" y="808"/>
                    </a:cubicBezTo>
                    <a:cubicBezTo>
                      <a:pt x="724" y="802"/>
                      <a:pt x="730" y="763"/>
                      <a:pt x="733" y="739"/>
                    </a:cubicBezTo>
                    <a:cubicBezTo>
                      <a:pt x="734" y="731"/>
                      <a:pt x="735" y="725"/>
                      <a:pt x="735" y="722"/>
                    </a:cubicBezTo>
                    <a:cubicBezTo>
                      <a:pt x="730" y="718"/>
                      <a:pt x="726" y="714"/>
                      <a:pt x="722" y="709"/>
                    </a:cubicBezTo>
                    <a:close/>
                    <a:moveTo>
                      <a:pt x="505" y="405"/>
                    </a:moveTo>
                    <a:cubicBezTo>
                      <a:pt x="505" y="403"/>
                      <a:pt x="505" y="401"/>
                      <a:pt x="505" y="399"/>
                    </a:cubicBezTo>
                    <a:cubicBezTo>
                      <a:pt x="505" y="401"/>
                      <a:pt x="505" y="403"/>
                      <a:pt x="505" y="405"/>
                    </a:cubicBezTo>
                    <a:close/>
                    <a:moveTo>
                      <a:pt x="504" y="397"/>
                    </a:moveTo>
                    <a:cubicBezTo>
                      <a:pt x="504" y="396"/>
                      <a:pt x="504" y="396"/>
                      <a:pt x="504" y="396"/>
                    </a:cubicBezTo>
                    <a:lnTo>
                      <a:pt x="504" y="397"/>
                    </a:lnTo>
                    <a:close/>
                    <a:moveTo>
                      <a:pt x="524" y="677"/>
                    </a:moveTo>
                    <a:cubicBezTo>
                      <a:pt x="524" y="677"/>
                      <a:pt x="524" y="677"/>
                      <a:pt x="524" y="677"/>
                    </a:cubicBezTo>
                    <a:cubicBezTo>
                      <a:pt x="526" y="696"/>
                      <a:pt x="529" y="717"/>
                      <a:pt x="531" y="737"/>
                    </a:cubicBezTo>
                    <a:cubicBezTo>
                      <a:pt x="529" y="717"/>
                      <a:pt x="526" y="696"/>
                      <a:pt x="524" y="677"/>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îṩļíḍé">
                <a:extLst>
                  <a:ext uri="{FF2B5EF4-FFF2-40B4-BE49-F238E27FC236}">
                    <a16:creationId xmlns:a16="http://schemas.microsoft.com/office/drawing/2014/main" id="{4610457E-3041-47F0-A88B-D08CD1CC493C}"/>
                  </a:ext>
                </a:extLst>
              </p:cNvPr>
              <p:cNvSpPr/>
              <p:nvPr/>
            </p:nvSpPr>
            <p:spPr bwMode="auto">
              <a:xfrm>
                <a:off x="6164467" y="5091466"/>
                <a:ext cx="228227" cy="121321"/>
              </a:xfrm>
              <a:custGeom>
                <a:avLst/>
                <a:gdLst>
                  <a:gd name="T0" fmla="*/ 91 w 91"/>
                  <a:gd name="T1" fmla="*/ 24 h 49"/>
                  <a:gd name="T2" fmla="*/ 88 w 91"/>
                  <a:gd name="T3" fmla="*/ 38 h 49"/>
                  <a:gd name="T4" fmla="*/ 85 w 91"/>
                  <a:gd name="T5" fmla="*/ 49 h 49"/>
                  <a:gd name="T6" fmla="*/ 29 w 91"/>
                  <a:gd name="T7" fmla="*/ 34 h 49"/>
                  <a:gd name="T8" fmla="*/ 0 w 91"/>
                  <a:gd name="T9" fmla="*/ 26 h 49"/>
                  <a:gd name="T10" fmla="*/ 3 w 91"/>
                  <a:gd name="T11" fmla="*/ 0 h 49"/>
                  <a:gd name="T12" fmla="*/ 91 w 91"/>
                  <a:gd name="T13" fmla="*/ 24 h 49"/>
                </a:gdLst>
                <a:ahLst/>
                <a:cxnLst>
                  <a:cxn ang="0">
                    <a:pos x="T0" y="T1"/>
                  </a:cxn>
                  <a:cxn ang="0">
                    <a:pos x="T2" y="T3"/>
                  </a:cxn>
                  <a:cxn ang="0">
                    <a:pos x="T4" y="T5"/>
                  </a:cxn>
                  <a:cxn ang="0">
                    <a:pos x="T6" y="T7"/>
                  </a:cxn>
                  <a:cxn ang="0">
                    <a:pos x="T8" y="T9"/>
                  </a:cxn>
                  <a:cxn ang="0">
                    <a:pos x="T10" y="T11"/>
                  </a:cxn>
                  <a:cxn ang="0">
                    <a:pos x="T12" y="T13"/>
                  </a:cxn>
                </a:cxnLst>
                <a:rect l="0" t="0" r="r" b="b"/>
                <a:pathLst>
                  <a:path w="91" h="49">
                    <a:moveTo>
                      <a:pt x="91" y="24"/>
                    </a:moveTo>
                    <a:cubicBezTo>
                      <a:pt x="88" y="38"/>
                      <a:pt x="88" y="38"/>
                      <a:pt x="88" y="38"/>
                    </a:cubicBezTo>
                    <a:cubicBezTo>
                      <a:pt x="85" y="49"/>
                      <a:pt x="85" y="49"/>
                      <a:pt x="85" y="49"/>
                    </a:cubicBezTo>
                    <a:cubicBezTo>
                      <a:pt x="29" y="34"/>
                      <a:pt x="29" y="34"/>
                      <a:pt x="29" y="34"/>
                    </a:cubicBezTo>
                    <a:cubicBezTo>
                      <a:pt x="0" y="26"/>
                      <a:pt x="0" y="26"/>
                      <a:pt x="0" y="26"/>
                    </a:cubicBezTo>
                    <a:cubicBezTo>
                      <a:pt x="1" y="18"/>
                      <a:pt x="2" y="9"/>
                      <a:pt x="3" y="0"/>
                    </a:cubicBezTo>
                    <a:lnTo>
                      <a:pt x="91"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ïşľíḍe">
                <a:extLst>
                  <a:ext uri="{FF2B5EF4-FFF2-40B4-BE49-F238E27FC236}">
                    <a16:creationId xmlns:a16="http://schemas.microsoft.com/office/drawing/2014/main" id="{0044CE59-B1A8-47CF-91BD-9673CEC9FC3D}"/>
                  </a:ext>
                </a:extLst>
              </p:cNvPr>
              <p:cNvSpPr/>
              <p:nvPr/>
            </p:nvSpPr>
            <p:spPr bwMode="auto">
              <a:xfrm>
                <a:off x="6205307" y="3663249"/>
                <a:ext cx="178978" cy="272671"/>
              </a:xfrm>
              <a:custGeom>
                <a:avLst/>
                <a:gdLst>
                  <a:gd name="T0" fmla="*/ 40 w 72"/>
                  <a:gd name="T1" fmla="*/ 98 h 109"/>
                  <a:gd name="T2" fmla="*/ 0 w 72"/>
                  <a:gd name="T3" fmla="*/ 81 h 109"/>
                  <a:gd name="T4" fmla="*/ 27 w 72"/>
                  <a:gd name="T5" fmla="*/ 0 h 109"/>
                  <a:gd name="T6" fmla="*/ 56 w 72"/>
                  <a:gd name="T7" fmla="*/ 33 h 109"/>
                  <a:gd name="T8" fmla="*/ 72 w 72"/>
                  <a:gd name="T9" fmla="*/ 109 h 109"/>
                  <a:gd name="T10" fmla="*/ 40 w 72"/>
                  <a:gd name="T11" fmla="*/ 98 h 109"/>
                </a:gdLst>
                <a:ahLst/>
                <a:cxnLst>
                  <a:cxn ang="0">
                    <a:pos x="T0" y="T1"/>
                  </a:cxn>
                  <a:cxn ang="0">
                    <a:pos x="T2" y="T3"/>
                  </a:cxn>
                  <a:cxn ang="0">
                    <a:pos x="T4" y="T5"/>
                  </a:cxn>
                  <a:cxn ang="0">
                    <a:pos x="T6" y="T7"/>
                  </a:cxn>
                  <a:cxn ang="0">
                    <a:pos x="T8" y="T9"/>
                  </a:cxn>
                  <a:cxn ang="0">
                    <a:pos x="T10" y="T11"/>
                  </a:cxn>
                </a:cxnLst>
                <a:rect l="0" t="0" r="r" b="b"/>
                <a:pathLst>
                  <a:path w="72" h="109">
                    <a:moveTo>
                      <a:pt x="40" y="98"/>
                    </a:moveTo>
                    <a:cubicBezTo>
                      <a:pt x="21" y="91"/>
                      <a:pt x="0" y="83"/>
                      <a:pt x="0" y="81"/>
                    </a:cubicBezTo>
                    <a:cubicBezTo>
                      <a:pt x="0" y="77"/>
                      <a:pt x="24" y="8"/>
                      <a:pt x="27" y="0"/>
                    </a:cubicBezTo>
                    <a:cubicBezTo>
                      <a:pt x="35" y="14"/>
                      <a:pt x="45" y="25"/>
                      <a:pt x="56" y="33"/>
                    </a:cubicBezTo>
                    <a:cubicBezTo>
                      <a:pt x="72" y="109"/>
                      <a:pt x="72" y="109"/>
                      <a:pt x="72" y="109"/>
                    </a:cubicBezTo>
                    <a:cubicBezTo>
                      <a:pt x="69" y="108"/>
                      <a:pt x="55" y="103"/>
                      <a:pt x="40" y="9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ṥļíḋé">
                <a:extLst>
                  <a:ext uri="{FF2B5EF4-FFF2-40B4-BE49-F238E27FC236}">
                    <a16:creationId xmlns:a16="http://schemas.microsoft.com/office/drawing/2014/main" id="{ADEE7EE3-3EAA-4F42-A944-02C7948DDB9D}"/>
                  </a:ext>
                </a:extLst>
              </p:cNvPr>
              <p:cNvSpPr/>
              <p:nvPr/>
            </p:nvSpPr>
            <p:spPr bwMode="auto">
              <a:xfrm>
                <a:off x="5652759" y="4299880"/>
                <a:ext cx="154954" cy="252250"/>
              </a:xfrm>
              <a:custGeom>
                <a:avLst/>
                <a:gdLst>
                  <a:gd name="T0" fmla="*/ 31 w 62"/>
                  <a:gd name="T1" fmla="*/ 0 h 101"/>
                  <a:gd name="T2" fmla="*/ 15 w 62"/>
                  <a:gd name="T3" fmla="*/ 52 h 101"/>
                  <a:gd name="T4" fmla="*/ 16 w 62"/>
                  <a:gd name="T5" fmla="*/ 77 h 101"/>
                  <a:gd name="T6" fmla="*/ 55 w 62"/>
                  <a:gd name="T7" fmla="*/ 53 h 101"/>
                  <a:gd name="T8" fmla="*/ 56 w 62"/>
                  <a:gd name="T9" fmla="*/ 53 h 101"/>
                  <a:gd name="T10" fmla="*/ 62 w 62"/>
                  <a:gd name="T11" fmla="*/ 65 h 101"/>
                  <a:gd name="T12" fmla="*/ 60 w 62"/>
                  <a:gd name="T13" fmla="*/ 65 h 101"/>
                  <a:gd name="T14" fmla="*/ 43 w 62"/>
                  <a:gd name="T15" fmla="*/ 77 h 101"/>
                  <a:gd name="T16" fmla="*/ 10 w 62"/>
                  <a:gd name="T17" fmla="*/ 101 h 101"/>
                  <a:gd name="T18" fmla="*/ 10 w 62"/>
                  <a:gd name="T19" fmla="*/ 101 h 101"/>
                  <a:gd name="T20" fmla="*/ 2 w 62"/>
                  <a:gd name="T21" fmla="*/ 60 h 101"/>
                  <a:gd name="T22" fmla="*/ 31 w 62"/>
                  <a:gd name="T23" fmla="*/ 0 h 101"/>
                  <a:gd name="T24" fmla="*/ 31 w 62"/>
                  <a:gd name="T25" fmla="*/ 0 h 101"/>
                  <a:gd name="T26" fmla="*/ 31 w 62"/>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01">
                    <a:moveTo>
                      <a:pt x="31" y="0"/>
                    </a:moveTo>
                    <a:cubicBezTo>
                      <a:pt x="30" y="3"/>
                      <a:pt x="15" y="37"/>
                      <a:pt x="15" y="52"/>
                    </a:cubicBezTo>
                    <a:cubicBezTo>
                      <a:pt x="15" y="68"/>
                      <a:pt x="16" y="77"/>
                      <a:pt x="16" y="77"/>
                    </a:cubicBezTo>
                    <a:cubicBezTo>
                      <a:pt x="55" y="53"/>
                      <a:pt x="55" y="53"/>
                      <a:pt x="55" y="53"/>
                    </a:cubicBezTo>
                    <a:cubicBezTo>
                      <a:pt x="56" y="53"/>
                      <a:pt x="56" y="53"/>
                      <a:pt x="56" y="53"/>
                    </a:cubicBezTo>
                    <a:cubicBezTo>
                      <a:pt x="58" y="58"/>
                      <a:pt x="60" y="62"/>
                      <a:pt x="62" y="65"/>
                    </a:cubicBezTo>
                    <a:cubicBezTo>
                      <a:pt x="60" y="65"/>
                      <a:pt x="60" y="65"/>
                      <a:pt x="60" y="65"/>
                    </a:cubicBezTo>
                    <a:cubicBezTo>
                      <a:pt x="43" y="77"/>
                      <a:pt x="43" y="77"/>
                      <a:pt x="43" y="77"/>
                    </a:cubicBezTo>
                    <a:cubicBezTo>
                      <a:pt x="10" y="101"/>
                      <a:pt x="10" y="101"/>
                      <a:pt x="10" y="101"/>
                    </a:cubicBezTo>
                    <a:cubicBezTo>
                      <a:pt x="10" y="101"/>
                      <a:pt x="10" y="101"/>
                      <a:pt x="10" y="101"/>
                    </a:cubicBezTo>
                    <a:cubicBezTo>
                      <a:pt x="6" y="94"/>
                      <a:pt x="3" y="81"/>
                      <a:pt x="2" y="60"/>
                    </a:cubicBezTo>
                    <a:cubicBezTo>
                      <a:pt x="0" y="27"/>
                      <a:pt x="28" y="3"/>
                      <a:pt x="31" y="0"/>
                    </a:cubicBezTo>
                    <a:cubicBezTo>
                      <a:pt x="31" y="0"/>
                      <a:pt x="31" y="0"/>
                      <a:pt x="31" y="0"/>
                    </a:cubicBezTo>
                    <a:cubicBezTo>
                      <a:pt x="31" y="0"/>
                      <a:pt x="31" y="0"/>
                      <a:pt x="31"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i$1ïḍè">
                <a:extLst>
                  <a:ext uri="{FF2B5EF4-FFF2-40B4-BE49-F238E27FC236}">
                    <a16:creationId xmlns:a16="http://schemas.microsoft.com/office/drawing/2014/main" id="{82955A55-8FD9-4149-93DE-11606B57188B}"/>
                  </a:ext>
                </a:extLst>
              </p:cNvPr>
              <p:cNvSpPr/>
              <p:nvPr/>
            </p:nvSpPr>
            <p:spPr bwMode="auto">
              <a:xfrm>
                <a:off x="6379481" y="3678864"/>
                <a:ext cx="159759" cy="154954"/>
              </a:xfrm>
              <a:custGeom>
                <a:avLst/>
                <a:gdLst>
                  <a:gd name="T0" fmla="*/ 64 w 64"/>
                  <a:gd name="T1" fmla="*/ 0 h 62"/>
                  <a:gd name="T2" fmla="*/ 38 w 64"/>
                  <a:gd name="T3" fmla="*/ 58 h 62"/>
                  <a:gd name="T4" fmla="*/ 0 w 64"/>
                  <a:gd name="T5" fmla="*/ 35 h 62"/>
                  <a:gd name="T6" fmla="*/ 0 w 64"/>
                  <a:gd name="T7" fmla="*/ 35 h 62"/>
                  <a:gd name="T8" fmla="*/ 23 w 64"/>
                  <a:gd name="T9" fmla="*/ 39 h 62"/>
                  <a:gd name="T10" fmla="*/ 64 w 64"/>
                  <a:gd name="T11" fmla="*/ 0 h 62"/>
                </a:gdLst>
                <a:ahLst/>
                <a:cxnLst>
                  <a:cxn ang="0">
                    <a:pos x="T0" y="T1"/>
                  </a:cxn>
                  <a:cxn ang="0">
                    <a:pos x="T2" y="T3"/>
                  </a:cxn>
                  <a:cxn ang="0">
                    <a:pos x="T4" y="T5"/>
                  </a:cxn>
                  <a:cxn ang="0">
                    <a:pos x="T6" y="T7"/>
                  </a:cxn>
                  <a:cxn ang="0">
                    <a:pos x="T8" y="T9"/>
                  </a:cxn>
                  <a:cxn ang="0">
                    <a:pos x="T10" y="T11"/>
                  </a:cxn>
                </a:cxnLst>
                <a:rect l="0" t="0" r="r" b="b"/>
                <a:pathLst>
                  <a:path w="64" h="62">
                    <a:moveTo>
                      <a:pt x="64" y="0"/>
                    </a:moveTo>
                    <a:cubicBezTo>
                      <a:pt x="64" y="0"/>
                      <a:pt x="59" y="55"/>
                      <a:pt x="38" y="58"/>
                    </a:cubicBezTo>
                    <a:cubicBezTo>
                      <a:pt x="17" y="62"/>
                      <a:pt x="0" y="35"/>
                      <a:pt x="0" y="35"/>
                    </a:cubicBezTo>
                    <a:cubicBezTo>
                      <a:pt x="0" y="35"/>
                      <a:pt x="0" y="35"/>
                      <a:pt x="0" y="35"/>
                    </a:cubicBezTo>
                    <a:cubicBezTo>
                      <a:pt x="7" y="38"/>
                      <a:pt x="15" y="39"/>
                      <a:pt x="23" y="39"/>
                    </a:cubicBezTo>
                    <a:cubicBezTo>
                      <a:pt x="51" y="38"/>
                      <a:pt x="64" y="0"/>
                      <a:pt x="64"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íṥļíḋe">
                <a:extLst>
                  <a:ext uri="{FF2B5EF4-FFF2-40B4-BE49-F238E27FC236}">
                    <a16:creationId xmlns:a16="http://schemas.microsoft.com/office/drawing/2014/main" id="{09F01A2E-D29A-4207-ABB7-65AD6A8A2D85}"/>
                  </a:ext>
                </a:extLst>
              </p:cNvPr>
              <p:cNvSpPr/>
              <p:nvPr/>
            </p:nvSpPr>
            <p:spPr bwMode="auto">
              <a:xfrm>
                <a:off x="6571671" y="3538325"/>
                <a:ext cx="48048" cy="80480"/>
              </a:xfrm>
              <a:custGeom>
                <a:avLst/>
                <a:gdLst>
                  <a:gd name="T0" fmla="*/ 12 w 19"/>
                  <a:gd name="T1" fmla="*/ 1 h 32"/>
                  <a:gd name="T2" fmla="*/ 13 w 19"/>
                  <a:gd name="T3" fmla="*/ 1 h 32"/>
                  <a:gd name="T4" fmla="*/ 13 w 19"/>
                  <a:gd name="T5" fmla="*/ 1 h 32"/>
                  <a:gd name="T6" fmla="*/ 17 w 19"/>
                  <a:gd name="T7" fmla="*/ 31 h 32"/>
                  <a:gd name="T8" fmla="*/ 1 w 19"/>
                  <a:gd name="T9" fmla="*/ 13 h 32"/>
                  <a:gd name="T10" fmla="*/ 12 w 19"/>
                  <a:gd name="T11" fmla="*/ 0 h 32"/>
                  <a:gd name="T12" fmla="*/ 12 w 19"/>
                  <a:gd name="T13" fmla="*/ 1 h 32"/>
                </a:gdLst>
                <a:ahLst/>
                <a:cxnLst>
                  <a:cxn ang="0">
                    <a:pos x="T0" y="T1"/>
                  </a:cxn>
                  <a:cxn ang="0">
                    <a:pos x="T2" y="T3"/>
                  </a:cxn>
                  <a:cxn ang="0">
                    <a:pos x="T4" y="T5"/>
                  </a:cxn>
                  <a:cxn ang="0">
                    <a:pos x="T6" y="T7"/>
                  </a:cxn>
                  <a:cxn ang="0">
                    <a:pos x="T8" y="T9"/>
                  </a:cxn>
                  <a:cxn ang="0">
                    <a:pos x="T10" y="T11"/>
                  </a:cxn>
                  <a:cxn ang="0">
                    <a:pos x="T12" y="T13"/>
                  </a:cxn>
                </a:cxnLst>
                <a:rect l="0" t="0" r="r" b="b"/>
                <a:pathLst>
                  <a:path w="19" h="32">
                    <a:moveTo>
                      <a:pt x="12" y="1"/>
                    </a:moveTo>
                    <a:cubicBezTo>
                      <a:pt x="13" y="1"/>
                      <a:pt x="13" y="1"/>
                      <a:pt x="13" y="1"/>
                    </a:cubicBezTo>
                    <a:cubicBezTo>
                      <a:pt x="13" y="1"/>
                      <a:pt x="13" y="1"/>
                      <a:pt x="13" y="1"/>
                    </a:cubicBezTo>
                    <a:cubicBezTo>
                      <a:pt x="16" y="7"/>
                      <a:pt x="19" y="29"/>
                      <a:pt x="17" y="31"/>
                    </a:cubicBezTo>
                    <a:cubicBezTo>
                      <a:pt x="14" y="32"/>
                      <a:pt x="0" y="14"/>
                      <a:pt x="1" y="13"/>
                    </a:cubicBezTo>
                    <a:cubicBezTo>
                      <a:pt x="1" y="11"/>
                      <a:pt x="4" y="8"/>
                      <a:pt x="12" y="0"/>
                    </a:cubicBezTo>
                    <a:cubicBezTo>
                      <a:pt x="12" y="1"/>
                      <a:pt x="12" y="1"/>
                      <a:pt x="12" y="1"/>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ṧľíḓé">
                <a:extLst>
                  <a:ext uri="{FF2B5EF4-FFF2-40B4-BE49-F238E27FC236}">
                    <a16:creationId xmlns:a16="http://schemas.microsoft.com/office/drawing/2014/main" id="{C997DFBA-19D0-483D-93D7-8F98DC6A952E}"/>
                  </a:ext>
                </a:extLst>
              </p:cNvPr>
              <p:cNvSpPr/>
              <p:nvPr/>
            </p:nvSpPr>
            <p:spPr bwMode="auto">
              <a:xfrm>
                <a:off x="6554855" y="3468656"/>
                <a:ext cx="46847" cy="85285"/>
              </a:xfrm>
              <a:custGeom>
                <a:avLst/>
                <a:gdLst>
                  <a:gd name="T0" fmla="*/ 6 w 19"/>
                  <a:gd name="T1" fmla="*/ 2 h 34"/>
                  <a:gd name="T2" fmla="*/ 15 w 19"/>
                  <a:gd name="T3" fmla="*/ 22 h 34"/>
                  <a:gd name="T4" fmla="*/ 4 w 19"/>
                  <a:gd name="T5" fmla="*/ 24 h 34"/>
                  <a:gd name="T6" fmla="*/ 6 w 19"/>
                  <a:gd name="T7" fmla="*/ 17 h 34"/>
                  <a:gd name="T8" fmla="*/ 6 w 19"/>
                  <a:gd name="T9" fmla="*/ 2 h 34"/>
                </a:gdLst>
                <a:ahLst/>
                <a:cxnLst>
                  <a:cxn ang="0">
                    <a:pos x="T0" y="T1"/>
                  </a:cxn>
                  <a:cxn ang="0">
                    <a:pos x="T2" y="T3"/>
                  </a:cxn>
                  <a:cxn ang="0">
                    <a:pos x="T4" y="T5"/>
                  </a:cxn>
                  <a:cxn ang="0">
                    <a:pos x="T6" y="T7"/>
                  </a:cxn>
                  <a:cxn ang="0">
                    <a:pos x="T8" y="T9"/>
                  </a:cxn>
                </a:cxnLst>
                <a:rect l="0" t="0" r="r" b="b"/>
                <a:pathLst>
                  <a:path w="19" h="34">
                    <a:moveTo>
                      <a:pt x="6" y="2"/>
                    </a:moveTo>
                    <a:cubicBezTo>
                      <a:pt x="11" y="0"/>
                      <a:pt x="19" y="16"/>
                      <a:pt x="15" y="22"/>
                    </a:cubicBezTo>
                    <a:cubicBezTo>
                      <a:pt x="11" y="28"/>
                      <a:pt x="6" y="34"/>
                      <a:pt x="4" y="24"/>
                    </a:cubicBezTo>
                    <a:cubicBezTo>
                      <a:pt x="4" y="23"/>
                      <a:pt x="8" y="20"/>
                      <a:pt x="6" y="17"/>
                    </a:cubicBezTo>
                    <a:cubicBezTo>
                      <a:pt x="3" y="14"/>
                      <a:pt x="0" y="4"/>
                      <a:pt x="6" y="2"/>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iṥ1îdê">
                <a:extLst>
                  <a:ext uri="{FF2B5EF4-FFF2-40B4-BE49-F238E27FC236}">
                    <a16:creationId xmlns:a16="http://schemas.microsoft.com/office/drawing/2014/main" id="{F20AC7B5-316F-4533-8254-426D4BA77E30}"/>
                  </a:ext>
                </a:extLst>
              </p:cNvPr>
              <p:cNvSpPr/>
              <p:nvPr/>
            </p:nvSpPr>
            <p:spPr bwMode="auto">
              <a:xfrm>
                <a:off x="6719418" y="5435006"/>
                <a:ext cx="521318" cy="344743"/>
              </a:xfrm>
              <a:custGeom>
                <a:avLst/>
                <a:gdLst>
                  <a:gd name="T0" fmla="*/ 143 w 209"/>
                  <a:gd name="T1" fmla="*/ 0 h 138"/>
                  <a:gd name="T2" fmla="*/ 209 w 209"/>
                  <a:gd name="T3" fmla="*/ 14 h 138"/>
                  <a:gd name="T4" fmla="*/ 172 w 209"/>
                  <a:gd name="T5" fmla="*/ 124 h 138"/>
                  <a:gd name="T6" fmla="*/ 136 w 209"/>
                  <a:gd name="T7" fmla="*/ 133 h 138"/>
                  <a:gd name="T8" fmla="*/ 0 w 209"/>
                  <a:gd name="T9" fmla="*/ 126 h 138"/>
                  <a:gd name="T10" fmla="*/ 129 w 209"/>
                  <a:gd name="T11" fmla="*/ 69 h 138"/>
                  <a:gd name="T12" fmla="*/ 143 w 209"/>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09" h="138">
                    <a:moveTo>
                      <a:pt x="143" y="0"/>
                    </a:moveTo>
                    <a:cubicBezTo>
                      <a:pt x="209" y="14"/>
                      <a:pt x="209" y="14"/>
                      <a:pt x="209" y="14"/>
                    </a:cubicBezTo>
                    <a:cubicBezTo>
                      <a:pt x="203" y="43"/>
                      <a:pt x="189" y="110"/>
                      <a:pt x="172" y="124"/>
                    </a:cubicBezTo>
                    <a:cubicBezTo>
                      <a:pt x="167" y="129"/>
                      <a:pt x="153" y="131"/>
                      <a:pt x="136" y="133"/>
                    </a:cubicBezTo>
                    <a:cubicBezTo>
                      <a:pt x="85" y="138"/>
                      <a:pt x="0" y="132"/>
                      <a:pt x="0" y="126"/>
                    </a:cubicBezTo>
                    <a:cubicBezTo>
                      <a:pt x="1" y="118"/>
                      <a:pt x="122" y="78"/>
                      <a:pt x="129" y="69"/>
                    </a:cubicBezTo>
                    <a:cubicBezTo>
                      <a:pt x="134" y="63"/>
                      <a:pt x="140" y="24"/>
                      <a:pt x="143" y="0"/>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ïṡļíḑè">
                <a:extLst>
                  <a:ext uri="{FF2B5EF4-FFF2-40B4-BE49-F238E27FC236}">
                    <a16:creationId xmlns:a16="http://schemas.microsoft.com/office/drawing/2014/main" id="{B901A5E7-E0E0-4C1A-B5A5-9624F3289157}"/>
                  </a:ext>
                </a:extLst>
              </p:cNvPr>
              <p:cNvSpPr/>
              <p:nvPr/>
            </p:nvSpPr>
            <p:spPr bwMode="auto">
              <a:xfrm>
                <a:off x="5689997" y="4285465"/>
                <a:ext cx="140540" cy="206605"/>
              </a:xfrm>
              <a:custGeom>
                <a:avLst/>
                <a:gdLst>
                  <a:gd name="T0" fmla="*/ 30 w 56"/>
                  <a:gd name="T1" fmla="*/ 4 h 83"/>
                  <a:gd name="T2" fmla="*/ 56 w 56"/>
                  <a:gd name="T3" fmla="*/ 0 h 83"/>
                  <a:gd name="T4" fmla="*/ 41 w 56"/>
                  <a:gd name="T5" fmla="*/ 37 h 83"/>
                  <a:gd name="T6" fmla="*/ 41 w 56"/>
                  <a:gd name="T7" fmla="*/ 59 h 83"/>
                  <a:gd name="T8" fmla="*/ 40 w 56"/>
                  <a:gd name="T9" fmla="*/ 59 h 83"/>
                  <a:gd name="T10" fmla="*/ 1 w 56"/>
                  <a:gd name="T11" fmla="*/ 83 h 83"/>
                  <a:gd name="T12" fmla="*/ 0 w 56"/>
                  <a:gd name="T13" fmla="*/ 58 h 83"/>
                  <a:gd name="T14" fmla="*/ 16 w 56"/>
                  <a:gd name="T15" fmla="*/ 6 h 83"/>
                  <a:gd name="T16" fmla="*/ 16 w 56"/>
                  <a:gd name="T17" fmla="*/ 6 h 83"/>
                  <a:gd name="T18" fmla="*/ 30 w 56"/>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3">
                    <a:moveTo>
                      <a:pt x="30" y="4"/>
                    </a:moveTo>
                    <a:cubicBezTo>
                      <a:pt x="56" y="0"/>
                      <a:pt x="56" y="0"/>
                      <a:pt x="56" y="0"/>
                    </a:cubicBezTo>
                    <a:cubicBezTo>
                      <a:pt x="48" y="12"/>
                      <a:pt x="43" y="25"/>
                      <a:pt x="41" y="37"/>
                    </a:cubicBezTo>
                    <a:cubicBezTo>
                      <a:pt x="39" y="45"/>
                      <a:pt x="40" y="53"/>
                      <a:pt x="41" y="59"/>
                    </a:cubicBezTo>
                    <a:cubicBezTo>
                      <a:pt x="40" y="59"/>
                      <a:pt x="40" y="59"/>
                      <a:pt x="40" y="59"/>
                    </a:cubicBezTo>
                    <a:cubicBezTo>
                      <a:pt x="1" y="83"/>
                      <a:pt x="1" y="83"/>
                      <a:pt x="1" y="83"/>
                    </a:cubicBezTo>
                    <a:cubicBezTo>
                      <a:pt x="1" y="83"/>
                      <a:pt x="0" y="74"/>
                      <a:pt x="0" y="58"/>
                    </a:cubicBezTo>
                    <a:cubicBezTo>
                      <a:pt x="0" y="43"/>
                      <a:pt x="15" y="9"/>
                      <a:pt x="16" y="6"/>
                    </a:cubicBezTo>
                    <a:cubicBezTo>
                      <a:pt x="16" y="6"/>
                      <a:pt x="16" y="6"/>
                      <a:pt x="16" y="6"/>
                    </a:cubicBezTo>
                    <a:lnTo>
                      <a:pt x="30" y="4"/>
                    </a:ln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ï$ļîďê">
                <a:extLst>
                  <a:ext uri="{FF2B5EF4-FFF2-40B4-BE49-F238E27FC236}">
                    <a16:creationId xmlns:a16="http://schemas.microsoft.com/office/drawing/2014/main" id="{18CD0B51-4F21-4559-86FF-47525DADAB61}"/>
                  </a:ext>
                </a:extLst>
              </p:cNvPr>
              <p:cNvSpPr/>
              <p:nvPr/>
            </p:nvSpPr>
            <p:spPr bwMode="auto">
              <a:xfrm>
                <a:off x="6344646" y="3563549"/>
                <a:ext cx="317115" cy="930924"/>
              </a:xfrm>
              <a:custGeom>
                <a:avLst/>
                <a:gdLst>
                  <a:gd name="T0" fmla="*/ 125 w 127"/>
                  <a:gd name="T1" fmla="*/ 26 h 373"/>
                  <a:gd name="T2" fmla="*/ 127 w 127"/>
                  <a:gd name="T3" fmla="*/ 13 h 373"/>
                  <a:gd name="T4" fmla="*/ 126 w 127"/>
                  <a:gd name="T5" fmla="*/ 13 h 373"/>
                  <a:gd name="T6" fmla="*/ 115 w 127"/>
                  <a:gd name="T7" fmla="*/ 0 h 373"/>
                  <a:gd name="T8" fmla="*/ 113 w 127"/>
                  <a:gd name="T9" fmla="*/ 4 h 373"/>
                  <a:gd name="T10" fmla="*/ 121 w 127"/>
                  <a:gd name="T11" fmla="*/ 14 h 373"/>
                  <a:gd name="T12" fmla="*/ 98 w 127"/>
                  <a:gd name="T13" fmla="*/ 91 h 373"/>
                  <a:gd name="T14" fmla="*/ 61 w 127"/>
                  <a:gd name="T15" fmla="*/ 131 h 373"/>
                  <a:gd name="T16" fmla="*/ 12 w 127"/>
                  <a:gd name="T17" fmla="*/ 80 h 373"/>
                  <a:gd name="T18" fmla="*/ 0 w 127"/>
                  <a:gd name="T19" fmla="*/ 73 h 373"/>
                  <a:gd name="T20" fmla="*/ 16 w 127"/>
                  <a:gd name="T21" fmla="*/ 149 h 373"/>
                  <a:gd name="T22" fmla="*/ 64 w 127"/>
                  <a:gd name="T23" fmla="*/ 373 h 373"/>
                  <a:gd name="T24" fmla="*/ 64 w 127"/>
                  <a:gd name="T25" fmla="*/ 373 h 373"/>
                  <a:gd name="T26" fmla="*/ 92 w 127"/>
                  <a:gd name="T27" fmla="*/ 174 h 373"/>
                  <a:gd name="T28" fmla="*/ 94 w 127"/>
                  <a:gd name="T29" fmla="*/ 159 h 373"/>
                  <a:gd name="T30" fmla="*/ 127 w 127"/>
                  <a:gd name="T31" fmla="*/ 26 h 373"/>
                  <a:gd name="T32" fmla="*/ 123 w 127"/>
                  <a:gd name="T33" fmla="*/ 35 h 373"/>
                  <a:gd name="T34" fmla="*/ 125 w 127"/>
                  <a:gd name="T35" fmla="*/ 2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7" h="373">
                    <a:moveTo>
                      <a:pt x="125" y="26"/>
                    </a:moveTo>
                    <a:cubicBezTo>
                      <a:pt x="126" y="19"/>
                      <a:pt x="127" y="13"/>
                      <a:pt x="127" y="13"/>
                    </a:cubicBezTo>
                    <a:cubicBezTo>
                      <a:pt x="126" y="13"/>
                      <a:pt x="126" y="13"/>
                      <a:pt x="126" y="13"/>
                    </a:cubicBezTo>
                    <a:cubicBezTo>
                      <a:pt x="115" y="0"/>
                      <a:pt x="115" y="0"/>
                      <a:pt x="115" y="0"/>
                    </a:cubicBezTo>
                    <a:cubicBezTo>
                      <a:pt x="113" y="4"/>
                      <a:pt x="113" y="4"/>
                      <a:pt x="113" y="4"/>
                    </a:cubicBezTo>
                    <a:cubicBezTo>
                      <a:pt x="121" y="14"/>
                      <a:pt x="121" y="14"/>
                      <a:pt x="121" y="14"/>
                    </a:cubicBezTo>
                    <a:cubicBezTo>
                      <a:pt x="120" y="29"/>
                      <a:pt x="109" y="67"/>
                      <a:pt x="98" y="91"/>
                    </a:cubicBezTo>
                    <a:cubicBezTo>
                      <a:pt x="87" y="111"/>
                      <a:pt x="74" y="128"/>
                      <a:pt x="61" y="131"/>
                    </a:cubicBezTo>
                    <a:cubicBezTo>
                      <a:pt x="40" y="136"/>
                      <a:pt x="24" y="108"/>
                      <a:pt x="12" y="80"/>
                    </a:cubicBezTo>
                    <a:cubicBezTo>
                      <a:pt x="8" y="78"/>
                      <a:pt x="4" y="76"/>
                      <a:pt x="0" y="73"/>
                    </a:cubicBezTo>
                    <a:cubicBezTo>
                      <a:pt x="16" y="149"/>
                      <a:pt x="16" y="149"/>
                      <a:pt x="16" y="149"/>
                    </a:cubicBezTo>
                    <a:cubicBezTo>
                      <a:pt x="64" y="373"/>
                      <a:pt x="64" y="373"/>
                      <a:pt x="64" y="373"/>
                    </a:cubicBezTo>
                    <a:cubicBezTo>
                      <a:pt x="64" y="373"/>
                      <a:pt x="64" y="373"/>
                      <a:pt x="64" y="373"/>
                    </a:cubicBezTo>
                    <a:cubicBezTo>
                      <a:pt x="68" y="330"/>
                      <a:pt x="81" y="232"/>
                      <a:pt x="92" y="174"/>
                    </a:cubicBezTo>
                    <a:cubicBezTo>
                      <a:pt x="92" y="169"/>
                      <a:pt x="93" y="164"/>
                      <a:pt x="94" y="159"/>
                    </a:cubicBezTo>
                    <a:cubicBezTo>
                      <a:pt x="105" y="100"/>
                      <a:pt x="125" y="32"/>
                      <a:pt x="127" y="26"/>
                    </a:cubicBezTo>
                    <a:cubicBezTo>
                      <a:pt x="126" y="27"/>
                      <a:pt x="125" y="30"/>
                      <a:pt x="123" y="35"/>
                    </a:cubicBezTo>
                    <a:cubicBezTo>
                      <a:pt x="124" y="32"/>
                      <a:pt x="125" y="29"/>
                      <a:pt x="125" y="26"/>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ṧ1iḓê">
                <a:extLst>
                  <a:ext uri="{FF2B5EF4-FFF2-40B4-BE49-F238E27FC236}">
                    <a16:creationId xmlns:a16="http://schemas.microsoft.com/office/drawing/2014/main" id="{29182CD7-53F7-46FC-8E59-BFAC99A93062}"/>
                  </a:ext>
                </a:extLst>
              </p:cNvPr>
              <p:cNvSpPr/>
              <p:nvPr/>
            </p:nvSpPr>
            <p:spPr bwMode="auto">
              <a:xfrm>
                <a:off x="4493608" y="5469841"/>
                <a:ext cx="309908" cy="282281"/>
              </a:xfrm>
              <a:custGeom>
                <a:avLst/>
                <a:gdLst>
                  <a:gd name="T0" fmla="*/ 124 w 124"/>
                  <a:gd name="T1" fmla="*/ 0 h 113"/>
                  <a:gd name="T2" fmla="*/ 0 w 124"/>
                  <a:gd name="T3" fmla="*/ 0 h 113"/>
                  <a:gd name="T4" fmla="*/ 0 w 124"/>
                  <a:gd name="T5" fmla="*/ 90 h 113"/>
                  <a:gd name="T6" fmla="*/ 24 w 124"/>
                  <a:gd name="T7" fmla="*/ 113 h 113"/>
                  <a:gd name="T8" fmla="*/ 101 w 124"/>
                  <a:gd name="T9" fmla="*/ 113 h 113"/>
                  <a:gd name="T10" fmla="*/ 124 w 124"/>
                  <a:gd name="T11" fmla="*/ 90 h 113"/>
                  <a:gd name="T12" fmla="*/ 124 w 12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4" h="113">
                    <a:moveTo>
                      <a:pt x="124" y="0"/>
                    </a:moveTo>
                    <a:cubicBezTo>
                      <a:pt x="0" y="0"/>
                      <a:pt x="0" y="0"/>
                      <a:pt x="0" y="0"/>
                    </a:cubicBezTo>
                    <a:cubicBezTo>
                      <a:pt x="0" y="90"/>
                      <a:pt x="0" y="90"/>
                      <a:pt x="0" y="90"/>
                    </a:cubicBezTo>
                    <a:cubicBezTo>
                      <a:pt x="0" y="103"/>
                      <a:pt x="11" y="113"/>
                      <a:pt x="24" y="113"/>
                    </a:cubicBezTo>
                    <a:cubicBezTo>
                      <a:pt x="101" y="113"/>
                      <a:pt x="101" y="113"/>
                      <a:pt x="101" y="113"/>
                    </a:cubicBezTo>
                    <a:cubicBezTo>
                      <a:pt x="114" y="113"/>
                      <a:pt x="124" y="103"/>
                      <a:pt x="124" y="90"/>
                    </a:cubicBezTo>
                    <a:cubicBezTo>
                      <a:pt x="124" y="0"/>
                      <a:pt x="124" y="0"/>
                      <a:pt x="124" y="0"/>
                    </a:cubicBezTo>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iśḷiḓé">
                <a:extLst>
                  <a:ext uri="{FF2B5EF4-FFF2-40B4-BE49-F238E27FC236}">
                    <a16:creationId xmlns:a16="http://schemas.microsoft.com/office/drawing/2014/main" id="{03AF3947-17B8-4AC4-8CB8-BDF35C381E33}"/>
                  </a:ext>
                </a:extLst>
              </p:cNvPr>
              <p:cNvSpPr/>
              <p:nvPr/>
            </p:nvSpPr>
            <p:spPr bwMode="auto">
              <a:xfrm>
                <a:off x="4518834" y="5492663"/>
                <a:ext cx="259458" cy="236635"/>
              </a:xfrm>
              <a:custGeom>
                <a:avLst/>
                <a:gdLst>
                  <a:gd name="T0" fmla="*/ 104 w 104"/>
                  <a:gd name="T1" fmla="*/ 0 h 95"/>
                  <a:gd name="T2" fmla="*/ 0 w 104"/>
                  <a:gd name="T3" fmla="*/ 0 h 95"/>
                  <a:gd name="T4" fmla="*/ 0 w 104"/>
                  <a:gd name="T5" fmla="*/ 72 h 95"/>
                  <a:gd name="T6" fmla="*/ 24 w 104"/>
                  <a:gd name="T7" fmla="*/ 95 h 95"/>
                  <a:gd name="T8" fmla="*/ 81 w 104"/>
                  <a:gd name="T9" fmla="*/ 95 h 95"/>
                  <a:gd name="T10" fmla="*/ 104 w 104"/>
                  <a:gd name="T11" fmla="*/ 72 h 95"/>
                  <a:gd name="T12" fmla="*/ 104 w 10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04" h="95">
                    <a:moveTo>
                      <a:pt x="104" y="0"/>
                    </a:moveTo>
                    <a:cubicBezTo>
                      <a:pt x="0" y="0"/>
                      <a:pt x="0" y="0"/>
                      <a:pt x="0" y="0"/>
                    </a:cubicBezTo>
                    <a:cubicBezTo>
                      <a:pt x="0" y="72"/>
                      <a:pt x="0" y="72"/>
                      <a:pt x="0" y="72"/>
                    </a:cubicBezTo>
                    <a:cubicBezTo>
                      <a:pt x="0" y="85"/>
                      <a:pt x="11" y="95"/>
                      <a:pt x="24" y="95"/>
                    </a:cubicBezTo>
                    <a:cubicBezTo>
                      <a:pt x="81" y="95"/>
                      <a:pt x="81" y="95"/>
                      <a:pt x="81" y="95"/>
                    </a:cubicBezTo>
                    <a:cubicBezTo>
                      <a:pt x="94" y="95"/>
                      <a:pt x="104" y="85"/>
                      <a:pt x="104" y="72"/>
                    </a:cubicBezTo>
                    <a:cubicBezTo>
                      <a:pt x="104" y="0"/>
                      <a:pt x="104" y="0"/>
                      <a:pt x="104" y="0"/>
                    </a:cubicBezTo>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îṣḷiḋé">
                <a:extLst>
                  <a:ext uri="{FF2B5EF4-FFF2-40B4-BE49-F238E27FC236}">
                    <a16:creationId xmlns:a16="http://schemas.microsoft.com/office/drawing/2014/main" id="{F241DC05-4541-44F3-BAB8-4EA70691B97A}"/>
                  </a:ext>
                </a:extLst>
              </p:cNvPr>
              <p:cNvSpPr/>
              <p:nvPr/>
            </p:nvSpPr>
            <p:spPr bwMode="auto">
              <a:xfrm>
                <a:off x="4493608" y="5437408"/>
                <a:ext cx="309908" cy="32433"/>
              </a:xfrm>
              <a:custGeom>
                <a:avLst/>
                <a:gdLst>
                  <a:gd name="T0" fmla="*/ 258 w 258"/>
                  <a:gd name="T1" fmla="*/ 27 h 27"/>
                  <a:gd name="T2" fmla="*/ 0 w 258"/>
                  <a:gd name="T3" fmla="*/ 27 h 27"/>
                  <a:gd name="T4" fmla="*/ 28 w 258"/>
                  <a:gd name="T5" fmla="*/ 0 h 27"/>
                  <a:gd name="T6" fmla="*/ 231 w 258"/>
                  <a:gd name="T7" fmla="*/ 0 h 27"/>
                  <a:gd name="T8" fmla="*/ 258 w 258"/>
                  <a:gd name="T9" fmla="*/ 27 h 27"/>
                </a:gdLst>
                <a:ahLst/>
                <a:cxnLst>
                  <a:cxn ang="0">
                    <a:pos x="T0" y="T1"/>
                  </a:cxn>
                  <a:cxn ang="0">
                    <a:pos x="T2" y="T3"/>
                  </a:cxn>
                  <a:cxn ang="0">
                    <a:pos x="T4" y="T5"/>
                  </a:cxn>
                  <a:cxn ang="0">
                    <a:pos x="T6" y="T7"/>
                  </a:cxn>
                  <a:cxn ang="0">
                    <a:pos x="T8" y="T9"/>
                  </a:cxn>
                </a:cxnLst>
                <a:rect l="0" t="0" r="r" b="b"/>
                <a:pathLst>
                  <a:path w="258" h="27">
                    <a:moveTo>
                      <a:pt x="258" y="27"/>
                    </a:moveTo>
                    <a:lnTo>
                      <a:pt x="0" y="27"/>
                    </a:lnTo>
                    <a:lnTo>
                      <a:pt x="28" y="0"/>
                    </a:lnTo>
                    <a:lnTo>
                      <a:pt x="231" y="0"/>
                    </a:lnTo>
                    <a:lnTo>
                      <a:pt x="258" y="27"/>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ṩlidê">
                <a:extLst>
                  <a:ext uri="{FF2B5EF4-FFF2-40B4-BE49-F238E27FC236}">
                    <a16:creationId xmlns:a16="http://schemas.microsoft.com/office/drawing/2014/main" id="{CF7CDEC8-E731-4533-8FED-8503690DDCFE}"/>
                  </a:ext>
                </a:extLst>
              </p:cNvPr>
              <p:cNvSpPr/>
              <p:nvPr/>
            </p:nvSpPr>
            <p:spPr bwMode="auto">
              <a:xfrm>
                <a:off x="4516431" y="5385758"/>
                <a:ext cx="267866" cy="51652"/>
              </a:xfrm>
              <a:custGeom>
                <a:avLst/>
                <a:gdLst>
                  <a:gd name="T0" fmla="*/ 6 w 107"/>
                  <a:gd name="T1" fmla="*/ 21 h 21"/>
                  <a:gd name="T2" fmla="*/ 101 w 107"/>
                  <a:gd name="T3" fmla="*/ 21 h 21"/>
                  <a:gd name="T4" fmla="*/ 107 w 107"/>
                  <a:gd name="T5" fmla="*/ 16 h 21"/>
                  <a:gd name="T6" fmla="*/ 107 w 107"/>
                  <a:gd name="T7" fmla="*/ 6 h 21"/>
                  <a:gd name="T8" fmla="*/ 101 w 107"/>
                  <a:gd name="T9" fmla="*/ 0 h 21"/>
                  <a:gd name="T10" fmla="*/ 6 w 107"/>
                  <a:gd name="T11" fmla="*/ 0 h 21"/>
                  <a:gd name="T12" fmla="*/ 0 w 107"/>
                  <a:gd name="T13" fmla="*/ 6 h 21"/>
                  <a:gd name="T14" fmla="*/ 0 w 107"/>
                  <a:gd name="T15" fmla="*/ 16 h 21"/>
                  <a:gd name="T16" fmla="*/ 6 w 107"/>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1">
                    <a:moveTo>
                      <a:pt x="6" y="21"/>
                    </a:moveTo>
                    <a:cubicBezTo>
                      <a:pt x="101" y="21"/>
                      <a:pt x="101" y="21"/>
                      <a:pt x="101" y="21"/>
                    </a:cubicBezTo>
                    <a:cubicBezTo>
                      <a:pt x="104" y="21"/>
                      <a:pt x="107" y="19"/>
                      <a:pt x="107" y="16"/>
                    </a:cubicBezTo>
                    <a:cubicBezTo>
                      <a:pt x="107" y="6"/>
                      <a:pt x="107" y="6"/>
                      <a:pt x="107" y="6"/>
                    </a:cubicBezTo>
                    <a:cubicBezTo>
                      <a:pt x="107" y="2"/>
                      <a:pt x="104" y="0"/>
                      <a:pt x="101" y="0"/>
                    </a:cubicBezTo>
                    <a:cubicBezTo>
                      <a:pt x="6" y="0"/>
                      <a:pt x="6" y="0"/>
                      <a:pt x="6" y="0"/>
                    </a:cubicBezTo>
                    <a:cubicBezTo>
                      <a:pt x="3" y="0"/>
                      <a:pt x="0" y="2"/>
                      <a:pt x="0" y="6"/>
                    </a:cubicBezTo>
                    <a:cubicBezTo>
                      <a:pt x="0" y="16"/>
                      <a:pt x="0" y="16"/>
                      <a:pt x="0" y="16"/>
                    </a:cubicBezTo>
                    <a:cubicBezTo>
                      <a:pt x="0" y="19"/>
                      <a:pt x="3" y="21"/>
                      <a:pt x="6" y="21"/>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ïS1iḑê">
                <a:extLst>
                  <a:ext uri="{FF2B5EF4-FFF2-40B4-BE49-F238E27FC236}">
                    <a16:creationId xmlns:a16="http://schemas.microsoft.com/office/drawing/2014/main" id="{8B1B1151-5BE0-43F8-B6F0-AB2176EA7D2F}"/>
                  </a:ext>
                </a:extLst>
              </p:cNvPr>
              <p:cNvSpPr/>
              <p:nvPr/>
            </p:nvSpPr>
            <p:spPr bwMode="auto">
              <a:xfrm>
                <a:off x="4511627" y="5480651"/>
                <a:ext cx="34835" cy="236635"/>
              </a:xfrm>
              <a:custGeom>
                <a:avLst/>
                <a:gdLst>
                  <a:gd name="T0" fmla="*/ 7 w 14"/>
                  <a:gd name="T1" fmla="*/ 0 h 95"/>
                  <a:gd name="T2" fmla="*/ 0 w 14"/>
                  <a:gd name="T3" fmla="*/ 7 h 95"/>
                  <a:gd name="T4" fmla="*/ 0 w 14"/>
                  <a:gd name="T5" fmla="*/ 88 h 95"/>
                  <a:gd name="T6" fmla="*/ 7 w 14"/>
                  <a:gd name="T7" fmla="*/ 95 h 95"/>
                  <a:gd name="T8" fmla="*/ 11 w 14"/>
                  <a:gd name="T9" fmla="*/ 94 h 95"/>
                  <a:gd name="T10" fmla="*/ 3 w 14"/>
                  <a:gd name="T11" fmla="*/ 77 h 95"/>
                  <a:gd name="T12" fmla="*/ 3 w 14"/>
                  <a:gd name="T13" fmla="*/ 5 h 95"/>
                  <a:gd name="T14" fmla="*/ 14 w 14"/>
                  <a:gd name="T15" fmla="*/ 5 h 95"/>
                  <a:gd name="T16" fmla="*/ 7 w 14"/>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5">
                    <a:moveTo>
                      <a:pt x="7" y="0"/>
                    </a:moveTo>
                    <a:cubicBezTo>
                      <a:pt x="3" y="0"/>
                      <a:pt x="0" y="3"/>
                      <a:pt x="0" y="7"/>
                    </a:cubicBezTo>
                    <a:cubicBezTo>
                      <a:pt x="0" y="88"/>
                      <a:pt x="0" y="88"/>
                      <a:pt x="0" y="88"/>
                    </a:cubicBezTo>
                    <a:cubicBezTo>
                      <a:pt x="0" y="92"/>
                      <a:pt x="3" y="95"/>
                      <a:pt x="7" y="95"/>
                    </a:cubicBezTo>
                    <a:cubicBezTo>
                      <a:pt x="8" y="95"/>
                      <a:pt x="10" y="95"/>
                      <a:pt x="11" y="94"/>
                    </a:cubicBezTo>
                    <a:cubicBezTo>
                      <a:pt x="6" y="90"/>
                      <a:pt x="3" y="84"/>
                      <a:pt x="3" y="77"/>
                    </a:cubicBezTo>
                    <a:cubicBezTo>
                      <a:pt x="3" y="5"/>
                      <a:pt x="3" y="5"/>
                      <a:pt x="3" y="5"/>
                    </a:cubicBezTo>
                    <a:cubicBezTo>
                      <a:pt x="14" y="5"/>
                      <a:pt x="14" y="5"/>
                      <a:pt x="14" y="5"/>
                    </a:cubicBezTo>
                    <a:cubicBezTo>
                      <a:pt x="13" y="2"/>
                      <a:pt x="10" y="0"/>
                      <a:pt x="7" y="0"/>
                    </a:cubicBezTo>
                  </a:path>
                </a:pathLst>
              </a:custGeom>
              <a:solidFill>
                <a:srgbClr val="DFEE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îşḻíḓe">
                <a:extLst>
                  <a:ext uri="{FF2B5EF4-FFF2-40B4-BE49-F238E27FC236}">
                    <a16:creationId xmlns:a16="http://schemas.microsoft.com/office/drawing/2014/main" id="{3E9B517E-8D7E-46CC-8D4B-E727230CC910}"/>
                  </a:ext>
                </a:extLst>
              </p:cNvPr>
              <p:cNvSpPr/>
              <p:nvPr/>
            </p:nvSpPr>
            <p:spPr bwMode="auto">
              <a:xfrm>
                <a:off x="4518834" y="5492663"/>
                <a:ext cx="27628" cy="222221"/>
              </a:xfrm>
              <a:custGeom>
                <a:avLst/>
                <a:gdLst>
                  <a:gd name="T0" fmla="*/ 11 w 11"/>
                  <a:gd name="T1" fmla="*/ 0 h 89"/>
                  <a:gd name="T2" fmla="*/ 0 w 11"/>
                  <a:gd name="T3" fmla="*/ 0 h 89"/>
                  <a:gd name="T4" fmla="*/ 0 w 11"/>
                  <a:gd name="T5" fmla="*/ 72 h 89"/>
                  <a:gd name="T6" fmla="*/ 8 w 11"/>
                  <a:gd name="T7" fmla="*/ 89 h 89"/>
                  <a:gd name="T8" fmla="*/ 11 w 11"/>
                  <a:gd name="T9" fmla="*/ 83 h 89"/>
                  <a:gd name="T10" fmla="*/ 11 w 11"/>
                  <a:gd name="T11" fmla="*/ 2 h 89"/>
                  <a:gd name="T12" fmla="*/ 11 w 11"/>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 h="89">
                    <a:moveTo>
                      <a:pt x="11" y="0"/>
                    </a:moveTo>
                    <a:cubicBezTo>
                      <a:pt x="0" y="0"/>
                      <a:pt x="0" y="0"/>
                      <a:pt x="0" y="0"/>
                    </a:cubicBezTo>
                    <a:cubicBezTo>
                      <a:pt x="0" y="72"/>
                      <a:pt x="0" y="72"/>
                      <a:pt x="0" y="72"/>
                    </a:cubicBezTo>
                    <a:cubicBezTo>
                      <a:pt x="0" y="79"/>
                      <a:pt x="3" y="85"/>
                      <a:pt x="8" y="89"/>
                    </a:cubicBezTo>
                    <a:cubicBezTo>
                      <a:pt x="10" y="88"/>
                      <a:pt x="11" y="86"/>
                      <a:pt x="11" y="83"/>
                    </a:cubicBezTo>
                    <a:cubicBezTo>
                      <a:pt x="11" y="2"/>
                      <a:pt x="11" y="2"/>
                      <a:pt x="11" y="2"/>
                    </a:cubicBezTo>
                    <a:cubicBezTo>
                      <a:pt x="11" y="1"/>
                      <a:pt x="11" y="1"/>
                      <a:pt x="11" y="0"/>
                    </a:cubicBezTo>
                  </a:path>
                </a:pathLst>
              </a:custGeom>
              <a:solidFill>
                <a:srgbClr val="F2A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îsḷíḍé">
                <a:extLst>
                  <a:ext uri="{FF2B5EF4-FFF2-40B4-BE49-F238E27FC236}">
                    <a16:creationId xmlns:a16="http://schemas.microsoft.com/office/drawing/2014/main" id="{F502A6E0-E402-41B3-8819-7D762C29B820}"/>
                  </a:ext>
                </a:extLst>
              </p:cNvPr>
              <p:cNvSpPr/>
              <p:nvPr/>
            </p:nvSpPr>
            <p:spPr bwMode="auto">
              <a:xfrm>
                <a:off x="5064174" y="5073448"/>
                <a:ext cx="169369" cy="32433"/>
              </a:xfrm>
              <a:custGeom>
                <a:avLst/>
                <a:gdLst>
                  <a:gd name="T0" fmla="*/ 61 w 68"/>
                  <a:gd name="T1" fmla="*/ 0 h 13"/>
                  <a:gd name="T2" fmla="*/ 7 w 68"/>
                  <a:gd name="T3" fmla="*/ 0 h 13"/>
                  <a:gd name="T4" fmla="*/ 0 w 68"/>
                  <a:gd name="T5" fmla="*/ 7 h 13"/>
                  <a:gd name="T6" fmla="*/ 7 w 68"/>
                  <a:gd name="T7" fmla="*/ 13 h 13"/>
                  <a:gd name="T8" fmla="*/ 61 w 68"/>
                  <a:gd name="T9" fmla="*/ 13 h 13"/>
                  <a:gd name="T10" fmla="*/ 68 w 68"/>
                  <a:gd name="T11" fmla="*/ 7 h 13"/>
                  <a:gd name="T12" fmla="*/ 61 w 6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8" h="13">
                    <a:moveTo>
                      <a:pt x="61" y="0"/>
                    </a:moveTo>
                    <a:cubicBezTo>
                      <a:pt x="7" y="0"/>
                      <a:pt x="7" y="0"/>
                      <a:pt x="7" y="0"/>
                    </a:cubicBezTo>
                    <a:cubicBezTo>
                      <a:pt x="3" y="0"/>
                      <a:pt x="0" y="3"/>
                      <a:pt x="0" y="7"/>
                    </a:cubicBezTo>
                    <a:cubicBezTo>
                      <a:pt x="0" y="10"/>
                      <a:pt x="3" y="13"/>
                      <a:pt x="7" y="13"/>
                    </a:cubicBezTo>
                    <a:cubicBezTo>
                      <a:pt x="61" y="13"/>
                      <a:pt x="61" y="13"/>
                      <a:pt x="61" y="13"/>
                    </a:cubicBezTo>
                    <a:cubicBezTo>
                      <a:pt x="65" y="13"/>
                      <a:pt x="68" y="10"/>
                      <a:pt x="68" y="7"/>
                    </a:cubicBezTo>
                    <a:cubicBezTo>
                      <a:pt x="68" y="3"/>
                      <a:pt x="65" y="0"/>
                      <a:pt x="61" y="0"/>
                    </a:cubicBez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ṣļiḓê">
                <a:extLst>
                  <a:ext uri="{FF2B5EF4-FFF2-40B4-BE49-F238E27FC236}">
                    <a16:creationId xmlns:a16="http://schemas.microsoft.com/office/drawing/2014/main" id="{DAB9F5A3-614F-4AAB-AA37-373954DF6F2F}"/>
                  </a:ext>
                </a:extLst>
              </p:cNvPr>
              <p:cNvSpPr/>
              <p:nvPr/>
            </p:nvSpPr>
            <p:spPr bwMode="auto">
              <a:xfrm>
                <a:off x="4896007" y="5105879"/>
                <a:ext cx="504501" cy="646240"/>
              </a:xfrm>
              <a:custGeom>
                <a:avLst/>
                <a:gdLst>
                  <a:gd name="T0" fmla="*/ 128 w 202"/>
                  <a:gd name="T1" fmla="*/ 136 h 259"/>
                  <a:gd name="T2" fmla="*/ 128 w 202"/>
                  <a:gd name="T3" fmla="*/ 0 h 259"/>
                  <a:gd name="T4" fmla="*/ 74 w 202"/>
                  <a:gd name="T5" fmla="*/ 0 h 259"/>
                  <a:gd name="T6" fmla="*/ 74 w 202"/>
                  <a:gd name="T7" fmla="*/ 136 h 259"/>
                  <a:gd name="T8" fmla="*/ 6 w 202"/>
                  <a:gd name="T9" fmla="*/ 237 h 259"/>
                  <a:gd name="T10" fmla="*/ 18 w 202"/>
                  <a:gd name="T11" fmla="*/ 259 h 259"/>
                  <a:gd name="T12" fmla="*/ 184 w 202"/>
                  <a:gd name="T13" fmla="*/ 259 h 259"/>
                  <a:gd name="T14" fmla="*/ 196 w 202"/>
                  <a:gd name="T15" fmla="*/ 237 h 259"/>
                  <a:gd name="T16" fmla="*/ 128 w 202"/>
                  <a:gd name="T17" fmla="*/ 13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59">
                    <a:moveTo>
                      <a:pt x="128" y="136"/>
                    </a:moveTo>
                    <a:cubicBezTo>
                      <a:pt x="128" y="0"/>
                      <a:pt x="128" y="0"/>
                      <a:pt x="128" y="0"/>
                    </a:cubicBezTo>
                    <a:cubicBezTo>
                      <a:pt x="74" y="0"/>
                      <a:pt x="74" y="0"/>
                      <a:pt x="74" y="0"/>
                    </a:cubicBezTo>
                    <a:cubicBezTo>
                      <a:pt x="74" y="136"/>
                      <a:pt x="74" y="136"/>
                      <a:pt x="74" y="136"/>
                    </a:cubicBezTo>
                    <a:cubicBezTo>
                      <a:pt x="6" y="237"/>
                      <a:pt x="6" y="237"/>
                      <a:pt x="6" y="237"/>
                    </a:cubicBezTo>
                    <a:cubicBezTo>
                      <a:pt x="0" y="246"/>
                      <a:pt x="7" y="259"/>
                      <a:pt x="18" y="259"/>
                    </a:cubicBezTo>
                    <a:cubicBezTo>
                      <a:pt x="184" y="259"/>
                      <a:pt x="184" y="259"/>
                      <a:pt x="184" y="259"/>
                    </a:cubicBezTo>
                    <a:cubicBezTo>
                      <a:pt x="195" y="259"/>
                      <a:pt x="202" y="246"/>
                      <a:pt x="196" y="237"/>
                    </a:cubicBezTo>
                    <a:lnTo>
                      <a:pt x="128" y="136"/>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îš1ïḋè">
                <a:extLst>
                  <a:ext uri="{FF2B5EF4-FFF2-40B4-BE49-F238E27FC236}">
                    <a16:creationId xmlns:a16="http://schemas.microsoft.com/office/drawing/2014/main" id="{2C58E854-02DB-4506-80EE-7F51ABC00C2C}"/>
                  </a:ext>
                </a:extLst>
              </p:cNvPr>
              <p:cNvSpPr/>
              <p:nvPr/>
            </p:nvSpPr>
            <p:spPr bwMode="auto">
              <a:xfrm>
                <a:off x="4941654" y="5582753"/>
                <a:ext cx="414412" cy="134534"/>
              </a:xfrm>
              <a:custGeom>
                <a:avLst/>
                <a:gdLst>
                  <a:gd name="T0" fmla="*/ 74 w 345"/>
                  <a:gd name="T1" fmla="*/ 0 h 112"/>
                  <a:gd name="T2" fmla="*/ 0 w 345"/>
                  <a:gd name="T3" fmla="*/ 112 h 112"/>
                  <a:gd name="T4" fmla="*/ 345 w 345"/>
                  <a:gd name="T5" fmla="*/ 112 h 112"/>
                  <a:gd name="T6" fmla="*/ 270 w 345"/>
                  <a:gd name="T7" fmla="*/ 0 h 112"/>
                  <a:gd name="T8" fmla="*/ 74 w 345"/>
                  <a:gd name="T9" fmla="*/ 0 h 112"/>
                </a:gdLst>
                <a:ahLst/>
                <a:cxnLst>
                  <a:cxn ang="0">
                    <a:pos x="T0" y="T1"/>
                  </a:cxn>
                  <a:cxn ang="0">
                    <a:pos x="T2" y="T3"/>
                  </a:cxn>
                  <a:cxn ang="0">
                    <a:pos x="T4" y="T5"/>
                  </a:cxn>
                  <a:cxn ang="0">
                    <a:pos x="T6" y="T7"/>
                  </a:cxn>
                  <a:cxn ang="0">
                    <a:pos x="T8" y="T9"/>
                  </a:cxn>
                </a:cxnLst>
                <a:rect l="0" t="0" r="r" b="b"/>
                <a:pathLst>
                  <a:path w="345" h="112">
                    <a:moveTo>
                      <a:pt x="74" y="0"/>
                    </a:moveTo>
                    <a:lnTo>
                      <a:pt x="0" y="112"/>
                    </a:lnTo>
                    <a:lnTo>
                      <a:pt x="345" y="112"/>
                    </a:lnTo>
                    <a:lnTo>
                      <a:pt x="270" y="0"/>
                    </a:lnTo>
                    <a:lnTo>
                      <a:pt x="74" y="0"/>
                    </a:ln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ṡļiḋê">
                <a:extLst>
                  <a:ext uri="{FF2B5EF4-FFF2-40B4-BE49-F238E27FC236}">
                    <a16:creationId xmlns:a16="http://schemas.microsoft.com/office/drawing/2014/main" id="{861343E1-7235-402F-B38F-673F9B77988C}"/>
                  </a:ext>
                </a:extLst>
              </p:cNvPr>
              <p:cNvSpPr/>
              <p:nvPr/>
            </p:nvSpPr>
            <p:spPr bwMode="auto">
              <a:xfrm>
                <a:off x="5198709" y="5635606"/>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sḷïḑê">
                <a:extLst>
                  <a:ext uri="{FF2B5EF4-FFF2-40B4-BE49-F238E27FC236}">
                    <a16:creationId xmlns:a16="http://schemas.microsoft.com/office/drawing/2014/main" id="{FA593A7F-8C2B-4911-B8C2-539B72D28148}"/>
                  </a:ext>
                </a:extLst>
              </p:cNvPr>
              <p:cNvSpPr/>
              <p:nvPr/>
            </p:nvSpPr>
            <p:spPr bwMode="auto">
              <a:xfrm>
                <a:off x="5233544" y="5652422"/>
                <a:ext cx="34835" cy="32433"/>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îśḷîḍe">
                <a:extLst>
                  <a:ext uri="{FF2B5EF4-FFF2-40B4-BE49-F238E27FC236}">
                    <a16:creationId xmlns:a16="http://schemas.microsoft.com/office/drawing/2014/main" id="{027AAFFB-2A9E-40BD-9234-A5C3DEFCE247}"/>
                  </a:ext>
                </a:extLst>
              </p:cNvPr>
              <p:cNvSpPr/>
              <p:nvPr/>
            </p:nvSpPr>
            <p:spPr bwMode="auto">
              <a:xfrm>
                <a:off x="5064174" y="5668037"/>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ïs1ídè">
                <a:extLst>
                  <a:ext uri="{FF2B5EF4-FFF2-40B4-BE49-F238E27FC236}">
                    <a16:creationId xmlns:a16="http://schemas.microsoft.com/office/drawing/2014/main" id="{F7E303EF-A5B5-4D03-8D24-078EDF9D0251}"/>
                  </a:ext>
                </a:extLst>
              </p:cNvPr>
              <p:cNvSpPr/>
              <p:nvPr/>
            </p:nvSpPr>
            <p:spPr bwMode="auto">
              <a:xfrm>
                <a:off x="5099009" y="5615185"/>
                <a:ext cx="14414"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ṧľiḍé">
                <a:extLst>
                  <a:ext uri="{FF2B5EF4-FFF2-40B4-BE49-F238E27FC236}">
                    <a16:creationId xmlns:a16="http://schemas.microsoft.com/office/drawing/2014/main" id="{87ADE131-FAD6-49F0-AD6E-BB787AE9774E}"/>
                  </a:ext>
                </a:extLst>
              </p:cNvPr>
              <p:cNvSpPr/>
              <p:nvPr/>
            </p:nvSpPr>
            <p:spPr bwMode="auto">
              <a:xfrm>
                <a:off x="5131442" y="5668037"/>
                <a:ext cx="34835" cy="34835"/>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ṧḷîḑè">
                <a:extLst>
                  <a:ext uri="{FF2B5EF4-FFF2-40B4-BE49-F238E27FC236}">
                    <a16:creationId xmlns:a16="http://schemas.microsoft.com/office/drawing/2014/main" id="{0ACB5457-B0B9-41B1-B3F6-A8423B1A8007}"/>
                  </a:ext>
                </a:extLst>
              </p:cNvPr>
              <p:cNvSpPr/>
              <p:nvPr/>
            </p:nvSpPr>
            <p:spPr bwMode="auto">
              <a:xfrm>
                <a:off x="4386703" y="5749718"/>
                <a:ext cx="3476251" cy="384382"/>
              </a:xfrm>
              <a:custGeom>
                <a:avLst/>
                <a:gdLst>
                  <a:gd name="T0" fmla="*/ 1392 w 1392"/>
                  <a:gd name="T1" fmla="*/ 0 h 154"/>
                  <a:gd name="T2" fmla="*/ 0 w 1392"/>
                  <a:gd name="T3" fmla="*/ 0 h 154"/>
                  <a:gd name="T4" fmla="*/ 0 w 1392"/>
                  <a:gd name="T5" fmla="*/ 94 h 154"/>
                  <a:gd name="T6" fmla="*/ 60 w 1392"/>
                  <a:gd name="T7" fmla="*/ 154 h 154"/>
                  <a:gd name="T8" fmla="*/ 1331 w 1392"/>
                  <a:gd name="T9" fmla="*/ 154 h 154"/>
                  <a:gd name="T10" fmla="*/ 1392 w 1392"/>
                  <a:gd name="T11" fmla="*/ 94 h 154"/>
                  <a:gd name="T12" fmla="*/ 1392 w 1392"/>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1392" h="154">
                    <a:moveTo>
                      <a:pt x="1392" y="0"/>
                    </a:moveTo>
                    <a:cubicBezTo>
                      <a:pt x="0" y="0"/>
                      <a:pt x="0" y="0"/>
                      <a:pt x="0" y="0"/>
                    </a:cubicBezTo>
                    <a:cubicBezTo>
                      <a:pt x="0" y="94"/>
                      <a:pt x="0" y="94"/>
                      <a:pt x="0" y="94"/>
                    </a:cubicBezTo>
                    <a:cubicBezTo>
                      <a:pt x="0" y="127"/>
                      <a:pt x="27" y="154"/>
                      <a:pt x="60" y="154"/>
                    </a:cubicBezTo>
                    <a:cubicBezTo>
                      <a:pt x="1331" y="154"/>
                      <a:pt x="1331" y="154"/>
                      <a:pt x="1331" y="154"/>
                    </a:cubicBezTo>
                    <a:cubicBezTo>
                      <a:pt x="1365" y="154"/>
                      <a:pt x="1392" y="127"/>
                      <a:pt x="1392" y="94"/>
                    </a:cubicBezTo>
                    <a:lnTo>
                      <a:pt x="1392" y="0"/>
                    </a:lnTo>
                    <a:close/>
                  </a:path>
                </a:pathLst>
              </a:custGeom>
              <a:solidFill>
                <a:srgbClr val="979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íṩḷïḍè">
                <a:extLst>
                  <a:ext uri="{FF2B5EF4-FFF2-40B4-BE49-F238E27FC236}">
                    <a16:creationId xmlns:a16="http://schemas.microsoft.com/office/drawing/2014/main" id="{20FBA212-43B8-4A0C-9AAC-A379809CC507}"/>
                  </a:ext>
                </a:extLst>
              </p:cNvPr>
              <p:cNvSpPr/>
              <p:nvPr/>
            </p:nvSpPr>
            <p:spPr bwMode="auto">
              <a:xfrm>
                <a:off x="6199302" y="4552130"/>
                <a:ext cx="387986" cy="818012"/>
              </a:xfrm>
              <a:custGeom>
                <a:avLst/>
                <a:gdLst>
                  <a:gd name="T0" fmla="*/ 155 w 155"/>
                  <a:gd name="T1" fmla="*/ 167 h 328"/>
                  <a:gd name="T2" fmla="*/ 34 w 155"/>
                  <a:gd name="T3" fmla="*/ 328 h 328"/>
                  <a:gd name="T4" fmla="*/ 22 w 155"/>
                  <a:gd name="T5" fmla="*/ 285 h 328"/>
                  <a:gd name="T6" fmla="*/ 111 w 155"/>
                  <a:gd name="T7" fmla="*/ 167 h 328"/>
                  <a:gd name="T8" fmla="*/ 58 w 155"/>
                  <a:gd name="T9" fmla="*/ 65 h 328"/>
                  <a:gd name="T10" fmla="*/ 0 w 155"/>
                  <a:gd name="T11" fmla="*/ 44 h 328"/>
                  <a:gd name="T12" fmla="*/ 4 w 155"/>
                  <a:gd name="T13" fmla="*/ 0 h 328"/>
                  <a:gd name="T14" fmla="*/ 71 w 155"/>
                  <a:gd name="T15" fmla="*/ 21 h 328"/>
                  <a:gd name="T16" fmla="*/ 155 w 155"/>
                  <a:gd name="T17" fmla="*/ 1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328">
                    <a:moveTo>
                      <a:pt x="155" y="167"/>
                    </a:moveTo>
                    <a:cubicBezTo>
                      <a:pt x="155" y="241"/>
                      <a:pt x="106" y="307"/>
                      <a:pt x="34" y="328"/>
                    </a:cubicBezTo>
                    <a:cubicBezTo>
                      <a:pt x="22" y="285"/>
                      <a:pt x="22" y="285"/>
                      <a:pt x="22" y="285"/>
                    </a:cubicBezTo>
                    <a:cubicBezTo>
                      <a:pt x="75" y="270"/>
                      <a:pt x="111" y="221"/>
                      <a:pt x="111" y="167"/>
                    </a:cubicBezTo>
                    <a:cubicBezTo>
                      <a:pt x="111" y="125"/>
                      <a:pt x="90" y="87"/>
                      <a:pt x="58" y="65"/>
                    </a:cubicBezTo>
                    <a:cubicBezTo>
                      <a:pt x="41" y="54"/>
                      <a:pt x="22" y="46"/>
                      <a:pt x="0" y="44"/>
                    </a:cubicBezTo>
                    <a:cubicBezTo>
                      <a:pt x="4" y="0"/>
                      <a:pt x="4" y="0"/>
                      <a:pt x="4" y="0"/>
                    </a:cubicBezTo>
                    <a:cubicBezTo>
                      <a:pt x="29" y="3"/>
                      <a:pt x="51" y="10"/>
                      <a:pt x="71" y="21"/>
                    </a:cubicBezTo>
                    <a:cubicBezTo>
                      <a:pt x="122" y="50"/>
                      <a:pt x="155" y="105"/>
                      <a:pt x="155" y="167"/>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ś1ïḍè">
                <a:extLst>
                  <a:ext uri="{FF2B5EF4-FFF2-40B4-BE49-F238E27FC236}">
                    <a16:creationId xmlns:a16="http://schemas.microsoft.com/office/drawing/2014/main" id="{5D2348DC-ADC5-4CD1-ADA6-431E33B36471}"/>
                  </a:ext>
                </a:extLst>
              </p:cNvPr>
              <p:cNvSpPr/>
              <p:nvPr/>
            </p:nvSpPr>
            <p:spPr bwMode="auto">
              <a:xfrm>
                <a:off x="6094798" y="5175549"/>
                <a:ext cx="332731" cy="476874"/>
              </a:xfrm>
              <a:custGeom>
                <a:avLst/>
                <a:gdLst>
                  <a:gd name="T0" fmla="*/ 5 w 133"/>
                  <a:gd name="T1" fmla="*/ 41 h 191"/>
                  <a:gd name="T2" fmla="*/ 29 w 133"/>
                  <a:gd name="T3" fmla="*/ 11 h 191"/>
                  <a:gd name="T4" fmla="*/ 67 w 133"/>
                  <a:gd name="T5" fmla="*/ 0 h 191"/>
                  <a:gd name="T6" fmla="*/ 107 w 133"/>
                  <a:gd name="T7" fmla="*/ 13 h 191"/>
                  <a:gd name="T8" fmla="*/ 114 w 133"/>
                  <a:gd name="T9" fmla="*/ 19 h 191"/>
                  <a:gd name="T10" fmla="*/ 132 w 133"/>
                  <a:gd name="T11" fmla="*/ 55 h 191"/>
                  <a:gd name="T12" fmla="*/ 133 w 133"/>
                  <a:gd name="T13" fmla="*/ 66 h 191"/>
                  <a:gd name="T14" fmla="*/ 133 w 133"/>
                  <a:gd name="T15" fmla="*/ 191 h 191"/>
                  <a:gd name="T16" fmla="*/ 0 w 133"/>
                  <a:gd name="T17" fmla="*/ 191 h 191"/>
                  <a:gd name="T18" fmla="*/ 0 w 133"/>
                  <a:gd name="T19" fmla="*/ 129 h 191"/>
                  <a:gd name="T20" fmla="*/ 0 w 133"/>
                  <a:gd name="T21" fmla="*/ 85 h 191"/>
                  <a:gd name="T22" fmla="*/ 0 w 133"/>
                  <a:gd name="T23" fmla="*/ 66 h 191"/>
                  <a:gd name="T24" fmla="*/ 5 w 133"/>
                  <a:gd name="T25" fmla="*/ 41 h 191"/>
                  <a:gd name="T26" fmla="*/ 87 w 133"/>
                  <a:gd name="T27" fmla="*/ 59 h 191"/>
                  <a:gd name="T28" fmla="*/ 67 w 133"/>
                  <a:gd name="T29" fmla="*/ 38 h 191"/>
                  <a:gd name="T30" fmla="*/ 46 w 133"/>
                  <a:gd name="T31" fmla="*/ 59 h 191"/>
                  <a:gd name="T32" fmla="*/ 67 w 133"/>
                  <a:gd name="T33" fmla="*/ 79 h 191"/>
                  <a:gd name="T34" fmla="*/ 87 w 133"/>
                  <a:gd name="T35"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3" h="191">
                    <a:moveTo>
                      <a:pt x="5" y="41"/>
                    </a:moveTo>
                    <a:cubicBezTo>
                      <a:pt x="10" y="29"/>
                      <a:pt x="18" y="18"/>
                      <a:pt x="29" y="11"/>
                    </a:cubicBezTo>
                    <a:cubicBezTo>
                      <a:pt x="40" y="4"/>
                      <a:pt x="53" y="0"/>
                      <a:pt x="67" y="0"/>
                    </a:cubicBezTo>
                    <a:cubicBezTo>
                      <a:pt x="82" y="0"/>
                      <a:pt x="96" y="5"/>
                      <a:pt x="107" y="13"/>
                    </a:cubicBezTo>
                    <a:cubicBezTo>
                      <a:pt x="110" y="15"/>
                      <a:pt x="112" y="17"/>
                      <a:pt x="114" y="19"/>
                    </a:cubicBezTo>
                    <a:cubicBezTo>
                      <a:pt x="123" y="29"/>
                      <a:pt x="130" y="41"/>
                      <a:pt x="132" y="55"/>
                    </a:cubicBezTo>
                    <a:cubicBezTo>
                      <a:pt x="133" y="59"/>
                      <a:pt x="133" y="63"/>
                      <a:pt x="133" y="66"/>
                    </a:cubicBezTo>
                    <a:cubicBezTo>
                      <a:pt x="133" y="191"/>
                      <a:pt x="133" y="191"/>
                      <a:pt x="133" y="191"/>
                    </a:cubicBezTo>
                    <a:cubicBezTo>
                      <a:pt x="0" y="191"/>
                      <a:pt x="0" y="191"/>
                      <a:pt x="0" y="191"/>
                    </a:cubicBezTo>
                    <a:cubicBezTo>
                      <a:pt x="0" y="129"/>
                      <a:pt x="0" y="129"/>
                      <a:pt x="0" y="129"/>
                    </a:cubicBezTo>
                    <a:cubicBezTo>
                      <a:pt x="0" y="85"/>
                      <a:pt x="0" y="85"/>
                      <a:pt x="0" y="85"/>
                    </a:cubicBezTo>
                    <a:cubicBezTo>
                      <a:pt x="0" y="66"/>
                      <a:pt x="0" y="66"/>
                      <a:pt x="0" y="66"/>
                    </a:cubicBezTo>
                    <a:cubicBezTo>
                      <a:pt x="0" y="58"/>
                      <a:pt x="1" y="49"/>
                      <a:pt x="5" y="41"/>
                    </a:cubicBezTo>
                    <a:close/>
                    <a:moveTo>
                      <a:pt x="87" y="59"/>
                    </a:moveTo>
                    <a:cubicBezTo>
                      <a:pt x="87" y="47"/>
                      <a:pt x="78" y="38"/>
                      <a:pt x="67" y="38"/>
                    </a:cubicBezTo>
                    <a:cubicBezTo>
                      <a:pt x="55" y="38"/>
                      <a:pt x="46" y="47"/>
                      <a:pt x="46" y="59"/>
                    </a:cubicBezTo>
                    <a:cubicBezTo>
                      <a:pt x="46" y="70"/>
                      <a:pt x="55" y="79"/>
                      <a:pt x="67" y="79"/>
                    </a:cubicBezTo>
                    <a:cubicBezTo>
                      <a:pt x="78" y="79"/>
                      <a:pt x="87" y="70"/>
                      <a:pt x="87" y="59"/>
                    </a:cubicBez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isľïďe">
                <a:extLst>
                  <a:ext uri="{FF2B5EF4-FFF2-40B4-BE49-F238E27FC236}">
                    <a16:creationId xmlns:a16="http://schemas.microsoft.com/office/drawing/2014/main" id="{787F7DA1-239D-4C91-BE4F-E7B59F5BF75E}"/>
                  </a:ext>
                </a:extLst>
              </p:cNvPr>
              <p:cNvSpPr/>
              <p:nvPr/>
            </p:nvSpPr>
            <p:spPr bwMode="auto">
              <a:xfrm>
                <a:off x="6170474" y="4149730"/>
                <a:ext cx="136936" cy="120119"/>
              </a:xfrm>
              <a:custGeom>
                <a:avLst/>
                <a:gdLst>
                  <a:gd name="T0" fmla="*/ 85 w 114"/>
                  <a:gd name="T1" fmla="*/ 100 h 100"/>
                  <a:gd name="T2" fmla="*/ 0 w 114"/>
                  <a:gd name="T3" fmla="*/ 48 h 100"/>
                  <a:gd name="T4" fmla="*/ 29 w 114"/>
                  <a:gd name="T5" fmla="*/ 0 h 100"/>
                  <a:gd name="T6" fmla="*/ 114 w 114"/>
                  <a:gd name="T7" fmla="*/ 52 h 100"/>
                  <a:gd name="T8" fmla="*/ 85 w 114"/>
                  <a:gd name="T9" fmla="*/ 100 h 100"/>
                </a:gdLst>
                <a:ahLst/>
                <a:cxnLst>
                  <a:cxn ang="0">
                    <a:pos x="T0" y="T1"/>
                  </a:cxn>
                  <a:cxn ang="0">
                    <a:pos x="T2" y="T3"/>
                  </a:cxn>
                  <a:cxn ang="0">
                    <a:pos x="T4" y="T5"/>
                  </a:cxn>
                  <a:cxn ang="0">
                    <a:pos x="T6" y="T7"/>
                  </a:cxn>
                  <a:cxn ang="0">
                    <a:pos x="T8" y="T9"/>
                  </a:cxn>
                </a:cxnLst>
                <a:rect l="0" t="0" r="r" b="b"/>
                <a:pathLst>
                  <a:path w="114" h="100">
                    <a:moveTo>
                      <a:pt x="85" y="100"/>
                    </a:moveTo>
                    <a:lnTo>
                      <a:pt x="0" y="48"/>
                    </a:lnTo>
                    <a:lnTo>
                      <a:pt x="29" y="0"/>
                    </a:lnTo>
                    <a:lnTo>
                      <a:pt x="114" y="52"/>
                    </a:lnTo>
                    <a:lnTo>
                      <a:pt x="85" y="10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íṡliḓè">
                <a:extLst>
                  <a:ext uri="{FF2B5EF4-FFF2-40B4-BE49-F238E27FC236}">
                    <a16:creationId xmlns:a16="http://schemas.microsoft.com/office/drawing/2014/main" id="{EEEE3621-26E1-4323-9565-5C35D9C00A61}"/>
                  </a:ext>
                </a:extLst>
              </p:cNvPr>
              <p:cNvSpPr/>
              <p:nvPr/>
            </p:nvSpPr>
            <p:spPr bwMode="auto">
              <a:xfrm>
                <a:off x="5872577" y="4971346"/>
                <a:ext cx="80480" cy="74474"/>
              </a:xfrm>
              <a:custGeom>
                <a:avLst/>
                <a:gdLst>
                  <a:gd name="T0" fmla="*/ 46 w 67"/>
                  <a:gd name="T1" fmla="*/ 62 h 62"/>
                  <a:gd name="T2" fmla="*/ 0 w 67"/>
                  <a:gd name="T3" fmla="*/ 35 h 62"/>
                  <a:gd name="T4" fmla="*/ 23 w 67"/>
                  <a:gd name="T5" fmla="*/ 0 h 62"/>
                  <a:gd name="T6" fmla="*/ 67 w 67"/>
                  <a:gd name="T7" fmla="*/ 25 h 62"/>
                  <a:gd name="T8" fmla="*/ 46 w 67"/>
                  <a:gd name="T9" fmla="*/ 62 h 62"/>
                </a:gdLst>
                <a:ahLst/>
                <a:cxnLst>
                  <a:cxn ang="0">
                    <a:pos x="T0" y="T1"/>
                  </a:cxn>
                  <a:cxn ang="0">
                    <a:pos x="T2" y="T3"/>
                  </a:cxn>
                  <a:cxn ang="0">
                    <a:pos x="T4" y="T5"/>
                  </a:cxn>
                  <a:cxn ang="0">
                    <a:pos x="T6" y="T7"/>
                  </a:cxn>
                  <a:cxn ang="0">
                    <a:pos x="T8" y="T9"/>
                  </a:cxn>
                </a:cxnLst>
                <a:rect l="0" t="0" r="r" b="b"/>
                <a:pathLst>
                  <a:path w="67" h="62">
                    <a:moveTo>
                      <a:pt x="46" y="62"/>
                    </a:moveTo>
                    <a:lnTo>
                      <a:pt x="0" y="35"/>
                    </a:lnTo>
                    <a:lnTo>
                      <a:pt x="23" y="0"/>
                    </a:lnTo>
                    <a:lnTo>
                      <a:pt x="67" y="25"/>
                    </a:lnTo>
                    <a:lnTo>
                      <a:pt x="46"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íṧḷiḓê">
                <a:extLst>
                  <a:ext uri="{FF2B5EF4-FFF2-40B4-BE49-F238E27FC236}">
                    <a16:creationId xmlns:a16="http://schemas.microsoft.com/office/drawing/2014/main" id="{CB3C8FC3-5C1E-4A4A-AF58-905670670078}"/>
                  </a:ext>
                </a:extLst>
              </p:cNvPr>
              <p:cNvSpPr/>
              <p:nvPr/>
            </p:nvSpPr>
            <p:spPr bwMode="auto">
              <a:xfrm>
                <a:off x="5760867" y="4901677"/>
                <a:ext cx="76876" cy="74474"/>
              </a:xfrm>
              <a:custGeom>
                <a:avLst/>
                <a:gdLst>
                  <a:gd name="T0" fmla="*/ 43 w 64"/>
                  <a:gd name="T1" fmla="*/ 62 h 62"/>
                  <a:gd name="T2" fmla="*/ 0 w 64"/>
                  <a:gd name="T3" fmla="*/ 35 h 62"/>
                  <a:gd name="T4" fmla="*/ 20 w 64"/>
                  <a:gd name="T5" fmla="*/ 0 h 62"/>
                  <a:gd name="T6" fmla="*/ 64 w 64"/>
                  <a:gd name="T7" fmla="*/ 27 h 62"/>
                  <a:gd name="T8" fmla="*/ 43 w 64"/>
                  <a:gd name="T9" fmla="*/ 62 h 62"/>
                </a:gdLst>
                <a:ahLst/>
                <a:cxnLst>
                  <a:cxn ang="0">
                    <a:pos x="T0" y="T1"/>
                  </a:cxn>
                  <a:cxn ang="0">
                    <a:pos x="T2" y="T3"/>
                  </a:cxn>
                  <a:cxn ang="0">
                    <a:pos x="T4" y="T5"/>
                  </a:cxn>
                  <a:cxn ang="0">
                    <a:pos x="T6" y="T7"/>
                  </a:cxn>
                  <a:cxn ang="0">
                    <a:pos x="T8" y="T9"/>
                  </a:cxn>
                </a:cxnLst>
                <a:rect l="0" t="0" r="r" b="b"/>
                <a:pathLst>
                  <a:path w="64" h="62">
                    <a:moveTo>
                      <a:pt x="43" y="62"/>
                    </a:moveTo>
                    <a:lnTo>
                      <a:pt x="0" y="35"/>
                    </a:lnTo>
                    <a:lnTo>
                      <a:pt x="20" y="0"/>
                    </a:lnTo>
                    <a:lnTo>
                      <a:pt x="64" y="27"/>
                    </a:lnTo>
                    <a:lnTo>
                      <a:pt x="43"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işḷíḋe">
                <a:extLst>
                  <a:ext uri="{FF2B5EF4-FFF2-40B4-BE49-F238E27FC236}">
                    <a16:creationId xmlns:a16="http://schemas.microsoft.com/office/drawing/2014/main" id="{7E1A8D46-B985-4FB2-AA8F-EFB8F35579CD}"/>
                  </a:ext>
                </a:extLst>
              </p:cNvPr>
              <p:cNvSpPr/>
              <p:nvPr/>
            </p:nvSpPr>
            <p:spPr bwMode="auto">
              <a:xfrm>
                <a:off x="5645552" y="4832008"/>
                <a:ext cx="76876" cy="74474"/>
              </a:xfrm>
              <a:custGeom>
                <a:avLst/>
                <a:gdLst>
                  <a:gd name="T0" fmla="*/ 44 w 64"/>
                  <a:gd name="T1" fmla="*/ 62 h 62"/>
                  <a:gd name="T2" fmla="*/ 0 w 64"/>
                  <a:gd name="T3" fmla="*/ 35 h 62"/>
                  <a:gd name="T4" fmla="*/ 21 w 64"/>
                  <a:gd name="T5" fmla="*/ 0 h 62"/>
                  <a:gd name="T6" fmla="*/ 64 w 64"/>
                  <a:gd name="T7" fmla="*/ 27 h 62"/>
                  <a:gd name="T8" fmla="*/ 44 w 64"/>
                  <a:gd name="T9" fmla="*/ 62 h 62"/>
                </a:gdLst>
                <a:ahLst/>
                <a:cxnLst>
                  <a:cxn ang="0">
                    <a:pos x="T0" y="T1"/>
                  </a:cxn>
                  <a:cxn ang="0">
                    <a:pos x="T2" y="T3"/>
                  </a:cxn>
                  <a:cxn ang="0">
                    <a:pos x="T4" y="T5"/>
                  </a:cxn>
                  <a:cxn ang="0">
                    <a:pos x="T6" y="T7"/>
                  </a:cxn>
                  <a:cxn ang="0">
                    <a:pos x="T8" y="T9"/>
                  </a:cxn>
                </a:cxnLst>
                <a:rect l="0" t="0" r="r" b="b"/>
                <a:pathLst>
                  <a:path w="64" h="62">
                    <a:moveTo>
                      <a:pt x="44" y="62"/>
                    </a:moveTo>
                    <a:lnTo>
                      <a:pt x="0" y="35"/>
                    </a:lnTo>
                    <a:lnTo>
                      <a:pt x="21" y="0"/>
                    </a:lnTo>
                    <a:lnTo>
                      <a:pt x="64" y="27"/>
                    </a:lnTo>
                    <a:lnTo>
                      <a:pt x="44"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íSḷïḑê">
                <a:extLst>
                  <a:ext uri="{FF2B5EF4-FFF2-40B4-BE49-F238E27FC236}">
                    <a16:creationId xmlns:a16="http://schemas.microsoft.com/office/drawing/2014/main" id="{5335483A-3AB5-4848-8569-8B22EFF2C116}"/>
                  </a:ext>
                </a:extLst>
              </p:cNvPr>
              <p:cNvSpPr/>
              <p:nvPr/>
            </p:nvSpPr>
            <p:spPr bwMode="auto">
              <a:xfrm>
                <a:off x="5655162" y="4177358"/>
                <a:ext cx="726722" cy="796391"/>
              </a:xfrm>
              <a:custGeom>
                <a:avLst/>
                <a:gdLst>
                  <a:gd name="T0" fmla="*/ 605 w 605"/>
                  <a:gd name="T1" fmla="*/ 196 h 663"/>
                  <a:gd name="T2" fmla="*/ 597 w 605"/>
                  <a:gd name="T3" fmla="*/ 208 h 663"/>
                  <a:gd name="T4" fmla="*/ 329 w 605"/>
                  <a:gd name="T5" fmla="*/ 651 h 663"/>
                  <a:gd name="T6" fmla="*/ 322 w 605"/>
                  <a:gd name="T7" fmla="*/ 663 h 663"/>
                  <a:gd name="T8" fmla="*/ 262 w 605"/>
                  <a:gd name="T9" fmla="*/ 626 h 663"/>
                  <a:gd name="T10" fmla="*/ 0 w 605"/>
                  <a:gd name="T11" fmla="*/ 468 h 663"/>
                  <a:gd name="T12" fmla="*/ 9 w 605"/>
                  <a:gd name="T13" fmla="*/ 453 h 663"/>
                  <a:gd name="T14" fmla="*/ 127 w 605"/>
                  <a:gd name="T15" fmla="*/ 256 h 663"/>
                  <a:gd name="T16" fmla="*/ 254 w 605"/>
                  <a:gd name="T17" fmla="*/ 48 h 663"/>
                  <a:gd name="T18" fmla="*/ 277 w 605"/>
                  <a:gd name="T19" fmla="*/ 11 h 663"/>
                  <a:gd name="T20" fmla="*/ 283 w 605"/>
                  <a:gd name="T21" fmla="*/ 0 h 663"/>
                  <a:gd name="T22" fmla="*/ 545 w 605"/>
                  <a:gd name="T23" fmla="*/ 158 h 663"/>
                  <a:gd name="T24" fmla="*/ 605 w 605"/>
                  <a:gd name="T25" fmla="*/ 19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 h="663">
                    <a:moveTo>
                      <a:pt x="605" y="196"/>
                    </a:moveTo>
                    <a:lnTo>
                      <a:pt x="597" y="208"/>
                    </a:lnTo>
                    <a:lnTo>
                      <a:pt x="329" y="651"/>
                    </a:lnTo>
                    <a:lnTo>
                      <a:pt x="322" y="663"/>
                    </a:lnTo>
                    <a:lnTo>
                      <a:pt x="262" y="626"/>
                    </a:lnTo>
                    <a:lnTo>
                      <a:pt x="0" y="468"/>
                    </a:lnTo>
                    <a:lnTo>
                      <a:pt x="9" y="453"/>
                    </a:lnTo>
                    <a:lnTo>
                      <a:pt x="127" y="256"/>
                    </a:lnTo>
                    <a:lnTo>
                      <a:pt x="254" y="48"/>
                    </a:lnTo>
                    <a:lnTo>
                      <a:pt x="277" y="11"/>
                    </a:lnTo>
                    <a:lnTo>
                      <a:pt x="283" y="0"/>
                    </a:lnTo>
                    <a:lnTo>
                      <a:pt x="545" y="158"/>
                    </a:lnTo>
                    <a:lnTo>
                      <a:pt x="605" y="196"/>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íṣľïďè">
                <a:extLst>
                  <a:ext uri="{FF2B5EF4-FFF2-40B4-BE49-F238E27FC236}">
                    <a16:creationId xmlns:a16="http://schemas.microsoft.com/office/drawing/2014/main" id="{8A57788B-566F-4FDF-B84F-D2C422F246B0}"/>
                  </a:ext>
                </a:extLst>
              </p:cNvPr>
              <p:cNvSpPr/>
              <p:nvPr/>
            </p:nvSpPr>
            <p:spPr bwMode="auto">
              <a:xfrm>
                <a:off x="5682790" y="4200180"/>
                <a:ext cx="354352" cy="551347"/>
              </a:xfrm>
              <a:custGeom>
                <a:avLst/>
                <a:gdLst>
                  <a:gd name="T0" fmla="*/ 266 w 295"/>
                  <a:gd name="T1" fmla="*/ 0 h 459"/>
                  <a:gd name="T2" fmla="*/ 0 w 295"/>
                  <a:gd name="T3" fmla="*/ 440 h 459"/>
                  <a:gd name="T4" fmla="*/ 27 w 295"/>
                  <a:gd name="T5" fmla="*/ 459 h 459"/>
                  <a:gd name="T6" fmla="*/ 33 w 295"/>
                  <a:gd name="T7" fmla="*/ 447 h 459"/>
                  <a:gd name="T8" fmla="*/ 289 w 295"/>
                  <a:gd name="T9" fmla="*/ 27 h 459"/>
                  <a:gd name="T10" fmla="*/ 295 w 295"/>
                  <a:gd name="T11" fmla="*/ 17 h 459"/>
                  <a:gd name="T12" fmla="*/ 266 w 295"/>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95" h="459">
                    <a:moveTo>
                      <a:pt x="266" y="0"/>
                    </a:moveTo>
                    <a:lnTo>
                      <a:pt x="0" y="440"/>
                    </a:lnTo>
                    <a:lnTo>
                      <a:pt x="27" y="459"/>
                    </a:lnTo>
                    <a:lnTo>
                      <a:pt x="33" y="447"/>
                    </a:lnTo>
                    <a:lnTo>
                      <a:pt x="289" y="27"/>
                    </a:lnTo>
                    <a:lnTo>
                      <a:pt x="295" y="17"/>
                    </a:lnTo>
                    <a:lnTo>
                      <a:pt x="266"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iSḻîḋe">
                <a:extLst>
                  <a:ext uri="{FF2B5EF4-FFF2-40B4-BE49-F238E27FC236}">
                    <a16:creationId xmlns:a16="http://schemas.microsoft.com/office/drawing/2014/main" id="{F9A7C7EC-EA37-4D5E-BB24-7E76C01DCB89}"/>
                  </a:ext>
                </a:extLst>
              </p:cNvPr>
              <p:cNvSpPr/>
              <p:nvPr/>
            </p:nvSpPr>
            <p:spPr bwMode="auto">
              <a:xfrm>
                <a:off x="5969874" y="4367146"/>
                <a:ext cx="412009" cy="606603"/>
              </a:xfrm>
              <a:custGeom>
                <a:avLst/>
                <a:gdLst>
                  <a:gd name="T0" fmla="*/ 343 w 343"/>
                  <a:gd name="T1" fmla="*/ 38 h 505"/>
                  <a:gd name="T2" fmla="*/ 335 w 343"/>
                  <a:gd name="T3" fmla="*/ 50 h 505"/>
                  <a:gd name="T4" fmla="*/ 67 w 343"/>
                  <a:gd name="T5" fmla="*/ 493 h 505"/>
                  <a:gd name="T6" fmla="*/ 60 w 343"/>
                  <a:gd name="T7" fmla="*/ 505 h 505"/>
                  <a:gd name="T8" fmla="*/ 0 w 343"/>
                  <a:gd name="T9" fmla="*/ 468 h 505"/>
                  <a:gd name="T10" fmla="*/ 283 w 343"/>
                  <a:gd name="T11" fmla="*/ 0 h 505"/>
                  <a:gd name="T12" fmla="*/ 343 w 343"/>
                  <a:gd name="T13" fmla="*/ 38 h 505"/>
                </a:gdLst>
                <a:ahLst/>
                <a:cxnLst>
                  <a:cxn ang="0">
                    <a:pos x="T0" y="T1"/>
                  </a:cxn>
                  <a:cxn ang="0">
                    <a:pos x="T2" y="T3"/>
                  </a:cxn>
                  <a:cxn ang="0">
                    <a:pos x="T4" y="T5"/>
                  </a:cxn>
                  <a:cxn ang="0">
                    <a:pos x="T6" y="T7"/>
                  </a:cxn>
                  <a:cxn ang="0">
                    <a:pos x="T8" y="T9"/>
                  </a:cxn>
                  <a:cxn ang="0">
                    <a:pos x="T10" y="T11"/>
                  </a:cxn>
                  <a:cxn ang="0">
                    <a:pos x="T12" y="T13"/>
                  </a:cxn>
                </a:cxnLst>
                <a:rect l="0" t="0" r="r" b="b"/>
                <a:pathLst>
                  <a:path w="343" h="505">
                    <a:moveTo>
                      <a:pt x="343" y="38"/>
                    </a:moveTo>
                    <a:lnTo>
                      <a:pt x="335" y="50"/>
                    </a:lnTo>
                    <a:lnTo>
                      <a:pt x="67" y="493"/>
                    </a:lnTo>
                    <a:lnTo>
                      <a:pt x="60" y="505"/>
                    </a:lnTo>
                    <a:lnTo>
                      <a:pt x="0" y="468"/>
                    </a:lnTo>
                    <a:lnTo>
                      <a:pt x="283" y="0"/>
                    </a:lnTo>
                    <a:lnTo>
                      <a:pt x="343" y="38"/>
                    </a:ln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i$ḷíḑé">
                <a:extLst>
                  <a:ext uri="{FF2B5EF4-FFF2-40B4-BE49-F238E27FC236}">
                    <a16:creationId xmlns:a16="http://schemas.microsoft.com/office/drawing/2014/main" id="{2440517A-C3C6-4AA5-A02A-463778CFB9AE}"/>
                  </a:ext>
                </a:extLst>
              </p:cNvPr>
              <p:cNvSpPr/>
              <p:nvPr/>
            </p:nvSpPr>
            <p:spPr bwMode="auto">
              <a:xfrm>
                <a:off x="5980685" y="4090872"/>
                <a:ext cx="463660" cy="331529"/>
              </a:xfrm>
              <a:custGeom>
                <a:avLst/>
                <a:gdLst>
                  <a:gd name="T0" fmla="*/ 386 w 386"/>
                  <a:gd name="T1" fmla="*/ 209 h 276"/>
                  <a:gd name="T2" fmla="*/ 39 w 386"/>
                  <a:gd name="T3" fmla="*/ 0 h 276"/>
                  <a:gd name="T4" fmla="*/ 0 w 386"/>
                  <a:gd name="T5" fmla="*/ 64 h 276"/>
                  <a:gd name="T6" fmla="*/ 347 w 386"/>
                  <a:gd name="T7" fmla="*/ 276 h 276"/>
                  <a:gd name="T8" fmla="*/ 386 w 386"/>
                  <a:gd name="T9" fmla="*/ 209 h 276"/>
                </a:gdLst>
                <a:ahLst/>
                <a:cxnLst>
                  <a:cxn ang="0">
                    <a:pos x="T0" y="T1"/>
                  </a:cxn>
                  <a:cxn ang="0">
                    <a:pos x="T2" y="T3"/>
                  </a:cxn>
                  <a:cxn ang="0">
                    <a:pos x="T4" y="T5"/>
                  </a:cxn>
                  <a:cxn ang="0">
                    <a:pos x="T6" y="T7"/>
                  </a:cxn>
                  <a:cxn ang="0">
                    <a:pos x="T8" y="T9"/>
                  </a:cxn>
                </a:cxnLst>
                <a:rect l="0" t="0" r="r" b="b"/>
                <a:pathLst>
                  <a:path w="386" h="276">
                    <a:moveTo>
                      <a:pt x="386" y="209"/>
                    </a:moveTo>
                    <a:lnTo>
                      <a:pt x="39" y="0"/>
                    </a:lnTo>
                    <a:lnTo>
                      <a:pt x="0" y="64"/>
                    </a:lnTo>
                    <a:lnTo>
                      <a:pt x="347" y="276"/>
                    </a:lnTo>
                    <a:lnTo>
                      <a:pt x="386" y="209"/>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îṧľíḓè">
                <a:extLst>
                  <a:ext uri="{FF2B5EF4-FFF2-40B4-BE49-F238E27FC236}">
                    <a16:creationId xmlns:a16="http://schemas.microsoft.com/office/drawing/2014/main" id="{28905217-7046-4C91-907C-F205AA6D005D}"/>
                  </a:ext>
                </a:extLst>
              </p:cNvPr>
              <p:cNvSpPr/>
              <p:nvPr/>
            </p:nvSpPr>
            <p:spPr bwMode="auto">
              <a:xfrm>
                <a:off x="5592700" y="4728706"/>
                <a:ext cx="464862" cy="332731"/>
              </a:xfrm>
              <a:custGeom>
                <a:avLst/>
                <a:gdLst>
                  <a:gd name="T0" fmla="*/ 387 w 387"/>
                  <a:gd name="T1" fmla="*/ 212 h 277"/>
                  <a:gd name="T2" fmla="*/ 40 w 387"/>
                  <a:gd name="T3" fmla="*/ 0 h 277"/>
                  <a:gd name="T4" fmla="*/ 0 w 387"/>
                  <a:gd name="T5" fmla="*/ 67 h 277"/>
                  <a:gd name="T6" fmla="*/ 347 w 387"/>
                  <a:gd name="T7" fmla="*/ 277 h 277"/>
                  <a:gd name="T8" fmla="*/ 387 w 387"/>
                  <a:gd name="T9" fmla="*/ 212 h 277"/>
                </a:gdLst>
                <a:ahLst/>
                <a:cxnLst>
                  <a:cxn ang="0">
                    <a:pos x="T0" y="T1"/>
                  </a:cxn>
                  <a:cxn ang="0">
                    <a:pos x="T2" y="T3"/>
                  </a:cxn>
                  <a:cxn ang="0">
                    <a:pos x="T4" y="T5"/>
                  </a:cxn>
                  <a:cxn ang="0">
                    <a:pos x="T6" y="T7"/>
                  </a:cxn>
                  <a:cxn ang="0">
                    <a:pos x="T8" y="T9"/>
                  </a:cxn>
                </a:cxnLst>
                <a:rect l="0" t="0" r="r" b="b"/>
                <a:pathLst>
                  <a:path w="387" h="277">
                    <a:moveTo>
                      <a:pt x="387" y="212"/>
                    </a:moveTo>
                    <a:lnTo>
                      <a:pt x="40" y="0"/>
                    </a:lnTo>
                    <a:lnTo>
                      <a:pt x="0" y="67"/>
                    </a:lnTo>
                    <a:lnTo>
                      <a:pt x="347" y="277"/>
                    </a:lnTo>
                    <a:lnTo>
                      <a:pt x="387" y="212"/>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îṧḻíḑê">
                <a:extLst>
                  <a:ext uri="{FF2B5EF4-FFF2-40B4-BE49-F238E27FC236}">
                    <a16:creationId xmlns:a16="http://schemas.microsoft.com/office/drawing/2014/main" id="{84B4DD79-70B9-4DD5-9137-CA25349351D8}"/>
                  </a:ext>
                </a:extLst>
              </p:cNvPr>
              <p:cNvSpPr/>
              <p:nvPr/>
            </p:nvSpPr>
            <p:spPr bwMode="auto">
              <a:xfrm>
                <a:off x="5882188" y="4906481"/>
                <a:ext cx="175374" cy="154954"/>
              </a:xfrm>
              <a:custGeom>
                <a:avLst/>
                <a:gdLst>
                  <a:gd name="T0" fmla="*/ 106 w 146"/>
                  <a:gd name="T1" fmla="*/ 129 h 129"/>
                  <a:gd name="T2" fmla="*/ 146 w 146"/>
                  <a:gd name="T3" fmla="*/ 64 h 129"/>
                  <a:gd name="T4" fmla="*/ 40 w 146"/>
                  <a:gd name="T5" fmla="*/ 0 h 129"/>
                  <a:gd name="T6" fmla="*/ 0 w 146"/>
                  <a:gd name="T7" fmla="*/ 64 h 129"/>
                  <a:gd name="T8" fmla="*/ 106 w 146"/>
                  <a:gd name="T9" fmla="*/ 129 h 129"/>
                </a:gdLst>
                <a:ahLst/>
                <a:cxnLst>
                  <a:cxn ang="0">
                    <a:pos x="T0" y="T1"/>
                  </a:cxn>
                  <a:cxn ang="0">
                    <a:pos x="T2" y="T3"/>
                  </a:cxn>
                  <a:cxn ang="0">
                    <a:pos x="T4" y="T5"/>
                  </a:cxn>
                  <a:cxn ang="0">
                    <a:pos x="T6" y="T7"/>
                  </a:cxn>
                  <a:cxn ang="0">
                    <a:pos x="T8" y="T9"/>
                  </a:cxn>
                </a:cxnLst>
                <a:rect l="0" t="0" r="r" b="b"/>
                <a:pathLst>
                  <a:path w="146" h="129">
                    <a:moveTo>
                      <a:pt x="106" y="129"/>
                    </a:moveTo>
                    <a:lnTo>
                      <a:pt x="146" y="64"/>
                    </a:lnTo>
                    <a:lnTo>
                      <a:pt x="40" y="0"/>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ṩḷíďe">
                <a:extLst>
                  <a:ext uri="{FF2B5EF4-FFF2-40B4-BE49-F238E27FC236}">
                    <a16:creationId xmlns:a16="http://schemas.microsoft.com/office/drawing/2014/main" id="{D0C16719-1242-4403-B5E3-544C3013A693}"/>
                  </a:ext>
                </a:extLst>
              </p:cNvPr>
              <p:cNvSpPr/>
              <p:nvPr/>
            </p:nvSpPr>
            <p:spPr bwMode="auto">
              <a:xfrm>
                <a:off x="6270172" y="4267447"/>
                <a:ext cx="174173" cy="154954"/>
              </a:xfrm>
              <a:custGeom>
                <a:avLst/>
                <a:gdLst>
                  <a:gd name="T0" fmla="*/ 106 w 145"/>
                  <a:gd name="T1" fmla="*/ 129 h 129"/>
                  <a:gd name="T2" fmla="*/ 145 w 145"/>
                  <a:gd name="T3" fmla="*/ 62 h 129"/>
                  <a:gd name="T4" fmla="*/ 39 w 145"/>
                  <a:gd name="T5" fmla="*/ 0 h 129"/>
                  <a:gd name="T6" fmla="*/ 35 w 145"/>
                  <a:gd name="T7" fmla="*/ 4 h 129"/>
                  <a:gd name="T8" fmla="*/ 4 w 145"/>
                  <a:gd name="T9" fmla="*/ 56 h 129"/>
                  <a:gd name="T10" fmla="*/ 0 w 145"/>
                  <a:gd name="T11" fmla="*/ 64 h 129"/>
                  <a:gd name="T12" fmla="*/ 106 w 145"/>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145" h="129">
                    <a:moveTo>
                      <a:pt x="106" y="129"/>
                    </a:moveTo>
                    <a:lnTo>
                      <a:pt x="145" y="62"/>
                    </a:lnTo>
                    <a:lnTo>
                      <a:pt x="39" y="0"/>
                    </a:lnTo>
                    <a:lnTo>
                      <a:pt x="35" y="4"/>
                    </a:lnTo>
                    <a:lnTo>
                      <a:pt x="4" y="56"/>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iṩḷíďê">
                <a:extLst>
                  <a:ext uri="{FF2B5EF4-FFF2-40B4-BE49-F238E27FC236}">
                    <a16:creationId xmlns:a16="http://schemas.microsoft.com/office/drawing/2014/main" id="{6255C774-3B87-4B18-A666-54EDC2C600FE}"/>
                  </a:ext>
                </a:extLst>
              </p:cNvPr>
              <p:cNvSpPr/>
              <p:nvPr/>
            </p:nvSpPr>
            <p:spPr bwMode="auto">
              <a:xfrm>
                <a:off x="5807714" y="4235015"/>
                <a:ext cx="272671" cy="257055"/>
              </a:xfrm>
              <a:custGeom>
                <a:avLst/>
                <a:gdLst>
                  <a:gd name="T0" fmla="*/ 97 w 109"/>
                  <a:gd name="T1" fmla="*/ 47 h 103"/>
                  <a:gd name="T2" fmla="*/ 68 w 109"/>
                  <a:gd name="T3" fmla="*/ 86 h 103"/>
                  <a:gd name="T4" fmla="*/ 14 w 109"/>
                  <a:gd name="T5" fmla="*/ 87 h 103"/>
                  <a:gd name="T6" fmla="*/ 0 w 109"/>
                  <a:gd name="T7" fmla="*/ 100 h 103"/>
                  <a:gd name="T8" fmla="*/ 61 w 109"/>
                  <a:gd name="T9" fmla="*/ 0 h 103"/>
                  <a:gd name="T10" fmla="*/ 74 w 109"/>
                  <a:gd name="T11" fmla="*/ 4 h 103"/>
                  <a:gd name="T12" fmla="*/ 97 w 109"/>
                  <a:gd name="T13" fmla="*/ 47 h 103"/>
                </a:gdLst>
                <a:ahLst/>
                <a:cxnLst>
                  <a:cxn ang="0">
                    <a:pos x="T0" y="T1"/>
                  </a:cxn>
                  <a:cxn ang="0">
                    <a:pos x="T2" y="T3"/>
                  </a:cxn>
                  <a:cxn ang="0">
                    <a:pos x="T4" y="T5"/>
                  </a:cxn>
                  <a:cxn ang="0">
                    <a:pos x="T6" y="T7"/>
                  </a:cxn>
                  <a:cxn ang="0">
                    <a:pos x="T8" y="T9"/>
                  </a:cxn>
                  <a:cxn ang="0">
                    <a:pos x="T10" y="T11"/>
                  </a:cxn>
                  <a:cxn ang="0">
                    <a:pos x="T12" y="T13"/>
                  </a:cxn>
                </a:cxnLst>
                <a:rect l="0" t="0" r="r" b="b"/>
                <a:pathLst>
                  <a:path w="109" h="103">
                    <a:moveTo>
                      <a:pt x="97" y="47"/>
                    </a:moveTo>
                    <a:cubicBezTo>
                      <a:pt x="92" y="67"/>
                      <a:pt x="78" y="85"/>
                      <a:pt x="68" y="86"/>
                    </a:cubicBezTo>
                    <a:cubicBezTo>
                      <a:pt x="59" y="87"/>
                      <a:pt x="14" y="87"/>
                      <a:pt x="14" y="87"/>
                    </a:cubicBezTo>
                    <a:cubicBezTo>
                      <a:pt x="14" y="87"/>
                      <a:pt x="2" y="103"/>
                      <a:pt x="0" y="100"/>
                    </a:cubicBezTo>
                    <a:cubicBezTo>
                      <a:pt x="61" y="0"/>
                      <a:pt x="61" y="0"/>
                      <a:pt x="61" y="0"/>
                    </a:cubicBezTo>
                    <a:cubicBezTo>
                      <a:pt x="66" y="1"/>
                      <a:pt x="71" y="4"/>
                      <a:pt x="74" y="4"/>
                    </a:cubicBezTo>
                    <a:cubicBezTo>
                      <a:pt x="109" y="16"/>
                      <a:pt x="101" y="32"/>
                      <a:pt x="97" y="47"/>
                    </a:cubicBez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ïśḷîḋe">
                <a:extLst>
                  <a:ext uri="{FF2B5EF4-FFF2-40B4-BE49-F238E27FC236}">
                    <a16:creationId xmlns:a16="http://schemas.microsoft.com/office/drawing/2014/main" id="{F48889AE-C3D8-4FDF-9E9C-70E0652727C1}"/>
                  </a:ext>
                </a:extLst>
              </p:cNvPr>
              <p:cNvSpPr/>
              <p:nvPr/>
            </p:nvSpPr>
            <p:spPr bwMode="auto">
              <a:xfrm>
                <a:off x="5787293" y="4204985"/>
                <a:ext cx="293091" cy="266665"/>
              </a:xfrm>
              <a:custGeom>
                <a:avLst/>
                <a:gdLst>
                  <a:gd name="T0" fmla="*/ 82 w 117"/>
                  <a:gd name="T1" fmla="*/ 7 h 107"/>
                  <a:gd name="T2" fmla="*/ 105 w 117"/>
                  <a:gd name="T3" fmla="*/ 49 h 107"/>
                  <a:gd name="T4" fmla="*/ 76 w 117"/>
                  <a:gd name="T5" fmla="*/ 89 h 107"/>
                  <a:gd name="T6" fmla="*/ 22 w 117"/>
                  <a:gd name="T7" fmla="*/ 90 h 107"/>
                  <a:gd name="T8" fmla="*/ 12 w 117"/>
                  <a:gd name="T9" fmla="*/ 107 h 107"/>
                  <a:gd name="T10" fmla="*/ 8 w 117"/>
                  <a:gd name="T11" fmla="*/ 103 h 107"/>
                  <a:gd name="T12" fmla="*/ 2 w 117"/>
                  <a:gd name="T13" fmla="*/ 91 h 107"/>
                  <a:gd name="T14" fmla="*/ 2 w 117"/>
                  <a:gd name="T15" fmla="*/ 69 h 107"/>
                  <a:gd name="T16" fmla="*/ 17 w 117"/>
                  <a:gd name="T17" fmla="*/ 32 h 107"/>
                  <a:gd name="T18" fmla="*/ 59 w 117"/>
                  <a:gd name="T19" fmla="*/ 0 h 107"/>
                  <a:gd name="T20" fmla="*/ 82 w 117"/>
                  <a:gd name="T21"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07">
                    <a:moveTo>
                      <a:pt x="82" y="7"/>
                    </a:moveTo>
                    <a:cubicBezTo>
                      <a:pt x="117" y="18"/>
                      <a:pt x="109" y="34"/>
                      <a:pt x="105" y="49"/>
                    </a:cubicBezTo>
                    <a:cubicBezTo>
                      <a:pt x="100" y="70"/>
                      <a:pt x="86" y="87"/>
                      <a:pt x="76" y="89"/>
                    </a:cubicBezTo>
                    <a:cubicBezTo>
                      <a:pt x="67" y="90"/>
                      <a:pt x="22" y="90"/>
                      <a:pt x="22" y="90"/>
                    </a:cubicBezTo>
                    <a:cubicBezTo>
                      <a:pt x="12" y="107"/>
                      <a:pt x="12" y="107"/>
                      <a:pt x="12" y="107"/>
                    </a:cubicBezTo>
                    <a:cubicBezTo>
                      <a:pt x="11" y="106"/>
                      <a:pt x="10" y="105"/>
                      <a:pt x="8" y="103"/>
                    </a:cubicBezTo>
                    <a:cubicBezTo>
                      <a:pt x="6" y="100"/>
                      <a:pt x="4" y="96"/>
                      <a:pt x="2" y="91"/>
                    </a:cubicBezTo>
                    <a:cubicBezTo>
                      <a:pt x="1" y="85"/>
                      <a:pt x="0" y="77"/>
                      <a:pt x="2" y="69"/>
                    </a:cubicBezTo>
                    <a:cubicBezTo>
                      <a:pt x="4" y="57"/>
                      <a:pt x="9" y="44"/>
                      <a:pt x="17" y="32"/>
                    </a:cubicBezTo>
                    <a:cubicBezTo>
                      <a:pt x="27" y="15"/>
                      <a:pt x="42" y="2"/>
                      <a:pt x="59" y="0"/>
                    </a:cubicBezTo>
                    <a:cubicBezTo>
                      <a:pt x="64" y="0"/>
                      <a:pt x="78" y="5"/>
                      <a:pt x="82" y="7"/>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íSľiḋé">
                <a:extLst>
                  <a:ext uri="{FF2B5EF4-FFF2-40B4-BE49-F238E27FC236}">
                    <a16:creationId xmlns:a16="http://schemas.microsoft.com/office/drawing/2014/main" id="{34097FCF-8209-44C2-A80D-0EB7D23E1387}"/>
                  </a:ext>
                </a:extLst>
              </p:cNvPr>
              <p:cNvSpPr/>
              <p:nvPr/>
            </p:nvSpPr>
            <p:spPr bwMode="auto">
              <a:xfrm>
                <a:off x="6199302" y="4552130"/>
                <a:ext cx="180179" cy="162161"/>
              </a:xfrm>
              <a:custGeom>
                <a:avLst/>
                <a:gdLst>
                  <a:gd name="T0" fmla="*/ 72 w 72"/>
                  <a:gd name="T1" fmla="*/ 25 h 65"/>
                  <a:gd name="T2" fmla="*/ 71 w 72"/>
                  <a:gd name="T3" fmla="*/ 35 h 65"/>
                  <a:gd name="T4" fmla="*/ 58 w 72"/>
                  <a:gd name="T5" fmla="*/ 65 h 65"/>
                  <a:gd name="T6" fmla="*/ 0 w 72"/>
                  <a:gd name="T7" fmla="*/ 44 h 65"/>
                  <a:gd name="T8" fmla="*/ 4 w 72"/>
                  <a:gd name="T9" fmla="*/ 0 h 65"/>
                  <a:gd name="T10" fmla="*/ 71 w 72"/>
                  <a:gd name="T11" fmla="*/ 21 h 65"/>
                  <a:gd name="T12" fmla="*/ 72 w 72"/>
                  <a:gd name="T13" fmla="*/ 25 h 65"/>
                </a:gdLst>
                <a:ahLst/>
                <a:cxnLst>
                  <a:cxn ang="0">
                    <a:pos x="T0" y="T1"/>
                  </a:cxn>
                  <a:cxn ang="0">
                    <a:pos x="T2" y="T3"/>
                  </a:cxn>
                  <a:cxn ang="0">
                    <a:pos x="T4" y="T5"/>
                  </a:cxn>
                  <a:cxn ang="0">
                    <a:pos x="T6" y="T7"/>
                  </a:cxn>
                  <a:cxn ang="0">
                    <a:pos x="T8" y="T9"/>
                  </a:cxn>
                  <a:cxn ang="0">
                    <a:pos x="T10" y="T11"/>
                  </a:cxn>
                  <a:cxn ang="0">
                    <a:pos x="T12" y="T13"/>
                  </a:cxn>
                </a:cxnLst>
                <a:rect l="0" t="0" r="r" b="b"/>
                <a:pathLst>
                  <a:path w="72" h="65">
                    <a:moveTo>
                      <a:pt x="72" y="25"/>
                    </a:moveTo>
                    <a:cubicBezTo>
                      <a:pt x="72" y="29"/>
                      <a:pt x="71" y="32"/>
                      <a:pt x="71" y="35"/>
                    </a:cubicBezTo>
                    <a:cubicBezTo>
                      <a:pt x="69" y="46"/>
                      <a:pt x="65" y="56"/>
                      <a:pt x="58" y="65"/>
                    </a:cubicBezTo>
                    <a:cubicBezTo>
                      <a:pt x="41" y="54"/>
                      <a:pt x="22" y="46"/>
                      <a:pt x="0" y="44"/>
                    </a:cubicBezTo>
                    <a:cubicBezTo>
                      <a:pt x="4" y="0"/>
                      <a:pt x="4" y="0"/>
                      <a:pt x="4" y="0"/>
                    </a:cubicBezTo>
                    <a:cubicBezTo>
                      <a:pt x="29" y="3"/>
                      <a:pt x="51" y="10"/>
                      <a:pt x="71" y="21"/>
                    </a:cubicBezTo>
                    <a:cubicBezTo>
                      <a:pt x="72" y="23"/>
                      <a:pt x="72" y="24"/>
                      <a:pt x="72" y="25"/>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íSḻïḋe">
                <a:extLst>
                  <a:ext uri="{FF2B5EF4-FFF2-40B4-BE49-F238E27FC236}">
                    <a16:creationId xmlns:a16="http://schemas.microsoft.com/office/drawing/2014/main" id="{41E325A9-DAF4-4BF9-8099-CAE29532B5D2}"/>
                  </a:ext>
                </a:extLst>
              </p:cNvPr>
              <p:cNvSpPr/>
              <p:nvPr/>
            </p:nvSpPr>
            <p:spPr bwMode="auto">
              <a:xfrm>
                <a:off x="6574074" y="3553941"/>
                <a:ext cx="205404" cy="444441"/>
              </a:xfrm>
              <a:custGeom>
                <a:avLst/>
                <a:gdLst>
                  <a:gd name="T0" fmla="*/ 82 w 82"/>
                  <a:gd name="T1" fmla="*/ 37 h 178"/>
                  <a:gd name="T2" fmla="*/ 81 w 82"/>
                  <a:gd name="T3" fmla="*/ 37 h 178"/>
                  <a:gd name="T4" fmla="*/ 82 w 82"/>
                  <a:gd name="T5" fmla="*/ 36 h 178"/>
                  <a:gd name="T6" fmla="*/ 24 w 82"/>
                  <a:gd name="T7" fmla="*/ 0 h 178"/>
                  <a:gd name="T8" fmla="*/ 23 w 82"/>
                  <a:gd name="T9" fmla="*/ 4 h 178"/>
                  <a:gd name="T10" fmla="*/ 32 w 82"/>
                  <a:gd name="T11" fmla="*/ 17 h 178"/>
                  <a:gd name="T12" fmla="*/ 2 w 82"/>
                  <a:gd name="T13" fmla="*/ 163 h 178"/>
                  <a:gd name="T14" fmla="*/ 0 w 82"/>
                  <a:gd name="T15" fmla="*/ 178 h 178"/>
                  <a:gd name="T16" fmla="*/ 42 w 82"/>
                  <a:gd name="T17" fmla="*/ 154 h 178"/>
                  <a:gd name="T18" fmla="*/ 82 w 82"/>
                  <a:gd name="T19" fmla="*/ 130 h 178"/>
                  <a:gd name="T20" fmla="*/ 82 w 82"/>
                  <a:gd name="T21" fmla="*/ 3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78">
                    <a:moveTo>
                      <a:pt x="82" y="37"/>
                    </a:moveTo>
                    <a:cubicBezTo>
                      <a:pt x="81" y="37"/>
                      <a:pt x="81" y="37"/>
                      <a:pt x="81" y="37"/>
                    </a:cubicBezTo>
                    <a:cubicBezTo>
                      <a:pt x="82" y="36"/>
                      <a:pt x="82" y="36"/>
                      <a:pt x="82" y="36"/>
                    </a:cubicBezTo>
                    <a:cubicBezTo>
                      <a:pt x="24" y="0"/>
                      <a:pt x="24" y="0"/>
                      <a:pt x="24" y="0"/>
                    </a:cubicBezTo>
                    <a:cubicBezTo>
                      <a:pt x="23" y="4"/>
                      <a:pt x="23" y="4"/>
                      <a:pt x="23" y="4"/>
                    </a:cubicBezTo>
                    <a:cubicBezTo>
                      <a:pt x="23" y="4"/>
                      <a:pt x="30" y="11"/>
                      <a:pt x="32" y="17"/>
                    </a:cubicBezTo>
                    <a:cubicBezTo>
                      <a:pt x="36" y="27"/>
                      <a:pt x="13" y="104"/>
                      <a:pt x="2" y="163"/>
                    </a:cubicBezTo>
                    <a:cubicBezTo>
                      <a:pt x="1" y="168"/>
                      <a:pt x="0" y="173"/>
                      <a:pt x="0" y="178"/>
                    </a:cubicBezTo>
                    <a:cubicBezTo>
                      <a:pt x="42" y="154"/>
                      <a:pt x="42" y="154"/>
                      <a:pt x="42" y="154"/>
                    </a:cubicBezTo>
                    <a:cubicBezTo>
                      <a:pt x="82" y="130"/>
                      <a:pt x="82" y="130"/>
                      <a:pt x="82" y="130"/>
                    </a:cubicBezTo>
                    <a:lnTo>
                      <a:pt x="82" y="37"/>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íšľiḍê">
                <a:extLst>
                  <a:ext uri="{FF2B5EF4-FFF2-40B4-BE49-F238E27FC236}">
                    <a16:creationId xmlns:a16="http://schemas.microsoft.com/office/drawing/2014/main" id="{9233AA88-3FB3-4CBE-A0CA-1B7DDEA63417}"/>
                  </a:ext>
                </a:extLst>
              </p:cNvPr>
              <p:cNvSpPr/>
              <p:nvPr/>
            </p:nvSpPr>
            <p:spPr bwMode="auto">
              <a:xfrm>
                <a:off x="6714614" y="5063839"/>
                <a:ext cx="329127" cy="148948"/>
              </a:xfrm>
              <a:custGeom>
                <a:avLst/>
                <a:gdLst>
                  <a:gd name="T0" fmla="*/ 132 w 132"/>
                  <a:gd name="T1" fmla="*/ 26 h 60"/>
                  <a:gd name="T2" fmla="*/ 6 w 132"/>
                  <a:gd name="T3" fmla="*/ 60 h 60"/>
                  <a:gd name="T4" fmla="*/ 0 w 132"/>
                  <a:gd name="T5" fmla="*/ 35 h 60"/>
                  <a:gd name="T6" fmla="*/ 127 w 132"/>
                  <a:gd name="T7" fmla="*/ 0 h 60"/>
                  <a:gd name="T8" fmla="*/ 131 w 132"/>
                  <a:gd name="T9" fmla="*/ 21 h 60"/>
                  <a:gd name="T10" fmla="*/ 132 w 132"/>
                  <a:gd name="T11" fmla="*/ 26 h 60"/>
                </a:gdLst>
                <a:ahLst/>
                <a:cxnLst>
                  <a:cxn ang="0">
                    <a:pos x="T0" y="T1"/>
                  </a:cxn>
                  <a:cxn ang="0">
                    <a:pos x="T2" y="T3"/>
                  </a:cxn>
                  <a:cxn ang="0">
                    <a:pos x="T4" y="T5"/>
                  </a:cxn>
                  <a:cxn ang="0">
                    <a:pos x="T6" y="T7"/>
                  </a:cxn>
                  <a:cxn ang="0">
                    <a:pos x="T8" y="T9"/>
                  </a:cxn>
                  <a:cxn ang="0">
                    <a:pos x="T10" y="T11"/>
                  </a:cxn>
                </a:cxnLst>
                <a:rect l="0" t="0" r="r" b="b"/>
                <a:pathLst>
                  <a:path w="132" h="60">
                    <a:moveTo>
                      <a:pt x="132" y="26"/>
                    </a:moveTo>
                    <a:cubicBezTo>
                      <a:pt x="6" y="60"/>
                      <a:pt x="6" y="60"/>
                      <a:pt x="6" y="60"/>
                    </a:cubicBezTo>
                    <a:cubicBezTo>
                      <a:pt x="0" y="35"/>
                      <a:pt x="0" y="35"/>
                      <a:pt x="0" y="35"/>
                    </a:cubicBezTo>
                    <a:cubicBezTo>
                      <a:pt x="127" y="0"/>
                      <a:pt x="127" y="0"/>
                      <a:pt x="127" y="0"/>
                    </a:cubicBezTo>
                    <a:cubicBezTo>
                      <a:pt x="129" y="8"/>
                      <a:pt x="131" y="15"/>
                      <a:pt x="131" y="21"/>
                    </a:cubicBezTo>
                    <a:cubicBezTo>
                      <a:pt x="131" y="23"/>
                      <a:pt x="132" y="24"/>
                      <a:pt x="132" y="2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íŝľîḋe">
                <a:extLst>
                  <a:ext uri="{FF2B5EF4-FFF2-40B4-BE49-F238E27FC236}">
                    <a16:creationId xmlns:a16="http://schemas.microsoft.com/office/drawing/2014/main" id="{98990ABB-DFF1-4738-AB71-84785C68C987}"/>
                  </a:ext>
                </a:extLst>
              </p:cNvPr>
              <p:cNvSpPr/>
              <p:nvPr/>
            </p:nvSpPr>
            <p:spPr bwMode="auto">
              <a:xfrm>
                <a:off x="6929627" y="3825409"/>
                <a:ext cx="588584" cy="1609598"/>
              </a:xfrm>
              <a:custGeom>
                <a:avLst/>
                <a:gdLst>
                  <a:gd name="T0" fmla="*/ 235 w 236"/>
                  <a:gd name="T1" fmla="*/ 375 h 645"/>
                  <a:gd name="T2" fmla="*/ 141 w 236"/>
                  <a:gd name="T3" fmla="*/ 644 h 645"/>
                  <a:gd name="T4" fmla="*/ 128 w 236"/>
                  <a:gd name="T5" fmla="*/ 644 h 645"/>
                  <a:gd name="T6" fmla="*/ 86 w 236"/>
                  <a:gd name="T7" fmla="*/ 638 h 645"/>
                  <a:gd name="T8" fmla="*/ 61 w 236"/>
                  <a:gd name="T9" fmla="*/ 627 h 645"/>
                  <a:gd name="T10" fmla="*/ 61 w 236"/>
                  <a:gd name="T11" fmla="*/ 628 h 645"/>
                  <a:gd name="T12" fmla="*/ 48 w 236"/>
                  <a:gd name="T13" fmla="*/ 615 h 645"/>
                  <a:gd name="T14" fmla="*/ 53 w 236"/>
                  <a:gd name="T15" fmla="*/ 589 h 645"/>
                  <a:gd name="T16" fmla="*/ 53 w 236"/>
                  <a:gd name="T17" fmla="*/ 592 h 645"/>
                  <a:gd name="T18" fmla="*/ 72 w 236"/>
                  <a:gd name="T19" fmla="*/ 493 h 645"/>
                  <a:gd name="T20" fmla="*/ 91 w 236"/>
                  <a:gd name="T21" fmla="*/ 381 h 645"/>
                  <a:gd name="T22" fmla="*/ 48 w 236"/>
                  <a:gd name="T23" fmla="*/ 255 h 645"/>
                  <a:gd name="T24" fmla="*/ 46 w 236"/>
                  <a:gd name="T25" fmla="*/ 251 h 645"/>
                  <a:gd name="T26" fmla="*/ 44 w 236"/>
                  <a:gd name="T27" fmla="*/ 243 h 645"/>
                  <a:gd name="T28" fmla="*/ 42 w 236"/>
                  <a:gd name="T29" fmla="*/ 240 h 645"/>
                  <a:gd name="T30" fmla="*/ 25 w 236"/>
                  <a:gd name="T31" fmla="*/ 191 h 645"/>
                  <a:gd name="T32" fmla="*/ 24 w 236"/>
                  <a:gd name="T33" fmla="*/ 188 h 645"/>
                  <a:gd name="T34" fmla="*/ 22 w 236"/>
                  <a:gd name="T35" fmla="*/ 185 h 645"/>
                  <a:gd name="T36" fmla="*/ 21 w 236"/>
                  <a:gd name="T37" fmla="*/ 180 h 645"/>
                  <a:gd name="T38" fmla="*/ 86 w 236"/>
                  <a:gd name="T39" fmla="*/ 2 h 645"/>
                  <a:gd name="T40" fmla="*/ 95 w 236"/>
                  <a:gd name="T41" fmla="*/ 11 h 645"/>
                  <a:gd name="T42" fmla="*/ 235 w 236"/>
                  <a:gd name="T43" fmla="*/ 37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645">
                    <a:moveTo>
                      <a:pt x="235" y="375"/>
                    </a:moveTo>
                    <a:cubicBezTo>
                      <a:pt x="234" y="437"/>
                      <a:pt x="144" y="642"/>
                      <a:pt x="141" y="644"/>
                    </a:cubicBezTo>
                    <a:cubicBezTo>
                      <a:pt x="139" y="644"/>
                      <a:pt x="135" y="645"/>
                      <a:pt x="128" y="644"/>
                    </a:cubicBezTo>
                    <a:cubicBezTo>
                      <a:pt x="116" y="644"/>
                      <a:pt x="100" y="642"/>
                      <a:pt x="86" y="638"/>
                    </a:cubicBezTo>
                    <a:cubicBezTo>
                      <a:pt x="75" y="635"/>
                      <a:pt x="67" y="631"/>
                      <a:pt x="61" y="627"/>
                    </a:cubicBezTo>
                    <a:cubicBezTo>
                      <a:pt x="61" y="628"/>
                      <a:pt x="61" y="628"/>
                      <a:pt x="61" y="628"/>
                    </a:cubicBezTo>
                    <a:cubicBezTo>
                      <a:pt x="56" y="624"/>
                      <a:pt x="52" y="620"/>
                      <a:pt x="48" y="615"/>
                    </a:cubicBezTo>
                    <a:cubicBezTo>
                      <a:pt x="53" y="589"/>
                      <a:pt x="53" y="589"/>
                      <a:pt x="53" y="589"/>
                    </a:cubicBezTo>
                    <a:cubicBezTo>
                      <a:pt x="53" y="590"/>
                      <a:pt x="53" y="591"/>
                      <a:pt x="53" y="592"/>
                    </a:cubicBezTo>
                    <a:cubicBezTo>
                      <a:pt x="58" y="568"/>
                      <a:pt x="65" y="530"/>
                      <a:pt x="72" y="493"/>
                    </a:cubicBezTo>
                    <a:cubicBezTo>
                      <a:pt x="82" y="440"/>
                      <a:pt x="92" y="388"/>
                      <a:pt x="91" y="381"/>
                    </a:cubicBezTo>
                    <a:cubicBezTo>
                      <a:pt x="89" y="372"/>
                      <a:pt x="67" y="308"/>
                      <a:pt x="48" y="255"/>
                    </a:cubicBezTo>
                    <a:cubicBezTo>
                      <a:pt x="46" y="251"/>
                      <a:pt x="46" y="251"/>
                      <a:pt x="46" y="251"/>
                    </a:cubicBezTo>
                    <a:cubicBezTo>
                      <a:pt x="46" y="248"/>
                      <a:pt x="45" y="246"/>
                      <a:pt x="44" y="243"/>
                    </a:cubicBezTo>
                    <a:cubicBezTo>
                      <a:pt x="42" y="240"/>
                      <a:pt x="42" y="240"/>
                      <a:pt x="42" y="240"/>
                    </a:cubicBezTo>
                    <a:cubicBezTo>
                      <a:pt x="35" y="219"/>
                      <a:pt x="29" y="202"/>
                      <a:pt x="25" y="191"/>
                    </a:cubicBezTo>
                    <a:cubicBezTo>
                      <a:pt x="24" y="190"/>
                      <a:pt x="24" y="189"/>
                      <a:pt x="24" y="188"/>
                    </a:cubicBezTo>
                    <a:cubicBezTo>
                      <a:pt x="23" y="187"/>
                      <a:pt x="23" y="186"/>
                      <a:pt x="22" y="185"/>
                    </a:cubicBezTo>
                    <a:cubicBezTo>
                      <a:pt x="21" y="180"/>
                      <a:pt x="21" y="180"/>
                      <a:pt x="21" y="180"/>
                    </a:cubicBezTo>
                    <a:cubicBezTo>
                      <a:pt x="0" y="127"/>
                      <a:pt x="18" y="0"/>
                      <a:pt x="86" y="2"/>
                    </a:cubicBezTo>
                    <a:cubicBezTo>
                      <a:pt x="90" y="5"/>
                      <a:pt x="93" y="8"/>
                      <a:pt x="95" y="11"/>
                    </a:cubicBezTo>
                    <a:cubicBezTo>
                      <a:pt x="123" y="47"/>
                      <a:pt x="236" y="313"/>
                      <a:pt x="235" y="375"/>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ïsḻîḍè">
                <a:extLst>
                  <a:ext uri="{FF2B5EF4-FFF2-40B4-BE49-F238E27FC236}">
                    <a16:creationId xmlns:a16="http://schemas.microsoft.com/office/drawing/2014/main" id="{55FCDFCE-72D0-4C43-954E-C8711BE41759}"/>
                  </a:ext>
                </a:extLst>
              </p:cNvPr>
              <p:cNvSpPr/>
              <p:nvPr/>
            </p:nvSpPr>
            <p:spPr bwMode="auto">
              <a:xfrm>
                <a:off x="6094798" y="5624795"/>
                <a:ext cx="332731" cy="2762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ïsļïdé">
                <a:extLst>
                  <a:ext uri="{FF2B5EF4-FFF2-40B4-BE49-F238E27FC236}">
                    <a16:creationId xmlns:a16="http://schemas.microsoft.com/office/drawing/2014/main" id="{524454D0-FB59-4BC3-82F3-C7CE27D84C1A}"/>
                  </a:ext>
                </a:extLst>
              </p:cNvPr>
              <p:cNvSpPr/>
              <p:nvPr/>
            </p:nvSpPr>
            <p:spPr bwMode="auto">
              <a:xfrm>
                <a:off x="6037140" y="4454833"/>
                <a:ext cx="319517" cy="319517"/>
              </a:xfrm>
              <a:custGeom>
                <a:avLst/>
                <a:gdLst>
                  <a:gd name="T0" fmla="*/ 105 w 128"/>
                  <a:gd name="T1" fmla="*/ 112 h 128"/>
                  <a:gd name="T2" fmla="*/ 64 w 128"/>
                  <a:gd name="T3" fmla="*/ 128 h 128"/>
                  <a:gd name="T4" fmla="*/ 52 w 128"/>
                  <a:gd name="T5" fmla="*/ 127 h 128"/>
                  <a:gd name="T6" fmla="*/ 0 w 128"/>
                  <a:gd name="T7" fmla="*/ 64 h 128"/>
                  <a:gd name="T8" fmla="*/ 64 w 128"/>
                  <a:gd name="T9" fmla="*/ 0 h 128"/>
                  <a:gd name="T10" fmla="*/ 111 w 128"/>
                  <a:gd name="T11" fmla="*/ 21 h 128"/>
                  <a:gd name="T12" fmla="*/ 128 w 128"/>
                  <a:gd name="T13" fmla="*/ 64 h 128"/>
                  <a:gd name="T14" fmla="*/ 127 w 128"/>
                  <a:gd name="T15" fmla="*/ 74 h 128"/>
                  <a:gd name="T16" fmla="*/ 105 w 128"/>
                  <a:gd name="T1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28">
                    <a:moveTo>
                      <a:pt x="105" y="112"/>
                    </a:moveTo>
                    <a:cubicBezTo>
                      <a:pt x="94" y="122"/>
                      <a:pt x="80" y="128"/>
                      <a:pt x="64" y="128"/>
                    </a:cubicBezTo>
                    <a:cubicBezTo>
                      <a:pt x="60" y="128"/>
                      <a:pt x="56" y="128"/>
                      <a:pt x="52" y="127"/>
                    </a:cubicBezTo>
                    <a:cubicBezTo>
                      <a:pt x="22" y="121"/>
                      <a:pt x="0" y="95"/>
                      <a:pt x="0" y="64"/>
                    </a:cubicBezTo>
                    <a:cubicBezTo>
                      <a:pt x="0" y="29"/>
                      <a:pt x="28" y="0"/>
                      <a:pt x="64" y="0"/>
                    </a:cubicBezTo>
                    <a:cubicBezTo>
                      <a:pt x="82" y="0"/>
                      <a:pt x="99" y="8"/>
                      <a:pt x="111" y="21"/>
                    </a:cubicBezTo>
                    <a:cubicBezTo>
                      <a:pt x="121" y="32"/>
                      <a:pt x="128" y="48"/>
                      <a:pt x="128" y="64"/>
                    </a:cubicBezTo>
                    <a:cubicBezTo>
                      <a:pt x="128" y="67"/>
                      <a:pt x="127" y="71"/>
                      <a:pt x="127" y="74"/>
                    </a:cubicBezTo>
                    <a:cubicBezTo>
                      <a:pt x="124" y="89"/>
                      <a:pt x="117" y="103"/>
                      <a:pt x="105" y="11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ís1iďê">
                <a:extLst>
                  <a:ext uri="{FF2B5EF4-FFF2-40B4-BE49-F238E27FC236}">
                    <a16:creationId xmlns:a16="http://schemas.microsoft.com/office/drawing/2014/main" id="{E9A29FC8-109A-4AFA-9827-E91ED2AC6570}"/>
                  </a:ext>
                </a:extLst>
              </p:cNvPr>
              <p:cNvSpPr/>
              <p:nvPr/>
            </p:nvSpPr>
            <p:spPr bwMode="auto">
              <a:xfrm>
                <a:off x="6134438" y="4552129"/>
                <a:ext cx="124924" cy="124924"/>
              </a:xfrm>
              <a:custGeom>
                <a:avLst/>
                <a:gdLst>
                  <a:gd name="T0" fmla="*/ 41 w 50"/>
                  <a:gd name="T1" fmla="*/ 44 h 50"/>
                  <a:gd name="T2" fmla="*/ 25 w 50"/>
                  <a:gd name="T3" fmla="*/ 50 h 50"/>
                  <a:gd name="T4" fmla="*/ 20 w 50"/>
                  <a:gd name="T5" fmla="*/ 50 h 50"/>
                  <a:gd name="T6" fmla="*/ 0 w 50"/>
                  <a:gd name="T7" fmla="*/ 25 h 50"/>
                  <a:gd name="T8" fmla="*/ 25 w 50"/>
                  <a:gd name="T9" fmla="*/ 0 h 50"/>
                  <a:gd name="T10" fmla="*/ 43 w 50"/>
                  <a:gd name="T11" fmla="*/ 8 h 50"/>
                  <a:gd name="T12" fmla="*/ 50 w 50"/>
                  <a:gd name="T13" fmla="*/ 25 h 50"/>
                  <a:gd name="T14" fmla="*/ 49 w 50"/>
                  <a:gd name="T15" fmla="*/ 29 h 50"/>
                  <a:gd name="T16" fmla="*/ 41 w 50"/>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41" y="44"/>
                    </a:moveTo>
                    <a:cubicBezTo>
                      <a:pt x="37" y="48"/>
                      <a:pt x="31" y="50"/>
                      <a:pt x="25" y="50"/>
                    </a:cubicBezTo>
                    <a:cubicBezTo>
                      <a:pt x="23" y="50"/>
                      <a:pt x="22" y="50"/>
                      <a:pt x="20" y="50"/>
                    </a:cubicBezTo>
                    <a:cubicBezTo>
                      <a:pt x="9" y="47"/>
                      <a:pt x="0" y="37"/>
                      <a:pt x="0" y="25"/>
                    </a:cubicBezTo>
                    <a:cubicBezTo>
                      <a:pt x="0" y="11"/>
                      <a:pt x="11" y="0"/>
                      <a:pt x="25" y="0"/>
                    </a:cubicBezTo>
                    <a:cubicBezTo>
                      <a:pt x="32" y="0"/>
                      <a:pt x="39" y="3"/>
                      <a:pt x="43" y="8"/>
                    </a:cubicBezTo>
                    <a:cubicBezTo>
                      <a:pt x="47" y="13"/>
                      <a:pt x="50" y="19"/>
                      <a:pt x="50" y="25"/>
                    </a:cubicBezTo>
                    <a:cubicBezTo>
                      <a:pt x="50" y="26"/>
                      <a:pt x="50" y="28"/>
                      <a:pt x="49" y="29"/>
                    </a:cubicBezTo>
                    <a:cubicBezTo>
                      <a:pt x="48" y="35"/>
                      <a:pt x="45" y="40"/>
                      <a:pt x="41" y="44"/>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is1îde">
                <a:extLst>
                  <a:ext uri="{FF2B5EF4-FFF2-40B4-BE49-F238E27FC236}">
                    <a16:creationId xmlns:a16="http://schemas.microsoft.com/office/drawing/2014/main" id="{3C454B7B-B5E0-4DF9-B49E-636087CB3F75}"/>
                  </a:ext>
                </a:extLst>
              </p:cNvPr>
              <p:cNvSpPr/>
              <p:nvPr/>
            </p:nvSpPr>
            <p:spPr bwMode="auto">
              <a:xfrm>
                <a:off x="5590297" y="5388159"/>
                <a:ext cx="504501" cy="32433"/>
              </a:xfrm>
              <a:custGeom>
                <a:avLst/>
                <a:gdLst>
                  <a:gd name="T0" fmla="*/ 4 w 202"/>
                  <a:gd name="T1" fmla="*/ 13 h 13"/>
                  <a:gd name="T2" fmla="*/ 202 w 202"/>
                  <a:gd name="T3" fmla="*/ 13 h 13"/>
                  <a:gd name="T4" fmla="*/ 202 w 202"/>
                  <a:gd name="T5" fmla="*/ 0 h 13"/>
                  <a:gd name="T6" fmla="*/ 0 w 202"/>
                  <a:gd name="T7" fmla="*/ 0 h 13"/>
                  <a:gd name="T8" fmla="*/ 4 w 202"/>
                  <a:gd name="T9" fmla="*/ 13 h 13"/>
                </a:gdLst>
                <a:ahLst/>
                <a:cxnLst>
                  <a:cxn ang="0">
                    <a:pos x="T0" y="T1"/>
                  </a:cxn>
                  <a:cxn ang="0">
                    <a:pos x="T2" y="T3"/>
                  </a:cxn>
                  <a:cxn ang="0">
                    <a:pos x="T4" y="T5"/>
                  </a:cxn>
                  <a:cxn ang="0">
                    <a:pos x="T6" y="T7"/>
                  </a:cxn>
                  <a:cxn ang="0">
                    <a:pos x="T8" y="T9"/>
                  </a:cxn>
                </a:cxnLst>
                <a:rect l="0" t="0" r="r" b="b"/>
                <a:pathLst>
                  <a:path w="202" h="13">
                    <a:moveTo>
                      <a:pt x="4" y="13"/>
                    </a:moveTo>
                    <a:cubicBezTo>
                      <a:pt x="202" y="13"/>
                      <a:pt x="202" y="13"/>
                      <a:pt x="202" y="13"/>
                    </a:cubicBezTo>
                    <a:cubicBezTo>
                      <a:pt x="202" y="0"/>
                      <a:pt x="202" y="0"/>
                      <a:pt x="202" y="0"/>
                    </a:cubicBezTo>
                    <a:cubicBezTo>
                      <a:pt x="0" y="0"/>
                      <a:pt x="0" y="0"/>
                      <a:pt x="0" y="0"/>
                    </a:cubicBezTo>
                    <a:cubicBezTo>
                      <a:pt x="0" y="5"/>
                      <a:pt x="2" y="9"/>
                      <a:pt x="4" y="13"/>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íŝḷïdè">
                <a:extLst>
                  <a:ext uri="{FF2B5EF4-FFF2-40B4-BE49-F238E27FC236}">
                    <a16:creationId xmlns:a16="http://schemas.microsoft.com/office/drawing/2014/main" id="{993A0B33-B5D3-40D6-A762-2F27F6041659}"/>
                  </a:ext>
                </a:extLst>
              </p:cNvPr>
              <p:cNvSpPr/>
              <p:nvPr/>
            </p:nvSpPr>
            <p:spPr bwMode="auto">
              <a:xfrm>
                <a:off x="6192095" y="5256028"/>
                <a:ext cx="138138" cy="134534"/>
              </a:xfrm>
              <a:prstGeom prst="ellipse">
                <a:avLst/>
              </a:pr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îŝḷíḍe">
                <a:extLst>
                  <a:ext uri="{FF2B5EF4-FFF2-40B4-BE49-F238E27FC236}">
                    <a16:creationId xmlns:a16="http://schemas.microsoft.com/office/drawing/2014/main" id="{E6B5F4C2-7CD9-464C-B67D-EA6202D7E105}"/>
                  </a:ext>
                </a:extLst>
              </p:cNvPr>
              <p:cNvSpPr/>
              <p:nvPr/>
            </p:nvSpPr>
            <p:spPr bwMode="auto">
              <a:xfrm>
                <a:off x="6210113" y="5270442"/>
                <a:ext cx="102102" cy="102102"/>
              </a:xfrm>
              <a:prstGeom prst="ellipse">
                <a:avLst/>
              </a:pr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ïŝļíḋe">
                <a:extLst>
                  <a:ext uri="{FF2B5EF4-FFF2-40B4-BE49-F238E27FC236}">
                    <a16:creationId xmlns:a16="http://schemas.microsoft.com/office/drawing/2014/main" id="{D498B17B-C8AB-440A-B0FC-DFDC28F933CB}"/>
                  </a:ext>
                </a:extLst>
              </p:cNvPr>
              <p:cNvSpPr/>
              <p:nvPr/>
            </p:nvSpPr>
            <p:spPr bwMode="auto">
              <a:xfrm>
                <a:off x="5724831" y="5161133"/>
                <a:ext cx="50450" cy="42042"/>
              </a:xfrm>
              <a:custGeom>
                <a:avLst/>
                <a:gdLst>
                  <a:gd name="T0" fmla="*/ 42 w 42"/>
                  <a:gd name="T1" fmla="*/ 31 h 35"/>
                  <a:gd name="T2" fmla="*/ 38 w 42"/>
                  <a:gd name="T3" fmla="*/ 35 h 35"/>
                  <a:gd name="T4" fmla="*/ 0 w 42"/>
                  <a:gd name="T5" fmla="*/ 6 h 35"/>
                  <a:gd name="T6" fmla="*/ 7 w 42"/>
                  <a:gd name="T7" fmla="*/ 0 h 35"/>
                  <a:gd name="T8" fmla="*/ 42 w 42"/>
                  <a:gd name="T9" fmla="*/ 31 h 35"/>
                </a:gdLst>
                <a:ahLst/>
                <a:cxnLst>
                  <a:cxn ang="0">
                    <a:pos x="T0" y="T1"/>
                  </a:cxn>
                  <a:cxn ang="0">
                    <a:pos x="T2" y="T3"/>
                  </a:cxn>
                  <a:cxn ang="0">
                    <a:pos x="T4" y="T5"/>
                  </a:cxn>
                  <a:cxn ang="0">
                    <a:pos x="T6" y="T7"/>
                  </a:cxn>
                  <a:cxn ang="0">
                    <a:pos x="T8" y="T9"/>
                  </a:cxn>
                </a:cxnLst>
                <a:rect l="0" t="0" r="r" b="b"/>
                <a:pathLst>
                  <a:path w="42" h="35">
                    <a:moveTo>
                      <a:pt x="42" y="31"/>
                    </a:moveTo>
                    <a:lnTo>
                      <a:pt x="38" y="35"/>
                    </a:lnTo>
                    <a:lnTo>
                      <a:pt x="0" y="6"/>
                    </a:lnTo>
                    <a:lnTo>
                      <a:pt x="7" y="0"/>
                    </a:lnTo>
                    <a:lnTo>
                      <a:pt x="42"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îṣḷïḓè">
                <a:extLst>
                  <a:ext uri="{FF2B5EF4-FFF2-40B4-BE49-F238E27FC236}">
                    <a16:creationId xmlns:a16="http://schemas.microsoft.com/office/drawing/2014/main" id="{51E29288-C3B0-4B4A-94E4-C713326672B8}"/>
                  </a:ext>
                </a:extLst>
              </p:cNvPr>
              <p:cNvSpPr/>
              <p:nvPr/>
            </p:nvSpPr>
            <p:spPr bwMode="auto">
              <a:xfrm>
                <a:off x="5724831" y="5085458"/>
                <a:ext cx="45645" cy="32433"/>
              </a:xfrm>
              <a:custGeom>
                <a:avLst/>
                <a:gdLst>
                  <a:gd name="T0" fmla="*/ 38 w 38"/>
                  <a:gd name="T1" fmla="*/ 5 h 27"/>
                  <a:gd name="T2" fmla="*/ 5 w 38"/>
                  <a:gd name="T3" fmla="*/ 27 h 27"/>
                  <a:gd name="T4" fmla="*/ 0 w 38"/>
                  <a:gd name="T5" fmla="*/ 21 h 27"/>
                  <a:gd name="T6" fmla="*/ 34 w 38"/>
                  <a:gd name="T7" fmla="*/ 0 h 27"/>
                  <a:gd name="T8" fmla="*/ 38 w 38"/>
                  <a:gd name="T9" fmla="*/ 5 h 27"/>
                </a:gdLst>
                <a:ahLst/>
                <a:cxnLst>
                  <a:cxn ang="0">
                    <a:pos x="T0" y="T1"/>
                  </a:cxn>
                  <a:cxn ang="0">
                    <a:pos x="T2" y="T3"/>
                  </a:cxn>
                  <a:cxn ang="0">
                    <a:pos x="T4" y="T5"/>
                  </a:cxn>
                  <a:cxn ang="0">
                    <a:pos x="T6" y="T7"/>
                  </a:cxn>
                  <a:cxn ang="0">
                    <a:pos x="T8" y="T9"/>
                  </a:cxn>
                </a:cxnLst>
                <a:rect l="0" t="0" r="r" b="b"/>
                <a:pathLst>
                  <a:path w="38" h="27">
                    <a:moveTo>
                      <a:pt x="38" y="5"/>
                    </a:moveTo>
                    <a:lnTo>
                      <a:pt x="5" y="27"/>
                    </a:lnTo>
                    <a:lnTo>
                      <a:pt x="0" y="21"/>
                    </a:lnTo>
                    <a:lnTo>
                      <a:pt x="34" y="0"/>
                    </a:lnTo>
                    <a:lnTo>
                      <a:pt x="38" y="5"/>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śḷîḍe">
                <a:extLst>
                  <a:ext uri="{FF2B5EF4-FFF2-40B4-BE49-F238E27FC236}">
                    <a16:creationId xmlns:a16="http://schemas.microsoft.com/office/drawing/2014/main" id="{A3BA1BC2-3534-4BB0-8A12-17813C51E002}"/>
                  </a:ext>
                </a:extLst>
              </p:cNvPr>
              <p:cNvSpPr/>
              <p:nvPr/>
            </p:nvSpPr>
            <p:spPr bwMode="auto">
              <a:xfrm>
                <a:off x="5694802" y="5048221"/>
                <a:ext cx="13213" cy="60060"/>
              </a:xfrm>
              <a:custGeom>
                <a:avLst/>
                <a:gdLst>
                  <a:gd name="T0" fmla="*/ 4 w 5"/>
                  <a:gd name="T1" fmla="*/ 24 h 24"/>
                  <a:gd name="T2" fmla="*/ 0 w 5"/>
                  <a:gd name="T3" fmla="*/ 24 h 24"/>
                  <a:gd name="T4" fmla="*/ 2 w 5"/>
                  <a:gd name="T5" fmla="*/ 0 h 24"/>
                  <a:gd name="T6" fmla="*/ 5 w 5"/>
                  <a:gd name="T7" fmla="*/ 0 h 24"/>
                  <a:gd name="T8" fmla="*/ 4 w 5"/>
                  <a:gd name="T9" fmla="*/ 24 h 24"/>
                </a:gdLst>
                <a:ahLst/>
                <a:cxnLst>
                  <a:cxn ang="0">
                    <a:pos x="T0" y="T1"/>
                  </a:cxn>
                  <a:cxn ang="0">
                    <a:pos x="T2" y="T3"/>
                  </a:cxn>
                  <a:cxn ang="0">
                    <a:pos x="T4" y="T5"/>
                  </a:cxn>
                  <a:cxn ang="0">
                    <a:pos x="T6" y="T7"/>
                  </a:cxn>
                  <a:cxn ang="0">
                    <a:pos x="T8" y="T9"/>
                  </a:cxn>
                </a:cxnLst>
                <a:rect l="0" t="0" r="r" b="b"/>
                <a:pathLst>
                  <a:path w="5" h="24">
                    <a:moveTo>
                      <a:pt x="4" y="24"/>
                    </a:moveTo>
                    <a:cubicBezTo>
                      <a:pt x="0" y="24"/>
                      <a:pt x="0" y="24"/>
                      <a:pt x="0" y="24"/>
                    </a:cubicBezTo>
                    <a:cubicBezTo>
                      <a:pt x="0" y="23"/>
                      <a:pt x="2" y="1"/>
                      <a:pt x="2" y="0"/>
                    </a:cubicBezTo>
                    <a:cubicBezTo>
                      <a:pt x="5" y="0"/>
                      <a:pt x="5" y="0"/>
                      <a:pt x="5" y="0"/>
                    </a:cubicBezTo>
                    <a:cubicBezTo>
                      <a:pt x="5" y="1"/>
                      <a:pt x="4" y="18"/>
                      <a:pt x="4" y="24"/>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is1ïḍê">
                <a:extLst>
                  <a:ext uri="{FF2B5EF4-FFF2-40B4-BE49-F238E27FC236}">
                    <a16:creationId xmlns:a16="http://schemas.microsoft.com/office/drawing/2014/main" id="{AF5A31DF-0B58-4B77-BF34-EC9EA73B47BC}"/>
                  </a:ext>
                </a:extLst>
              </p:cNvPr>
              <p:cNvSpPr/>
              <p:nvPr/>
            </p:nvSpPr>
            <p:spPr bwMode="auto">
              <a:xfrm>
                <a:off x="5622730" y="5078251"/>
                <a:ext cx="52852" cy="45645"/>
              </a:xfrm>
              <a:custGeom>
                <a:avLst/>
                <a:gdLst>
                  <a:gd name="T0" fmla="*/ 44 w 44"/>
                  <a:gd name="T1" fmla="*/ 31 h 38"/>
                  <a:gd name="T2" fmla="*/ 40 w 44"/>
                  <a:gd name="T3" fmla="*/ 38 h 38"/>
                  <a:gd name="T4" fmla="*/ 0 w 44"/>
                  <a:gd name="T5" fmla="*/ 6 h 38"/>
                  <a:gd name="T6" fmla="*/ 4 w 44"/>
                  <a:gd name="T7" fmla="*/ 0 h 38"/>
                  <a:gd name="T8" fmla="*/ 44 w 44"/>
                  <a:gd name="T9" fmla="*/ 31 h 38"/>
                </a:gdLst>
                <a:ahLst/>
                <a:cxnLst>
                  <a:cxn ang="0">
                    <a:pos x="T0" y="T1"/>
                  </a:cxn>
                  <a:cxn ang="0">
                    <a:pos x="T2" y="T3"/>
                  </a:cxn>
                  <a:cxn ang="0">
                    <a:pos x="T4" y="T5"/>
                  </a:cxn>
                  <a:cxn ang="0">
                    <a:pos x="T6" y="T7"/>
                  </a:cxn>
                  <a:cxn ang="0">
                    <a:pos x="T8" y="T9"/>
                  </a:cxn>
                </a:cxnLst>
                <a:rect l="0" t="0" r="r" b="b"/>
                <a:pathLst>
                  <a:path w="44" h="38">
                    <a:moveTo>
                      <a:pt x="44" y="31"/>
                    </a:moveTo>
                    <a:lnTo>
                      <a:pt x="40" y="38"/>
                    </a:lnTo>
                    <a:lnTo>
                      <a:pt x="0" y="6"/>
                    </a:lnTo>
                    <a:lnTo>
                      <a:pt x="4" y="0"/>
                    </a:lnTo>
                    <a:lnTo>
                      <a:pt x="44"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ş1idè">
                <a:extLst>
                  <a:ext uri="{FF2B5EF4-FFF2-40B4-BE49-F238E27FC236}">
                    <a16:creationId xmlns:a16="http://schemas.microsoft.com/office/drawing/2014/main" id="{7914B7F4-ED2A-4268-97A6-C0766C5A6E63}"/>
                  </a:ext>
                </a:extLst>
              </p:cNvPr>
              <p:cNvSpPr/>
              <p:nvPr/>
            </p:nvSpPr>
            <p:spPr bwMode="auto">
              <a:xfrm>
                <a:off x="5633540" y="5168340"/>
                <a:ext cx="37237" cy="27628"/>
              </a:xfrm>
              <a:custGeom>
                <a:avLst/>
                <a:gdLst>
                  <a:gd name="T0" fmla="*/ 31 w 31"/>
                  <a:gd name="T1" fmla="*/ 6 h 23"/>
                  <a:gd name="T2" fmla="*/ 4 w 31"/>
                  <a:gd name="T3" fmla="*/ 23 h 23"/>
                  <a:gd name="T4" fmla="*/ 0 w 31"/>
                  <a:gd name="T5" fmla="*/ 17 h 23"/>
                  <a:gd name="T6" fmla="*/ 27 w 31"/>
                  <a:gd name="T7" fmla="*/ 0 h 23"/>
                  <a:gd name="T8" fmla="*/ 31 w 31"/>
                  <a:gd name="T9" fmla="*/ 6 h 23"/>
                </a:gdLst>
                <a:ahLst/>
                <a:cxnLst>
                  <a:cxn ang="0">
                    <a:pos x="T0" y="T1"/>
                  </a:cxn>
                  <a:cxn ang="0">
                    <a:pos x="T2" y="T3"/>
                  </a:cxn>
                  <a:cxn ang="0">
                    <a:pos x="T4" y="T5"/>
                  </a:cxn>
                  <a:cxn ang="0">
                    <a:pos x="T6" y="T7"/>
                  </a:cxn>
                  <a:cxn ang="0">
                    <a:pos x="T8" y="T9"/>
                  </a:cxn>
                </a:cxnLst>
                <a:rect l="0" t="0" r="r" b="b"/>
                <a:pathLst>
                  <a:path w="31" h="23">
                    <a:moveTo>
                      <a:pt x="31" y="6"/>
                    </a:moveTo>
                    <a:lnTo>
                      <a:pt x="4" y="23"/>
                    </a:lnTo>
                    <a:lnTo>
                      <a:pt x="0" y="17"/>
                    </a:lnTo>
                    <a:lnTo>
                      <a:pt x="27" y="0"/>
                    </a:lnTo>
                    <a:lnTo>
                      <a:pt x="31" y="6"/>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ïşḷïḋè">
                <a:extLst>
                  <a:ext uri="{FF2B5EF4-FFF2-40B4-BE49-F238E27FC236}">
                    <a16:creationId xmlns:a16="http://schemas.microsoft.com/office/drawing/2014/main" id="{3514328D-C8F3-471E-8801-AC1941CB33DB}"/>
                  </a:ext>
                </a:extLst>
              </p:cNvPr>
              <p:cNvSpPr/>
              <p:nvPr/>
            </p:nvSpPr>
            <p:spPr bwMode="auto">
              <a:xfrm>
                <a:off x="5677985" y="5006181"/>
                <a:ext cx="55255" cy="52852"/>
              </a:xfrm>
              <a:custGeom>
                <a:avLst/>
                <a:gdLst>
                  <a:gd name="T0" fmla="*/ 17 w 22"/>
                  <a:gd name="T1" fmla="*/ 3 h 21"/>
                  <a:gd name="T2" fmla="*/ 18 w 22"/>
                  <a:gd name="T3" fmla="*/ 17 h 21"/>
                  <a:gd name="T4" fmla="*/ 5 w 22"/>
                  <a:gd name="T5" fmla="*/ 18 h 21"/>
                  <a:gd name="T6" fmla="*/ 4 w 22"/>
                  <a:gd name="T7" fmla="*/ 5 h 21"/>
                  <a:gd name="T8" fmla="*/ 17 w 22"/>
                  <a:gd name="T9" fmla="*/ 3 h 21"/>
                </a:gdLst>
                <a:ahLst/>
                <a:cxnLst>
                  <a:cxn ang="0">
                    <a:pos x="T0" y="T1"/>
                  </a:cxn>
                  <a:cxn ang="0">
                    <a:pos x="T2" y="T3"/>
                  </a:cxn>
                  <a:cxn ang="0">
                    <a:pos x="T4" y="T5"/>
                  </a:cxn>
                  <a:cxn ang="0">
                    <a:pos x="T6" y="T7"/>
                  </a:cxn>
                  <a:cxn ang="0">
                    <a:pos x="T8" y="T9"/>
                  </a:cxn>
                </a:cxnLst>
                <a:rect l="0" t="0" r="r" b="b"/>
                <a:pathLst>
                  <a:path w="22" h="21">
                    <a:moveTo>
                      <a:pt x="17" y="3"/>
                    </a:moveTo>
                    <a:cubicBezTo>
                      <a:pt x="21" y="6"/>
                      <a:pt x="22" y="12"/>
                      <a:pt x="18" y="17"/>
                    </a:cubicBezTo>
                    <a:cubicBezTo>
                      <a:pt x="15" y="21"/>
                      <a:pt x="9" y="21"/>
                      <a:pt x="5" y="18"/>
                    </a:cubicBezTo>
                    <a:cubicBezTo>
                      <a:pt x="1" y="15"/>
                      <a:pt x="0" y="9"/>
                      <a:pt x="4" y="5"/>
                    </a:cubicBezTo>
                    <a:cubicBezTo>
                      <a:pt x="7" y="1"/>
                      <a:pt x="13" y="0"/>
                      <a:pt x="17" y="3"/>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íṧḻïdè">
                <a:extLst>
                  <a:ext uri="{FF2B5EF4-FFF2-40B4-BE49-F238E27FC236}">
                    <a16:creationId xmlns:a16="http://schemas.microsoft.com/office/drawing/2014/main" id="{83360529-37A8-4AC9-98F1-D3D39DA6C811}"/>
                  </a:ext>
                </a:extLst>
              </p:cNvPr>
              <p:cNvSpPr/>
              <p:nvPr/>
            </p:nvSpPr>
            <p:spPr bwMode="auto">
              <a:xfrm>
                <a:off x="5595101" y="5056629"/>
                <a:ext cx="40841" cy="37237"/>
              </a:xfrm>
              <a:custGeom>
                <a:avLst/>
                <a:gdLst>
                  <a:gd name="T0" fmla="*/ 12 w 16"/>
                  <a:gd name="T1" fmla="*/ 2 h 15"/>
                  <a:gd name="T2" fmla="*/ 13 w 16"/>
                  <a:gd name="T3" fmla="*/ 12 h 15"/>
                  <a:gd name="T4" fmla="*/ 4 w 16"/>
                  <a:gd name="T5" fmla="*/ 13 h 15"/>
                  <a:gd name="T6" fmla="*/ 3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5" y="5"/>
                      <a:pt x="16" y="9"/>
                      <a:pt x="13" y="12"/>
                    </a:cubicBezTo>
                    <a:cubicBezTo>
                      <a:pt x="11" y="15"/>
                      <a:pt x="7" y="15"/>
                      <a:pt x="4" y="13"/>
                    </a:cubicBezTo>
                    <a:cubicBezTo>
                      <a:pt x="1" y="11"/>
                      <a:pt x="0" y="6"/>
                      <a:pt x="3" y="3"/>
                    </a:cubicBezTo>
                    <a:cubicBezTo>
                      <a:pt x="5" y="1"/>
                      <a:pt x="9" y="0"/>
                      <a:pt x="12" y="2"/>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iṡḻídê">
                <a:extLst>
                  <a:ext uri="{FF2B5EF4-FFF2-40B4-BE49-F238E27FC236}">
                    <a16:creationId xmlns:a16="http://schemas.microsoft.com/office/drawing/2014/main" id="{A7E152A8-C96F-4283-B0BD-46AC6BB937EB}"/>
                  </a:ext>
                </a:extLst>
              </p:cNvPr>
              <p:cNvSpPr/>
              <p:nvPr/>
            </p:nvSpPr>
            <p:spPr bwMode="auto">
              <a:xfrm>
                <a:off x="5608315" y="5180351"/>
                <a:ext cx="37237" cy="38438"/>
              </a:xfrm>
              <a:custGeom>
                <a:avLst/>
                <a:gdLst>
                  <a:gd name="T0" fmla="*/ 12 w 15"/>
                  <a:gd name="T1" fmla="*/ 2 h 15"/>
                  <a:gd name="T2" fmla="*/ 13 w 15"/>
                  <a:gd name="T3" fmla="*/ 11 h 15"/>
                  <a:gd name="T4" fmla="*/ 3 w 15"/>
                  <a:gd name="T5" fmla="*/ 12 h 15"/>
                  <a:gd name="T6" fmla="*/ 2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4" y="4"/>
                      <a:pt x="15" y="8"/>
                      <a:pt x="13" y="11"/>
                    </a:cubicBezTo>
                    <a:cubicBezTo>
                      <a:pt x="10" y="14"/>
                      <a:pt x="6" y="15"/>
                      <a:pt x="3" y="12"/>
                    </a:cubicBezTo>
                    <a:cubicBezTo>
                      <a:pt x="0" y="10"/>
                      <a:pt x="0" y="6"/>
                      <a:pt x="2" y="3"/>
                    </a:cubicBezTo>
                    <a:cubicBezTo>
                      <a:pt x="4" y="0"/>
                      <a:pt x="9" y="0"/>
                      <a:pt x="12" y="2"/>
                    </a:cubicBezTo>
                    <a:close/>
                  </a:path>
                </a:pathLst>
              </a:custGeom>
              <a:solidFill>
                <a:srgbClr val="BEE1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lîḍè">
                <a:extLst>
                  <a:ext uri="{FF2B5EF4-FFF2-40B4-BE49-F238E27FC236}">
                    <a16:creationId xmlns:a16="http://schemas.microsoft.com/office/drawing/2014/main" id="{B2682F5A-4057-475F-A94C-B2FC6A1FD3E7}"/>
                  </a:ext>
                </a:extLst>
              </p:cNvPr>
              <p:cNvSpPr/>
              <p:nvPr/>
            </p:nvSpPr>
            <p:spPr bwMode="auto">
              <a:xfrm>
                <a:off x="5757263" y="5061435"/>
                <a:ext cx="38438" cy="37237"/>
              </a:xfrm>
              <a:custGeom>
                <a:avLst/>
                <a:gdLst>
                  <a:gd name="T0" fmla="*/ 12 w 15"/>
                  <a:gd name="T1" fmla="*/ 2 h 15"/>
                  <a:gd name="T2" fmla="*/ 13 w 15"/>
                  <a:gd name="T3" fmla="*/ 12 h 15"/>
                  <a:gd name="T4" fmla="*/ 4 w 15"/>
                  <a:gd name="T5" fmla="*/ 13 h 15"/>
                  <a:gd name="T6" fmla="*/ 3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5" y="5"/>
                      <a:pt x="15" y="9"/>
                      <a:pt x="13" y="12"/>
                    </a:cubicBezTo>
                    <a:cubicBezTo>
                      <a:pt x="11" y="15"/>
                      <a:pt x="6" y="15"/>
                      <a:pt x="4" y="13"/>
                    </a:cubicBezTo>
                    <a:cubicBezTo>
                      <a:pt x="1" y="10"/>
                      <a:pt x="0" y="6"/>
                      <a:pt x="3" y="3"/>
                    </a:cubicBezTo>
                    <a:cubicBezTo>
                      <a:pt x="5" y="0"/>
                      <a:pt x="9" y="0"/>
                      <a:pt x="12" y="2"/>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iSlîḓè">
                <a:extLst>
                  <a:ext uri="{FF2B5EF4-FFF2-40B4-BE49-F238E27FC236}">
                    <a16:creationId xmlns:a16="http://schemas.microsoft.com/office/drawing/2014/main" id="{0781B961-8AF3-40AE-A3AA-85C0DF88EE2A}"/>
                  </a:ext>
                </a:extLst>
              </p:cNvPr>
              <p:cNvSpPr/>
              <p:nvPr/>
            </p:nvSpPr>
            <p:spPr bwMode="auto">
              <a:xfrm>
                <a:off x="5760866" y="5188761"/>
                <a:ext cx="21621" cy="21621"/>
              </a:xfrm>
              <a:custGeom>
                <a:avLst/>
                <a:gdLst>
                  <a:gd name="T0" fmla="*/ 7 w 9"/>
                  <a:gd name="T1" fmla="*/ 2 h 9"/>
                  <a:gd name="T2" fmla="*/ 8 w 9"/>
                  <a:gd name="T3" fmla="*/ 7 h 9"/>
                  <a:gd name="T4" fmla="*/ 2 w 9"/>
                  <a:gd name="T5" fmla="*/ 8 h 9"/>
                  <a:gd name="T6" fmla="*/ 1 w 9"/>
                  <a:gd name="T7" fmla="*/ 2 h 9"/>
                  <a:gd name="T8" fmla="*/ 7 w 9"/>
                  <a:gd name="T9" fmla="*/ 2 h 9"/>
                </a:gdLst>
                <a:ahLst/>
                <a:cxnLst>
                  <a:cxn ang="0">
                    <a:pos x="T0" y="T1"/>
                  </a:cxn>
                  <a:cxn ang="0">
                    <a:pos x="T2" y="T3"/>
                  </a:cxn>
                  <a:cxn ang="0">
                    <a:pos x="T4" y="T5"/>
                  </a:cxn>
                  <a:cxn ang="0">
                    <a:pos x="T6" y="T7"/>
                  </a:cxn>
                  <a:cxn ang="0">
                    <a:pos x="T8" y="T9"/>
                  </a:cxn>
                </a:cxnLst>
                <a:rect l="0" t="0" r="r" b="b"/>
                <a:pathLst>
                  <a:path w="9" h="9">
                    <a:moveTo>
                      <a:pt x="7" y="2"/>
                    </a:moveTo>
                    <a:cubicBezTo>
                      <a:pt x="9" y="3"/>
                      <a:pt x="9" y="5"/>
                      <a:pt x="8" y="7"/>
                    </a:cubicBezTo>
                    <a:cubicBezTo>
                      <a:pt x="6" y="9"/>
                      <a:pt x="4" y="9"/>
                      <a:pt x="2" y="8"/>
                    </a:cubicBezTo>
                    <a:cubicBezTo>
                      <a:pt x="0" y="6"/>
                      <a:pt x="0" y="4"/>
                      <a:pt x="1" y="2"/>
                    </a:cubicBezTo>
                    <a:cubicBezTo>
                      <a:pt x="3" y="0"/>
                      <a:pt x="5" y="0"/>
                      <a:pt x="7" y="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iṥļîdê">
                <a:extLst>
                  <a:ext uri="{FF2B5EF4-FFF2-40B4-BE49-F238E27FC236}">
                    <a16:creationId xmlns:a16="http://schemas.microsoft.com/office/drawing/2014/main" id="{ABCDBB49-937F-4908-B6F1-726DB6DA51F4}"/>
                  </a:ext>
                </a:extLst>
              </p:cNvPr>
              <p:cNvSpPr/>
              <p:nvPr/>
            </p:nvSpPr>
            <p:spPr bwMode="auto">
              <a:xfrm>
                <a:off x="5645550" y="5093867"/>
                <a:ext cx="102102" cy="102102"/>
              </a:xfrm>
              <a:custGeom>
                <a:avLst/>
                <a:gdLst>
                  <a:gd name="T0" fmla="*/ 32 w 41"/>
                  <a:gd name="T1" fmla="*/ 7 h 41"/>
                  <a:gd name="T2" fmla="*/ 35 w 41"/>
                  <a:gd name="T3" fmla="*/ 32 h 41"/>
                  <a:gd name="T4" fmla="*/ 9 w 41"/>
                  <a:gd name="T5" fmla="*/ 34 h 41"/>
                  <a:gd name="T6" fmla="*/ 7 w 41"/>
                  <a:gd name="T7" fmla="*/ 9 h 41"/>
                  <a:gd name="T8" fmla="*/ 32 w 41"/>
                  <a:gd name="T9" fmla="*/ 7 h 41"/>
                </a:gdLst>
                <a:ahLst/>
                <a:cxnLst>
                  <a:cxn ang="0">
                    <a:pos x="T0" y="T1"/>
                  </a:cxn>
                  <a:cxn ang="0">
                    <a:pos x="T2" y="T3"/>
                  </a:cxn>
                  <a:cxn ang="0">
                    <a:pos x="T4" y="T5"/>
                  </a:cxn>
                  <a:cxn ang="0">
                    <a:pos x="T6" y="T7"/>
                  </a:cxn>
                  <a:cxn ang="0">
                    <a:pos x="T8" y="T9"/>
                  </a:cxn>
                </a:cxnLst>
                <a:rect l="0" t="0" r="r" b="b"/>
                <a:pathLst>
                  <a:path w="41" h="41">
                    <a:moveTo>
                      <a:pt x="32" y="7"/>
                    </a:moveTo>
                    <a:cubicBezTo>
                      <a:pt x="40" y="13"/>
                      <a:pt x="41" y="24"/>
                      <a:pt x="35" y="32"/>
                    </a:cubicBezTo>
                    <a:cubicBezTo>
                      <a:pt x="28" y="39"/>
                      <a:pt x="17" y="41"/>
                      <a:pt x="9" y="34"/>
                    </a:cubicBezTo>
                    <a:cubicBezTo>
                      <a:pt x="2" y="28"/>
                      <a:pt x="0" y="17"/>
                      <a:pt x="7" y="9"/>
                    </a:cubicBezTo>
                    <a:cubicBezTo>
                      <a:pt x="13" y="2"/>
                      <a:pt x="24" y="0"/>
                      <a:pt x="32" y="7"/>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îš1íḋé">
                <a:extLst>
                  <a:ext uri="{FF2B5EF4-FFF2-40B4-BE49-F238E27FC236}">
                    <a16:creationId xmlns:a16="http://schemas.microsoft.com/office/drawing/2014/main" id="{AD2114B3-DD28-4A27-90C6-8254DAF1DB70}"/>
                  </a:ext>
                </a:extLst>
              </p:cNvPr>
              <p:cNvSpPr/>
              <p:nvPr/>
            </p:nvSpPr>
            <p:spPr bwMode="auto">
              <a:xfrm>
                <a:off x="7480971" y="5203176"/>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is1îḑê">
                <a:extLst>
                  <a:ext uri="{FF2B5EF4-FFF2-40B4-BE49-F238E27FC236}">
                    <a16:creationId xmlns:a16="http://schemas.microsoft.com/office/drawing/2014/main" id="{04FC277B-7A11-419D-BFF8-937839FC9777}"/>
                  </a:ext>
                </a:extLst>
              </p:cNvPr>
              <p:cNvSpPr/>
              <p:nvPr/>
            </p:nvSpPr>
            <p:spPr bwMode="auto">
              <a:xfrm>
                <a:off x="7506198" y="5277650"/>
                <a:ext cx="84083" cy="321920"/>
              </a:xfrm>
              <a:custGeom>
                <a:avLst/>
                <a:gdLst>
                  <a:gd name="T0" fmla="*/ 17 w 34"/>
                  <a:gd name="T1" fmla="*/ 129 h 129"/>
                  <a:gd name="T2" fmla="*/ 17 w 34"/>
                  <a:gd name="T3" fmla="*/ 129 h 129"/>
                  <a:gd name="T4" fmla="*/ 0 w 34"/>
                  <a:gd name="T5" fmla="*/ 112 h 129"/>
                  <a:gd name="T6" fmla="*/ 0 w 34"/>
                  <a:gd name="T7" fmla="*/ 0 h 129"/>
                  <a:gd name="T8" fmla="*/ 34 w 34"/>
                  <a:gd name="T9" fmla="*/ 0 h 129"/>
                  <a:gd name="T10" fmla="*/ 34 w 34"/>
                  <a:gd name="T11" fmla="*/ 112 h 129"/>
                  <a:gd name="T12" fmla="*/ 17 w 34"/>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34" h="129">
                    <a:moveTo>
                      <a:pt x="17" y="129"/>
                    </a:moveTo>
                    <a:cubicBezTo>
                      <a:pt x="17" y="129"/>
                      <a:pt x="17" y="129"/>
                      <a:pt x="17" y="129"/>
                    </a:cubicBezTo>
                    <a:cubicBezTo>
                      <a:pt x="8" y="129"/>
                      <a:pt x="0" y="122"/>
                      <a:pt x="0" y="112"/>
                    </a:cubicBezTo>
                    <a:cubicBezTo>
                      <a:pt x="0" y="0"/>
                      <a:pt x="0" y="0"/>
                      <a:pt x="0" y="0"/>
                    </a:cubicBezTo>
                    <a:cubicBezTo>
                      <a:pt x="34" y="0"/>
                      <a:pt x="34" y="0"/>
                      <a:pt x="34" y="0"/>
                    </a:cubicBezTo>
                    <a:cubicBezTo>
                      <a:pt x="34" y="112"/>
                      <a:pt x="34" y="112"/>
                      <a:pt x="34" y="112"/>
                    </a:cubicBezTo>
                    <a:cubicBezTo>
                      <a:pt x="34" y="122"/>
                      <a:pt x="26" y="129"/>
                      <a:pt x="17" y="129"/>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ï$ḻiḍê">
                <a:extLst>
                  <a:ext uri="{FF2B5EF4-FFF2-40B4-BE49-F238E27FC236}">
                    <a16:creationId xmlns:a16="http://schemas.microsoft.com/office/drawing/2014/main" id="{57C0DC6C-048D-4EEA-B614-61495BB0A451}"/>
                  </a:ext>
                </a:extLst>
              </p:cNvPr>
              <p:cNvSpPr/>
              <p:nvPr/>
            </p:nvSpPr>
            <p:spPr bwMode="auto">
              <a:xfrm>
                <a:off x="7501393" y="5170742"/>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iSļíḓe">
                <a:extLst>
                  <a:ext uri="{FF2B5EF4-FFF2-40B4-BE49-F238E27FC236}">
                    <a16:creationId xmlns:a16="http://schemas.microsoft.com/office/drawing/2014/main" id="{D7CCEB45-7EEB-4818-B53A-BF88D689C14F}"/>
                  </a:ext>
                </a:extLst>
              </p:cNvPr>
              <p:cNvSpPr/>
              <p:nvPr/>
            </p:nvSpPr>
            <p:spPr bwMode="auto">
              <a:xfrm>
                <a:off x="7295988" y="5203174"/>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ïṥ1îḓè">
                <a:extLst>
                  <a:ext uri="{FF2B5EF4-FFF2-40B4-BE49-F238E27FC236}">
                    <a16:creationId xmlns:a16="http://schemas.microsoft.com/office/drawing/2014/main" id="{DEE36732-B054-480F-A755-CBE8514F5B99}"/>
                  </a:ext>
                </a:extLst>
              </p:cNvPr>
              <p:cNvSpPr/>
              <p:nvPr/>
            </p:nvSpPr>
            <p:spPr bwMode="auto">
              <a:xfrm>
                <a:off x="7321214" y="5392963"/>
                <a:ext cx="85285" cy="206605"/>
              </a:xfrm>
              <a:custGeom>
                <a:avLst/>
                <a:gdLst>
                  <a:gd name="T0" fmla="*/ 17 w 34"/>
                  <a:gd name="T1" fmla="*/ 83 h 83"/>
                  <a:gd name="T2" fmla="*/ 17 w 34"/>
                  <a:gd name="T3" fmla="*/ 83 h 83"/>
                  <a:gd name="T4" fmla="*/ 0 w 34"/>
                  <a:gd name="T5" fmla="*/ 66 h 83"/>
                  <a:gd name="T6" fmla="*/ 0 w 34"/>
                  <a:gd name="T7" fmla="*/ 0 h 83"/>
                  <a:gd name="T8" fmla="*/ 34 w 34"/>
                  <a:gd name="T9" fmla="*/ 0 h 83"/>
                  <a:gd name="T10" fmla="*/ 34 w 34"/>
                  <a:gd name="T11" fmla="*/ 66 h 83"/>
                  <a:gd name="T12" fmla="*/ 17 w 34"/>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34" h="83">
                    <a:moveTo>
                      <a:pt x="17" y="83"/>
                    </a:moveTo>
                    <a:cubicBezTo>
                      <a:pt x="17" y="83"/>
                      <a:pt x="17" y="83"/>
                      <a:pt x="17" y="83"/>
                    </a:cubicBezTo>
                    <a:cubicBezTo>
                      <a:pt x="8" y="83"/>
                      <a:pt x="0" y="76"/>
                      <a:pt x="0" y="66"/>
                    </a:cubicBezTo>
                    <a:cubicBezTo>
                      <a:pt x="0" y="0"/>
                      <a:pt x="0" y="0"/>
                      <a:pt x="0" y="0"/>
                    </a:cubicBezTo>
                    <a:cubicBezTo>
                      <a:pt x="34" y="0"/>
                      <a:pt x="34" y="0"/>
                      <a:pt x="34" y="0"/>
                    </a:cubicBezTo>
                    <a:cubicBezTo>
                      <a:pt x="34" y="66"/>
                      <a:pt x="34" y="66"/>
                      <a:pt x="34" y="66"/>
                    </a:cubicBezTo>
                    <a:cubicBezTo>
                      <a:pt x="34" y="76"/>
                      <a:pt x="26" y="83"/>
                      <a:pt x="17" y="83"/>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ïŝliḓe">
                <a:extLst>
                  <a:ext uri="{FF2B5EF4-FFF2-40B4-BE49-F238E27FC236}">
                    <a16:creationId xmlns:a16="http://schemas.microsoft.com/office/drawing/2014/main" id="{14E18E5E-3871-4633-BD5B-C33B4D0BDAF5}"/>
                  </a:ext>
                </a:extLst>
              </p:cNvPr>
              <p:cNvSpPr/>
              <p:nvPr/>
            </p:nvSpPr>
            <p:spPr bwMode="auto">
              <a:xfrm>
                <a:off x="7316408" y="5170744"/>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îśḻîḍe">
                <a:extLst>
                  <a:ext uri="{FF2B5EF4-FFF2-40B4-BE49-F238E27FC236}">
                    <a16:creationId xmlns:a16="http://schemas.microsoft.com/office/drawing/2014/main" id="{9D62F11F-826D-4394-8311-798EC2C0A6C5}"/>
                  </a:ext>
                </a:extLst>
              </p:cNvPr>
              <p:cNvSpPr/>
              <p:nvPr/>
            </p:nvSpPr>
            <p:spPr bwMode="auto">
              <a:xfrm>
                <a:off x="7111005" y="5203176"/>
                <a:ext cx="135735"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iṩľíďé">
                <a:extLst>
                  <a:ext uri="{FF2B5EF4-FFF2-40B4-BE49-F238E27FC236}">
                    <a16:creationId xmlns:a16="http://schemas.microsoft.com/office/drawing/2014/main" id="{36BB784C-DCF0-460B-BF43-909A7059EBAF}"/>
                  </a:ext>
                </a:extLst>
              </p:cNvPr>
              <p:cNvSpPr/>
              <p:nvPr/>
            </p:nvSpPr>
            <p:spPr bwMode="auto">
              <a:xfrm>
                <a:off x="7136231" y="5346118"/>
                <a:ext cx="85285" cy="253452"/>
              </a:xfrm>
              <a:custGeom>
                <a:avLst/>
                <a:gdLst>
                  <a:gd name="T0" fmla="*/ 17 w 34"/>
                  <a:gd name="T1" fmla="*/ 102 h 102"/>
                  <a:gd name="T2" fmla="*/ 17 w 34"/>
                  <a:gd name="T3" fmla="*/ 102 h 102"/>
                  <a:gd name="T4" fmla="*/ 0 w 34"/>
                  <a:gd name="T5" fmla="*/ 85 h 102"/>
                  <a:gd name="T6" fmla="*/ 0 w 34"/>
                  <a:gd name="T7" fmla="*/ 0 h 102"/>
                  <a:gd name="T8" fmla="*/ 34 w 34"/>
                  <a:gd name="T9" fmla="*/ 0 h 102"/>
                  <a:gd name="T10" fmla="*/ 34 w 34"/>
                  <a:gd name="T11" fmla="*/ 85 h 102"/>
                  <a:gd name="T12" fmla="*/ 17 w 34"/>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34" h="102">
                    <a:moveTo>
                      <a:pt x="17" y="102"/>
                    </a:moveTo>
                    <a:cubicBezTo>
                      <a:pt x="17" y="102"/>
                      <a:pt x="17" y="102"/>
                      <a:pt x="17" y="102"/>
                    </a:cubicBezTo>
                    <a:cubicBezTo>
                      <a:pt x="8" y="102"/>
                      <a:pt x="0" y="95"/>
                      <a:pt x="0" y="85"/>
                    </a:cubicBezTo>
                    <a:cubicBezTo>
                      <a:pt x="0" y="0"/>
                      <a:pt x="0" y="0"/>
                      <a:pt x="0" y="0"/>
                    </a:cubicBezTo>
                    <a:cubicBezTo>
                      <a:pt x="34" y="0"/>
                      <a:pt x="34" y="0"/>
                      <a:pt x="34" y="0"/>
                    </a:cubicBezTo>
                    <a:cubicBezTo>
                      <a:pt x="34" y="85"/>
                      <a:pt x="34" y="85"/>
                      <a:pt x="34" y="85"/>
                    </a:cubicBezTo>
                    <a:cubicBezTo>
                      <a:pt x="34" y="95"/>
                      <a:pt x="26" y="102"/>
                      <a:pt x="17" y="10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íšlîḍe">
                <a:extLst>
                  <a:ext uri="{FF2B5EF4-FFF2-40B4-BE49-F238E27FC236}">
                    <a16:creationId xmlns:a16="http://schemas.microsoft.com/office/drawing/2014/main" id="{1A9CEA4B-5EC7-4A3E-8D2B-75152BBF0DAF}"/>
                  </a:ext>
                </a:extLst>
              </p:cNvPr>
              <p:cNvSpPr/>
              <p:nvPr/>
            </p:nvSpPr>
            <p:spPr bwMode="auto">
              <a:xfrm>
                <a:off x="7131425" y="5170745"/>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i$1ïḑê">
                <a:extLst>
                  <a:ext uri="{FF2B5EF4-FFF2-40B4-BE49-F238E27FC236}">
                    <a16:creationId xmlns:a16="http://schemas.microsoft.com/office/drawing/2014/main" id="{60E03155-5241-4035-97AD-D9495DBB2B9F}"/>
                  </a:ext>
                </a:extLst>
              </p:cNvPr>
              <p:cNvSpPr/>
              <p:nvPr/>
            </p:nvSpPr>
            <p:spPr bwMode="auto">
              <a:xfrm>
                <a:off x="7020919" y="5302874"/>
                <a:ext cx="684680" cy="446844"/>
              </a:xfrm>
              <a:custGeom>
                <a:avLst/>
                <a:gdLst>
                  <a:gd name="T0" fmla="*/ 570 w 570"/>
                  <a:gd name="T1" fmla="*/ 372 h 372"/>
                  <a:gd name="T2" fmla="*/ 0 w 570"/>
                  <a:gd name="T3" fmla="*/ 372 h 372"/>
                  <a:gd name="T4" fmla="*/ 0 w 570"/>
                  <a:gd name="T5" fmla="*/ 0 h 372"/>
                  <a:gd name="T6" fmla="*/ 570 w 570"/>
                  <a:gd name="T7" fmla="*/ 0 h 372"/>
                  <a:gd name="T8" fmla="*/ 570 w 570"/>
                  <a:gd name="T9" fmla="*/ 372 h 372"/>
                  <a:gd name="T10" fmla="*/ 25 w 570"/>
                  <a:gd name="T11" fmla="*/ 347 h 372"/>
                  <a:gd name="T12" fmla="*/ 545 w 570"/>
                  <a:gd name="T13" fmla="*/ 347 h 372"/>
                  <a:gd name="T14" fmla="*/ 545 w 570"/>
                  <a:gd name="T15" fmla="*/ 25 h 372"/>
                  <a:gd name="T16" fmla="*/ 25 w 570"/>
                  <a:gd name="T17" fmla="*/ 25 h 372"/>
                  <a:gd name="T18" fmla="*/ 25 w 570"/>
                  <a:gd name="T19" fmla="*/ 34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 h="372">
                    <a:moveTo>
                      <a:pt x="570" y="372"/>
                    </a:moveTo>
                    <a:lnTo>
                      <a:pt x="0" y="372"/>
                    </a:lnTo>
                    <a:lnTo>
                      <a:pt x="0" y="0"/>
                    </a:lnTo>
                    <a:lnTo>
                      <a:pt x="570" y="0"/>
                    </a:lnTo>
                    <a:lnTo>
                      <a:pt x="570" y="372"/>
                    </a:lnTo>
                    <a:close/>
                    <a:moveTo>
                      <a:pt x="25" y="347"/>
                    </a:moveTo>
                    <a:lnTo>
                      <a:pt x="545" y="347"/>
                    </a:lnTo>
                    <a:lnTo>
                      <a:pt x="545" y="25"/>
                    </a:lnTo>
                    <a:lnTo>
                      <a:pt x="25" y="25"/>
                    </a:lnTo>
                    <a:lnTo>
                      <a:pt x="25" y="347"/>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2" name="组合 111">
            <a:extLst>
              <a:ext uri="{FF2B5EF4-FFF2-40B4-BE49-F238E27FC236}">
                <a16:creationId xmlns:a16="http://schemas.microsoft.com/office/drawing/2014/main" id="{AF4CA240-2881-402C-B631-31BA92DCA00A}"/>
              </a:ext>
            </a:extLst>
          </p:cNvPr>
          <p:cNvGrpSpPr/>
          <p:nvPr/>
        </p:nvGrpSpPr>
        <p:grpSpPr>
          <a:xfrm>
            <a:off x="358140" y="288290"/>
            <a:ext cx="3498215" cy="369570"/>
            <a:chOff x="564" y="454"/>
            <a:chExt cx="5509" cy="582"/>
          </a:xfrm>
        </p:grpSpPr>
        <p:grpSp>
          <p:nvGrpSpPr>
            <p:cNvPr id="113" name="组合 112">
              <a:extLst>
                <a:ext uri="{FF2B5EF4-FFF2-40B4-BE49-F238E27FC236}">
                  <a16:creationId xmlns:a16="http://schemas.microsoft.com/office/drawing/2014/main" id="{138D8B2F-BC13-4E54-9AE3-409453ABAE26}"/>
                </a:ext>
              </a:extLst>
            </p:cNvPr>
            <p:cNvGrpSpPr/>
            <p:nvPr/>
          </p:nvGrpSpPr>
          <p:grpSpPr>
            <a:xfrm>
              <a:off x="564" y="512"/>
              <a:ext cx="466" cy="466"/>
              <a:chOff x="3386" y="3538"/>
              <a:chExt cx="3309" cy="3309"/>
            </a:xfrm>
          </p:grpSpPr>
          <p:sp>
            <p:nvSpPr>
              <p:cNvPr id="115" name="椭圆 114">
                <a:extLst>
                  <a:ext uri="{FF2B5EF4-FFF2-40B4-BE49-F238E27FC236}">
                    <a16:creationId xmlns:a16="http://schemas.microsoft.com/office/drawing/2014/main" id="{133435FA-BF14-40C3-BEFC-8CAB9D922AD8}"/>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椭圆 115">
                <a:extLst>
                  <a:ext uri="{FF2B5EF4-FFF2-40B4-BE49-F238E27FC236}">
                    <a16:creationId xmlns:a16="http://schemas.microsoft.com/office/drawing/2014/main" id="{17A8DCFF-38D0-4385-ABC6-FA5C8E62E1E3}"/>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4" name="文本框 113">
              <a:extLst>
                <a:ext uri="{FF2B5EF4-FFF2-40B4-BE49-F238E27FC236}">
                  <a16:creationId xmlns:a16="http://schemas.microsoft.com/office/drawing/2014/main" id="{46F75252-7876-43F9-AB41-FF12D460CAA5}"/>
                </a:ext>
              </a:extLst>
            </p:cNvPr>
            <p:cNvSpPr txBox="1"/>
            <p:nvPr/>
          </p:nvSpPr>
          <p:spPr>
            <a:xfrm>
              <a:off x="1168" y="454"/>
              <a:ext cx="4905"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课堂观察与分析技术简介</a:t>
              </a:r>
            </a:p>
          </p:txBody>
        </p:sp>
      </p:grpSp>
    </p:spTree>
    <p:custDataLst>
      <p:tags r:id="rId1"/>
    </p:custDataLst>
    <p:extLst>
      <p:ext uri="{BB962C8B-B14F-4D97-AF65-F5344CB8AC3E}">
        <p14:creationId xmlns:p14="http://schemas.microsoft.com/office/powerpoint/2010/main" val="22219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725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F312660-E20D-48F2-835D-87D5694F6F27}"/>
              </a:ext>
            </a:extLst>
          </p:cNvPr>
          <p:cNvGrpSpPr>
            <a:grpSpLocks noChangeAspect="1"/>
          </p:cNvGrpSpPr>
          <p:nvPr>
            <p:custDataLst>
              <p:tags r:id="rId2"/>
            </p:custDataLst>
          </p:nvPr>
        </p:nvGrpSpPr>
        <p:grpSpPr>
          <a:xfrm>
            <a:off x="660400" y="1130300"/>
            <a:ext cx="10871200" cy="5045660"/>
            <a:chOff x="660400" y="1130300"/>
            <a:chExt cx="10871200" cy="5045660"/>
          </a:xfrm>
        </p:grpSpPr>
        <p:sp>
          <p:nvSpPr>
            <p:cNvPr id="4" name="iśḷïḑé">
              <a:extLst>
                <a:ext uri="{FF2B5EF4-FFF2-40B4-BE49-F238E27FC236}">
                  <a16:creationId xmlns:a16="http://schemas.microsoft.com/office/drawing/2014/main" id="{ED3700C4-C17F-47D2-A566-A9F234FD51B0}"/>
                </a:ext>
              </a:extLst>
            </p:cNvPr>
            <p:cNvSpPr/>
            <p:nvPr/>
          </p:nvSpPr>
          <p:spPr>
            <a:xfrm>
              <a:off x="2335934" y="1130300"/>
              <a:ext cx="180000" cy="5003800"/>
            </a:xfrm>
            <a:prstGeom prst="rect">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5" name="îşlíďè">
              <a:extLst>
                <a:ext uri="{FF2B5EF4-FFF2-40B4-BE49-F238E27FC236}">
                  <a16:creationId xmlns:a16="http://schemas.microsoft.com/office/drawing/2014/main" id="{C1590921-F6AB-483A-9771-857CA9845EC1}"/>
                </a:ext>
              </a:extLst>
            </p:cNvPr>
            <p:cNvGrpSpPr/>
            <p:nvPr/>
          </p:nvGrpSpPr>
          <p:grpSpPr>
            <a:xfrm>
              <a:off x="660400" y="1488582"/>
              <a:ext cx="10858500" cy="1202347"/>
              <a:chOff x="660400" y="1342050"/>
              <a:chExt cx="10858500" cy="1202347"/>
            </a:xfrm>
          </p:grpSpPr>
          <p:sp>
            <p:nvSpPr>
              <p:cNvPr id="22" name="ïṧļídê">
                <a:extLst>
                  <a:ext uri="{FF2B5EF4-FFF2-40B4-BE49-F238E27FC236}">
                    <a16:creationId xmlns:a16="http://schemas.microsoft.com/office/drawing/2014/main" id="{F9E8D2C8-5481-4DA7-AA74-E77B1C61FE13}"/>
                  </a:ext>
                </a:extLst>
              </p:cNvPr>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23" name="isḻidé">
                <a:extLst>
                  <a:ext uri="{FF2B5EF4-FFF2-40B4-BE49-F238E27FC236}">
                    <a16:creationId xmlns:a16="http://schemas.microsoft.com/office/drawing/2014/main" id="{2F53E664-3EE3-4206-9324-666010B501E4}"/>
                  </a:ext>
                </a:extLst>
              </p:cNvPr>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dirty="0">
                    <a:solidFill>
                      <a:schemeClr val="bg1"/>
                    </a:solidFill>
                  </a:rPr>
                  <a:t>2000s</a:t>
                </a:r>
                <a:endParaRPr lang="zh-CN" altLang="en-US" sz="1400" dirty="0">
                  <a:solidFill>
                    <a:schemeClr val="bg1"/>
                  </a:solidFill>
                </a:endParaRPr>
              </a:p>
            </p:txBody>
          </p:sp>
          <p:grpSp>
            <p:nvGrpSpPr>
              <p:cNvPr id="25" name="iṥḻîḓé">
                <a:extLst>
                  <a:ext uri="{FF2B5EF4-FFF2-40B4-BE49-F238E27FC236}">
                    <a16:creationId xmlns:a16="http://schemas.microsoft.com/office/drawing/2014/main" id="{736FF669-1547-4A96-A2DD-A8E5D67185C3}"/>
                  </a:ext>
                </a:extLst>
              </p:cNvPr>
              <p:cNvGrpSpPr/>
              <p:nvPr/>
            </p:nvGrpSpPr>
            <p:grpSpPr>
              <a:xfrm>
                <a:off x="4159582" y="1342050"/>
                <a:ext cx="7359318" cy="1202347"/>
                <a:chOff x="1296567" y="2047105"/>
                <a:chExt cx="6293555" cy="1202347"/>
              </a:xfrm>
            </p:grpSpPr>
            <p:sp>
              <p:nvSpPr>
                <p:cNvPr id="26" name="îṧľíďe">
                  <a:extLst>
                    <a:ext uri="{FF2B5EF4-FFF2-40B4-BE49-F238E27FC236}">
                      <a16:creationId xmlns:a16="http://schemas.microsoft.com/office/drawing/2014/main" id="{921D2456-A6A6-43F5-AD86-0A010D24A2F0}"/>
                    </a:ext>
                  </a:extLst>
                </p:cNvPr>
                <p:cNvSpPr txBox="1"/>
                <p:nvPr/>
              </p:nvSpPr>
              <p:spPr>
                <a:xfrm>
                  <a:off x="1296567" y="2047105"/>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0" i="0" dirty="0">
                      <a:solidFill>
                        <a:srgbClr val="000000"/>
                      </a:solidFill>
                      <a:effectLst/>
                      <a:latin typeface="Helvetica" panose="020B0604020202020204" pitchFamily="34" charset="0"/>
                    </a:rPr>
                    <a:t>综合研究视角下的课堂观察工具</a:t>
                  </a:r>
                  <a:endParaRPr lang="id-ID" sz="1600" b="1" dirty="0"/>
                </a:p>
              </p:txBody>
            </p:sp>
            <p:sp>
              <p:nvSpPr>
                <p:cNvPr id="27" name="ïṡḻïďé">
                  <a:extLst>
                    <a:ext uri="{FF2B5EF4-FFF2-40B4-BE49-F238E27FC236}">
                      <a16:creationId xmlns:a16="http://schemas.microsoft.com/office/drawing/2014/main" id="{F8E07573-A8E5-42F7-B445-E2E8E3B47ABD}"/>
                    </a:ext>
                  </a:extLst>
                </p:cNvPr>
                <p:cNvSpPr/>
                <p:nvPr/>
              </p:nvSpPr>
              <p:spPr bwMode="auto">
                <a:xfrm>
                  <a:off x="1296567" y="2436534"/>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000" b="0" i="0" dirty="0">
                      <a:solidFill>
                        <a:schemeClr val="bg1">
                          <a:lumMod val="50000"/>
                        </a:schemeClr>
                      </a:solidFill>
                      <a:effectLst/>
                      <a:latin typeface="Helvetica" panose="020B0604020202020204" pitchFamily="34" charset="0"/>
                    </a:rPr>
                    <a:t>研究者开始将二者进行融合，课堂观察工具在注重结构化、定量化的同时，亦强调对关键教学行为的质性描述</a:t>
                  </a:r>
                  <a:r>
                    <a:rPr lang="en-US" altLang="zh-CN" sz="1000" dirty="0">
                      <a:solidFill>
                        <a:schemeClr val="bg1">
                          <a:lumMod val="50000"/>
                        </a:schemeClr>
                      </a:solidFill>
                    </a:rPr>
                    <a:t>……</a:t>
                  </a:r>
                </a:p>
              </p:txBody>
            </p:sp>
          </p:grpSp>
        </p:grpSp>
        <p:grpSp>
          <p:nvGrpSpPr>
            <p:cNvPr id="6" name="íśḷîḍé">
              <a:extLst>
                <a:ext uri="{FF2B5EF4-FFF2-40B4-BE49-F238E27FC236}">
                  <a16:creationId xmlns:a16="http://schemas.microsoft.com/office/drawing/2014/main" id="{EB903A20-BDB6-4248-8B91-AFFB14723E9C}"/>
                </a:ext>
              </a:extLst>
            </p:cNvPr>
            <p:cNvGrpSpPr/>
            <p:nvPr/>
          </p:nvGrpSpPr>
          <p:grpSpPr>
            <a:xfrm>
              <a:off x="660400" y="3225738"/>
              <a:ext cx="10871200" cy="1202347"/>
              <a:chOff x="660400" y="1325011"/>
              <a:chExt cx="10871200" cy="1202347"/>
            </a:xfrm>
          </p:grpSpPr>
          <p:sp>
            <p:nvSpPr>
              <p:cNvPr id="16" name="î$ḷîdé">
                <a:extLst>
                  <a:ext uri="{FF2B5EF4-FFF2-40B4-BE49-F238E27FC236}">
                    <a16:creationId xmlns:a16="http://schemas.microsoft.com/office/drawing/2014/main" id="{4097374D-3094-414C-9B87-99024394819E}"/>
                  </a:ext>
                </a:extLst>
              </p:cNvPr>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17" name="íṣḻîḓe">
                <a:extLst>
                  <a:ext uri="{FF2B5EF4-FFF2-40B4-BE49-F238E27FC236}">
                    <a16:creationId xmlns:a16="http://schemas.microsoft.com/office/drawing/2014/main" id="{D86E1506-376B-47BB-A37A-F72849B40B3A}"/>
                  </a:ext>
                </a:extLst>
              </p:cNvPr>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dirty="0">
                    <a:solidFill>
                      <a:schemeClr val="bg1"/>
                    </a:solidFill>
                  </a:rPr>
                  <a:t>1970s</a:t>
                </a:r>
                <a:endParaRPr lang="zh-CN" altLang="en-US" sz="1400" dirty="0">
                  <a:solidFill>
                    <a:schemeClr val="bg1"/>
                  </a:solidFill>
                </a:endParaRPr>
              </a:p>
            </p:txBody>
          </p:sp>
          <p:grpSp>
            <p:nvGrpSpPr>
              <p:cNvPr id="19" name="îşḻíďe">
                <a:extLst>
                  <a:ext uri="{FF2B5EF4-FFF2-40B4-BE49-F238E27FC236}">
                    <a16:creationId xmlns:a16="http://schemas.microsoft.com/office/drawing/2014/main" id="{B0EC3984-95DA-4373-AC84-0A62379C6C42}"/>
                  </a:ext>
                </a:extLst>
              </p:cNvPr>
              <p:cNvGrpSpPr/>
              <p:nvPr/>
            </p:nvGrpSpPr>
            <p:grpSpPr>
              <a:xfrm>
                <a:off x="4172282" y="1325011"/>
                <a:ext cx="7359318" cy="1202347"/>
                <a:chOff x="1307428" y="2030066"/>
                <a:chExt cx="6293555" cy="1202347"/>
              </a:xfrm>
            </p:grpSpPr>
            <p:sp>
              <p:nvSpPr>
                <p:cNvPr id="20" name="iŝḷîḋê">
                  <a:extLst>
                    <a:ext uri="{FF2B5EF4-FFF2-40B4-BE49-F238E27FC236}">
                      <a16:creationId xmlns:a16="http://schemas.microsoft.com/office/drawing/2014/main" id="{921D2456-A6A6-43F5-AD86-0A010D24A2F0}"/>
                    </a:ext>
                  </a:extLst>
                </p:cNvPr>
                <p:cNvSpPr txBox="1"/>
                <p:nvPr/>
              </p:nvSpPr>
              <p:spPr>
                <a:xfrm>
                  <a:off x="1307428" y="2030066"/>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0" i="0" dirty="0">
                      <a:solidFill>
                        <a:srgbClr val="000000"/>
                      </a:solidFill>
                      <a:effectLst/>
                      <a:latin typeface="Helvetica" panose="020B0604020202020204" pitchFamily="34" charset="0"/>
                    </a:rPr>
                    <a:t>质性研究视角下的课堂观察工具</a:t>
                  </a:r>
                  <a:endParaRPr lang="id-ID" sz="1600" b="1" dirty="0"/>
                </a:p>
              </p:txBody>
            </p:sp>
            <p:sp>
              <p:nvSpPr>
                <p:cNvPr id="21" name="iṡḷíḍé">
                  <a:extLst>
                    <a:ext uri="{FF2B5EF4-FFF2-40B4-BE49-F238E27FC236}">
                      <a16:creationId xmlns:a16="http://schemas.microsoft.com/office/drawing/2014/main" id="{F8E07573-A8E5-42F7-B445-E2E8E3B47ABD}"/>
                    </a:ext>
                  </a:extLst>
                </p:cNvPr>
                <p:cNvSpPr/>
                <p:nvPr/>
              </p:nvSpPr>
              <p:spPr bwMode="auto">
                <a:xfrm>
                  <a:off x="1307428" y="2419495"/>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000" b="0" i="0" dirty="0">
                      <a:solidFill>
                        <a:schemeClr val="bg1">
                          <a:lumMod val="50000"/>
                        </a:schemeClr>
                      </a:solidFill>
                      <a:effectLst/>
                      <a:latin typeface="Helvetica" panose="020B0604020202020204" pitchFamily="34" charset="0"/>
                    </a:rPr>
                    <a:t>在人种志、现象学、叙事研究等理论的影响下，众多质性课堂观察方法诞生</a:t>
                  </a:r>
                  <a:r>
                    <a:rPr lang="en-US" altLang="zh-CN" sz="1000" dirty="0">
                      <a:solidFill>
                        <a:schemeClr val="bg1">
                          <a:lumMod val="50000"/>
                        </a:schemeClr>
                      </a:solidFill>
                    </a:rPr>
                    <a:t>……</a:t>
                  </a:r>
                </a:p>
              </p:txBody>
            </p:sp>
          </p:grpSp>
        </p:grpSp>
        <p:grpSp>
          <p:nvGrpSpPr>
            <p:cNvPr id="7" name="ïsḷïḑè">
              <a:extLst>
                <a:ext uri="{FF2B5EF4-FFF2-40B4-BE49-F238E27FC236}">
                  <a16:creationId xmlns:a16="http://schemas.microsoft.com/office/drawing/2014/main" id="{374A632E-95E1-40B9-B8DE-8B0102146D83}"/>
                </a:ext>
              </a:extLst>
            </p:cNvPr>
            <p:cNvGrpSpPr/>
            <p:nvPr/>
          </p:nvGrpSpPr>
          <p:grpSpPr>
            <a:xfrm>
              <a:off x="660400" y="4973613"/>
              <a:ext cx="10858500" cy="1202347"/>
              <a:chOff x="660400" y="1318692"/>
              <a:chExt cx="10858500" cy="1202347"/>
            </a:xfrm>
          </p:grpSpPr>
          <p:sp>
            <p:nvSpPr>
              <p:cNvPr id="10" name="ïṩ1íḍê">
                <a:extLst>
                  <a:ext uri="{FF2B5EF4-FFF2-40B4-BE49-F238E27FC236}">
                    <a16:creationId xmlns:a16="http://schemas.microsoft.com/office/drawing/2014/main" id="{9C58E008-D5E5-4498-98B5-D0A5014C12D7}"/>
                  </a:ext>
                </a:extLst>
              </p:cNvPr>
              <p:cNvSpPr/>
              <p:nvPr/>
            </p:nvSpPr>
            <p:spPr>
              <a:xfrm>
                <a:off x="2342336" y="1647875"/>
                <a:ext cx="167196" cy="167196"/>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endParaRPr>
              </a:p>
            </p:txBody>
          </p:sp>
          <p:sp>
            <p:nvSpPr>
              <p:cNvPr id="11" name="ïşḻïde">
                <a:extLst>
                  <a:ext uri="{FF2B5EF4-FFF2-40B4-BE49-F238E27FC236}">
                    <a16:creationId xmlns:a16="http://schemas.microsoft.com/office/drawing/2014/main" id="{965CBB55-99AB-4D3C-A4C5-BC6BD5CCEB17}"/>
                  </a:ext>
                </a:extLst>
              </p:cNvPr>
              <p:cNvSpPr/>
              <p:nvPr/>
            </p:nvSpPr>
            <p:spPr>
              <a:xfrm>
                <a:off x="660400" y="1510493"/>
                <a:ext cx="998220"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dirty="0">
                    <a:solidFill>
                      <a:schemeClr val="bg1"/>
                    </a:solidFill>
                  </a:rPr>
                  <a:t>1960s</a:t>
                </a:r>
                <a:endParaRPr lang="zh-CN" altLang="en-US" sz="1400" dirty="0">
                  <a:solidFill>
                    <a:schemeClr val="bg1"/>
                  </a:solidFill>
                </a:endParaRPr>
              </a:p>
            </p:txBody>
          </p:sp>
          <p:grpSp>
            <p:nvGrpSpPr>
              <p:cNvPr id="13" name="işľide">
                <a:extLst>
                  <a:ext uri="{FF2B5EF4-FFF2-40B4-BE49-F238E27FC236}">
                    <a16:creationId xmlns:a16="http://schemas.microsoft.com/office/drawing/2014/main" id="{2BD38940-B470-4729-8155-0DD5AEF762EC}"/>
                  </a:ext>
                </a:extLst>
              </p:cNvPr>
              <p:cNvGrpSpPr/>
              <p:nvPr/>
            </p:nvGrpSpPr>
            <p:grpSpPr>
              <a:xfrm>
                <a:off x="4159582" y="1318692"/>
                <a:ext cx="7359318" cy="1202347"/>
                <a:chOff x="1296567" y="2023747"/>
                <a:chExt cx="6293555" cy="1202347"/>
              </a:xfrm>
            </p:grpSpPr>
            <p:sp>
              <p:nvSpPr>
                <p:cNvPr id="14" name="íśḷîḓè">
                  <a:extLst>
                    <a:ext uri="{FF2B5EF4-FFF2-40B4-BE49-F238E27FC236}">
                      <a16:creationId xmlns:a16="http://schemas.microsoft.com/office/drawing/2014/main" id="{921D2456-A6A6-43F5-AD86-0A010D24A2F0}"/>
                    </a:ext>
                  </a:extLst>
                </p:cNvPr>
                <p:cNvSpPr txBox="1"/>
                <p:nvPr/>
              </p:nvSpPr>
              <p:spPr>
                <a:xfrm>
                  <a:off x="1296567" y="2023747"/>
                  <a:ext cx="6293555" cy="389423"/>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0" i="0" dirty="0">
                      <a:solidFill>
                        <a:srgbClr val="000000"/>
                      </a:solidFill>
                      <a:effectLst/>
                      <a:latin typeface="Helvetica" panose="020B0604020202020204" pitchFamily="34" charset="0"/>
                    </a:rPr>
                    <a:t>科学证实主义影响</a:t>
                  </a:r>
                  <a:r>
                    <a:rPr lang="zh-CN" altLang="en-US" sz="1600" dirty="0">
                      <a:solidFill>
                        <a:srgbClr val="000000"/>
                      </a:solidFill>
                      <a:latin typeface="Helvetica" panose="020B0604020202020204" pitchFamily="34" charset="0"/>
                    </a:rPr>
                    <a:t>下的课堂观察工具</a:t>
                  </a:r>
                  <a:endParaRPr lang="id-ID" sz="1600" b="1" dirty="0"/>
                </a:p>
              </p:txBody>
            </p:sp>
            <p:sp>
              <p:nvSpPr>
                <p:cNvPr id="15" name="ïSḻïḑé">
                  <a:extLst>
                    <a:ext uri="{FF2B5EF4-FFF2-40B4-BE49-F238E27FC236}">
                      <a16:creationId xmlns:a16="http://schemas.microsoft.com/office/drawing/2014/main" id="{F8E07573-A8E5-42F7-B445-E2E8E3B47ABD}"/>
                    </a:ext>
                  </a:extLst>
                </p:cNvPr>
                <p:cNvSpPr/>
                <p:nvPr/>
              </p:nvSpPr>
              <p:spPr bwMode="auto">
                <a:xfrm>
                  <a:off x="1296567" y="2413176"/>
                  <a:ext cx="6293555" cy="81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000" b="0" i="0" dirty="0">
                      <a:solidFill>
                        <a:schemeClr val="bg1">
                          <a:lumMod val="50000"/>
                        </a:schemeClr>
                      </a:solidFill>
                      <a:effectLst/>
                      <a:latin typeface="Helvetica" panose="020B0604020202020204" pitchFamily="34" charset="0"/>
                    </a:rPr>
                    <a:t>弗兰德斯互动分析系统，其编码系统和矩阵表作为量化课堂观察工具的里程碑，深刻地影响了课堂观察工具设计</a:t>
                  </a:r>
                  <a:r>
                    <a:rPr lang="en-US" altLang="zh-CN" sz="1000" dirty="0">
                      <a:solidFill>
                        <a:schemeClr val="bg1">
                          <a:lumMod val="50000"/>
                        </a:schemeClr>
                      </a:solidFill>
                    </a:rPr>
                    <a:t>……</a:t>
                  </a:r>
                </a:p>
              </p:txBody>
            </p:sp>
          </p:grpSp>
        </p:grpSp>
        <p:cxnSp>
          <p:nvCxnSpPr>
            <p:cNvPr id="8" name="直接连接符 7">
              <a:extLst>
                <a:ext uri="{FF2B5EF4-FFF2-40B4-BE49-F238E27FC236}">
                  <a16:creationId xmlns:a16="http://schemas.microsoft.com/office/drawing/2014/main" id="{9165EF49-EEA1-4616-B7ED-73F29E000264}"/>
                </a:ext>
              </a:extLst>
            </p:cNvPr>
            <p:cNvCxnSpPr/>
            <p:nvPr/>
          </p:nvCxnSpPr>
          <p:spPr>
            <a:xfrm>
              <a:off x="4243526" y="2755103"/>
              <a:ext cx="727537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B590F8A-D740-4AD5-8F19-6EF4B90C55BD}"/>
                </a:ext>
              </a:extLst>
            </p:cNvPr>
            <p:cNvCxnSpPr/>
            <p:nvPr/>
          </p:nvCxnSpPr>
          <p:spPr>
            <a:xfrm>
              <a:off x="4243526" y="4509298"/>
              <a:ext cx="727537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3" name="iconfont-11899-5650878">
            <a:extLst>
              <a:ext uri="{FF2B5EF4-FFF2-40B4-BE49-F238E27FC236}">
                <a16:creationId xmlns:a16="http://schemas.microsoft.com/office/drawing/2014/main" id="{87D9172D-7A58-4E9D-8151-9C9EE43BAC48}"/>
              </a:ext>
            </a:extLst>
          </p:cNvPr>
          <p:cNvSpPr>
            <a:spLocks noChangeAspect="1"/>
          </p:cNvSpPr>
          <p:nvPr/>
        </p:nvSpPr>
        <p:spPr bwMode="auto">
          <a:xfrm>
            <a:off x="3245544" y="3225738"/>
            <a:ext cx="609685" cy="609562"/>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accent1"/>
          </a:solidFill>
          <a:ln>
            <a:noFill/>
          </a:ln>
        </p:spPr>
      </p:sp>
      <p:sp>
        <p:nvSpPr>
          <p:cNvPr id="60" name="iconfont-11899-5650878">
            <a:extLst>
              <a:ext uri="{FF2B5EF4-FFF2-40B4-BE49-F238E27FC236}">
                <a16:creationId xmlns:a16="http://schemas.microsoft.com/office/drawing/2014/main" id="{CBFBB248-6E9F-4410-B8C2-C2E9708E0FE8}"/>
              </a:ext>
            </a:extLst>
          </p:cNvPr>
          <p:cNvSpPr>
            <a:spLocks noChangeAspect="1"/>
          </p:cNvSpPr>
          <p:nvPr/>
        </p:nvSpPr>
        <p:spPr bwMode="auto">
          <a:xfrm>
            <a:off x="3233612" y="1573224"/>
            <a:ext cx="609685" cy="609562"/>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accent1"/>
          </a:solidFill>
          <a:ln>
            <a:noFill/>
          </a:ln>
        </p:spPr>
      </p:sp>
      <p:sp>
        <p:nvSpPr>
          <p:cNvPr id="62" name="iconfont-11899-5650878">
            <a:extLst>
              <a:ext uri="{FF2B5EF4-FFF2-40B4-BE49-F238E27FC236}">
                <a16:creationId xmlns:a16="http://schemas.microsoft.com/office/drawing/2014/main" id="{A734BF2A-8774-4809-9804-C92E40AADBC0}"/>
              </a:ext>
            </a:extLst>
          </p:cNvPr>
          <p:cNvSpPr>
            <a:spLocks noChangeAspect="1"/>
          </p:cNvSpPr>
          <p:nvPr/>
        </p:nvSpPr>
        <p:spPr bwMode="auto">
          <a:xfrm>
            <a:off x="3224519" y="5058255"/>
            <a:ext cx="609685" cy="609562"/>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accent1"/>
          </a:solidFill>
          <a:ln>
            <a:noFill/>
          </a:ln>
        </p:spPr>
      </p:sp>
      <p:grpSp>
        <p:nvGrpSpPr>
          <p:cNvPr id="34" name="组合 33">
            <a:extLst>
              <a:ext uri="{FF2B5EF4-FFF2-40B4-BE49-F238E27FC236}">
                <a16:creationId xmlns:a16="http://schemas.microsoft.com/office/drawing/2014/main" id="{A11E4F73-1509-4EE2-AFCB-188BD76AF4CE}"/>
              </a:ext>
            </a:extLst>
          </p:cNvPr>
          <p:cNvGrpSpPr/>
          <p:nvPr/>
        </p:nvGrpSpPr>
        <p:grpSpPr>
          <a:xfrm>
            <a:off x="358140" y="288290"/>
            <a:ext cx="3498215" cy="369570"/>
            <a:chOff x="564" y="454"/>
            <a:chExt cx="5509" cy="582"/>
          </a:xfrm>
        </p:grpSpPr>
        <p:grpSp>
          <p:nvGrpSpPr>
            <p:cNvPr id="35" name="组合 34">
              <a:extLst>
                <a:ext uri="{FF2B5EF4-FFF2-40B4-BE49-F238E27FC236}">
                  <a16:creationId xmlns:a16="http://schemas.microsoft.com/office/drawing/2014/main" id="{A6D16EE9-01C5-4E73-BA91-71260F86F20F}"/>
                </a:ext>
              </a:extLst>
            </p:cNvPr>
            <p:cNvGrpSpPr/>
            <p:nvPr/>
          </p:nvGrpSpPr>
          <p:grpSpPr>
            <a:xfrm>
              <a:off x="564" y="512"/>
              <a:ext cx="466" cy="466"/>
              <a:chOff x="3386" y="3538"/>
              <a:chExt cx="3309" cy="3309"/>
            </a:xfrm>
          </p:grpSpPr>
          <p:sp>
            <p:nvSpPr>
              <p:cNvPr id="37" name="椭圆 36">
                <a:extLst>
                  <a:ext uri="{FF2B5EF4-FFF2-40B4-BE49-F238E27FC236}">
                    <a16:creationId xmlns:a16="http://schemas.microsoft.com/office/drawing/2014/main" id="{B3FCC5DD-0766-4D33-B59D-FE2C28CED9CB}"/>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44E54CB8-A1DC-4BB1-8FD8-3FBFE9E1F5E9}"/>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文本框 35">
              <a:extLst>
                <a:ext uri="{FF2B5EF4-FFF2-40B4-BE49-F238E27FC236}">
                  <a16:creationId xmlns:a16="http://schemas.microsoft.com/office/drawing/2014/main" id="{382B30F8-A9EF-4B61-A840-1EEADBBBF785}"/>
                </a:ext>
              </a:extLst>
            </p:cNvPr>
            <p:cNvSpPr txBox="1"/>
            <p:nvPr/>
          </p:nvSpPr>
          <p:spPr>
            <a:xfrm>
              <a:off x="1168" y="454"/>
              <a:ext cx="4905"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课堂观察与分析技术简介</a:t>
              </a:r>
            </a:p>
          </p:txBody>
        </p:sp>
      </p:grpSp>
    </p:spTree>
    <p:custDataLst>
      <p:tags r:id="rId1"/>
    </p:custDataLst>
    <p:extLst>
      <p:ext uri="{BB962C8B-B14F-4D97-AF65-F5344CB8AC3E}">
        <p14:creationId xmlns:p14="http://schemas.microsoft.com/office/powerpoint/2010/main" val="273069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546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FD7C00B-A4A0-4DFA-8C84-36EFE7F7FB55}"/>
              </a:ext>
            </a:extLst>
          </p:cNvPr>
          <p:cNvGrpSpPr>
            <a:grpSpLocks noChangeAspect="1"/>
          </p:cNvGrpSpPr>
          <p:nvPr>
            <p:custDataLst>
              <p:tags r:id="rId2"/>
            </p:custDataLst>
          </p:nvPr>
        </p:nvGrpSpPr>
        <p:grpSpPr>
          <a:xfrm>
            <a:off x="977959" y="2418443"/>
            <a:ext cx="10236081" cy="2021113"/>
            <a:chOff x="977959" y="2418443"/>
            <a:chExt cx="10236081" cy="2021113"/>
          </a:xfrm>
        </p:grpSpPr>
        <p:grpSp>
          <p:nvGrpSpPr>
            <p:cNvPr id="4" name="ïşḷïḋê">
              <a:extLst>
                <a:ext uri="{FF2B5EF4-FFF2-40B4-BE49-F238E27FC236}">
                  <a16:creationId xmlns:a16="http://schemas.microsoft.com/office/drawing/2014/main" id="{5C5BE658-4AB6-47BC-AE56-B0986CFB3253}"/>
                </a:ext>
              </a:extLst>
            </p:cNvPr>
            <p:cNvGrpSpPr/>
            <p:nvPr/>
          </p:nvGrpSpPr>
          <p:grpSpPr>
            <a:xfrm>
              <a:off x="977959" y="2418443"/>
              <a:ext cx="3281528" cy="2021113"/>
              <a:chOff x="1214272" y="3004168"/>
              <a:chExt cx="3281528" cy="2021113"/>
            </a:xfrm>
          </p:grpSpPr>
          <p:sp>
            <p:nvSpPr>
              <p:cNvPr id="17" name="ïsḻiďê">
                <a:extLst>
                  <a:ext uri="{FF2B5EF4-FFF2-40B4-BE49-F238E27FC236}">
                    <a16:creationId xmlns:a16="http://schemas.microsoft.com/office/drawing/2014/main" id="{9991C033-F383-4B9A-A033-AFBB608DDC1E}"/>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íṣľiďê">
                <a:extLst>
                  <a:ext uri="{FF2B5EF4-FFF2-40B4-BE49-F238E27FC236}">
                    <a16:creationId xmlns:a16="http://schemas.microsoft.com/office/drawing/2014/main" id="{4F922413-A158-49BC-BDED-BDB312ED88DA}"/>
                  </a:ext>
                </a:extLst>
              </p:cNvPr>
              <p:cNvSpPr txBox="1"/>
              <p:nvPr/>
            </p:nvSpPr>
            <p:spPr>
              <a:xfrm>
                <a:off x="1258779" y="3125035"/>
                <a:ext cx="2492990" cy="396134"/>
              </a:xfrm>
              <a:prstGeom prst="rect">
                <a:avLst/>
              </a:prstGeom>
              <a:noFill/>
            </p:spPr>
            <p:txBody>
              <a:bodyPr wrap="none" rtlCol="0">
                <a:spAutoFit/>
              </a:bodyPr>
              <a:lstStyle/>
              <a:p>
                <a:pPr algn="ctr">
                  <a:lnSpc>
                    <a:spcPct val="120000"/>
                  </a:lnSpc>
                </a:pPr>
                <a:r>
                  <a:rPr lang="zh-CN" altLang="en-US" dirty="0">
                    <a:solidFill>
                      <a:srgbClr val="5B9BD5"/>
                    </a:solidFill>
                  </a:rPr>
                  <a:t>课堂观察分析技术简析</a:t>
                </a:r>
                <a:endParaRPr lang="en-US" altLang="zh-CN" dirty="0">
                  <a:solidFill>
                    <a:srgbClr val="5B9BD5"/>
                  </a:solidFill>
                </a:endParaRPr>
              </a:p>
            </p:txBody>
          </p:sp>
          <p:sp>
            <p:nvSpPr>
              <p:cNvPr id="19" name="isḷiḋè">
                <a:extLst>
                  <a:ext uri="{FF2B5EF4-FFF2-40B4-BE49-F238E27FC236}">
                    <a16:creationId xmlns:a16="http://schemas.microsoft.com/office/drawing/2014/main" id="{F8B61A92-C6A7-498F-80CE-C7687F69239E}"/>
                  </a:ext>
                </a:extLst>
              </p:cNvPr>
              <p:cNvSpPr txBox="1"/>
              <p:nvPr/>
            </p:nvSpPr>
            <p:spPr>
              <a:xfrm>
                <a:off x="1376914" y="3529155"/>
                <a:ext cx="2928386" cy="515206"/>
              </a:xfrm>
              <a:prstGeom prst="rect">
                <a:avLst/>
              </a:prstGeom>
              <a:noFill/>
            </p:spPr>
            <p:txBody>
              <a:bodyPr wrap="square" rtlCol="0">
                <a:spAutoFit/>
              </a:bodyPr>
              <a:lstStyle/>
              <a:p>
                <a:pPr>
                  <a:lnSpc>
                    <a:spcPct val="120000"/>
                  </a:lnSpc>
                </a:pPr>
                <a:r>
                  <a:rPr lang="zh-CN" altLang="en-US" sz="1200" dirty="0">
                    <a:solidFill>
                      <a:schemeClr val="bg1">
                        <a:lumMod val="50000"/>
                      </a:schemeClr>
                    </a:solidFill>
                  </a:rPr>
                  <a:t>简析课堂观察分析技术，描述课堂观察发展的几个重要阶段。</a:t>
                </a:r>
              </a:p>
            </p:txBody>
          </p:sp>
          <p:cxnSp>
            <p:nvCxnSpPr>
              <p:cNvPr id="20" name="直接连接符 19">
                <a:extLst>
                  <a:ext uri="{FF2B5EF4-FFF2-40B4-BE49-F238E27FC236}">
                    <a16:creationId xmlns:a16="http://schemas.microsoft.com/office/drawing/2014/main" id="{6F1D9886-2130-4A5F-9BE1-AB6BBBC5A494}"/>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1" name="íṩ1îďê">
                <a:extLst>
                  <a:ext uri="{FF2B5EF4-FFF2-40B4-BE49-F238E27FC236}">
                    <a16:creationId xmlns:a16="http://schemas.microsoft.com/office/drawing/2014/main" id="{902B2CF9-B151-4CB5-BB17-A9C42CA1FD68}"/>
                  </a:ext>
                </a:extLst>
              </p:cNvPr>
              <p:cNvSpPr/>
              <p:nvPr/>
            </p:nvSpPr>
            <p:spPr bwMode="auto">
              <a:xfrm>
                <a:off x="3962400" y="4476267"/>
                <a:ext cx="241332" cy="321776"/>
              </a:xfrm>
              <a:custGeom>
                <a:avLst/>
                <a:gdLst>
                  <a:gd name="connsiteX0" fmla="*/ 296523 w 400050"/>
                  <a:gd name="connsiteY0" fmla="*/ 621 h 533400"/>
                  <a:gd name="connsiteX1" fmla="*/ 296523 w 400050"/>
                  <a:gd name="connsiteY1" fmla="*/ 38721 h 533400"/>
                  <a:gd name="connsiteX2" fmla="*/ 401298 w 400050"/>
                  <a:gd name="connsiteY2" fmla="*/ 38721 h 533400"/>
                  <a:gd name="connsiteX3" fmla="*/ 401298 w 400050"/>
                  <a:gd name="connsiteY3" fmla="*/ 534021 h 533400"/>
                  <a:gd name="connsiteX4" fmla="*/ 1248 w 400050"/>
                  <a:gd name="connsiteY4" fmla="*/ 534021 h 533400"/>
                  <a:gd name="connsiteX5" fmla="*/ 1248 w 400050"/>
                  <a:gd name="connsiteY5" fmla="*/ 38721 h 533400"/>
                  <a:gd name="connsiteX6" fmla="*/ 106023 w 400050"/>
                  <a:gd name="connsiteY6" fmla="*/ 38721 h 533400"/>
                  <a:gd name="connsiteX7" fmla="*/ 106023 w 400050"/>
                  <a:gd name="connsiteY7" fmla="*/ 621 h 533400"/>
                  <a:gd name="connsiteX8" fmla="*/ 296523 w 400050"/>
                  <a:gd name="connsiteY8" fmla="*/ 621 h 533400"/>
                  <a:gd name="connsiteX9" fmla="*/ 106023 w 400050"/>
                  <a:gd name="connsiteY9" fmla="*/ 57771 h 533400"/>
                  <a:gd name="connsiteX10" fmla="*/ 20298 w 400050"/>
                  <a:gd name="connsiteY10" fmla="*/ 57771 h 533400"/>
                  <a:gd name="connsiteX11" fmla="*/ 20298 w 400050"/>
                  <a:gd name="connsiteY11" fmla="*/ 514971 h 533400"/>
                  <a:gd name="connsiteX12" fmla="*/ 382248 w 400050"/>
                  <a:gd name="connsiteY12" fmla="*/ 514971 h 533400"/>
                  <a:gd name="connsiteX13" fmla="*/ 382248 w 400050"/>
                  <a:gd name="connsiteY13" fmla="*/ 57771 h 533400"/>
                  <a:gd name="connsiteX14" fmla="*/ 296523 w 400050"/>
                  <a:gd name="connsiteY14" fmla="*/ 57771 h 533400"/>
                  <a:gd name="connsiteX15" fmla="*/ 296523 w 400050"/>
                  <a:gd name="connsiteY15" fmla="*/ 95871 h 533400"/>
                  <a:gd name="connsiteX16" fmla="*/ 106023 w 400050"/>
                  <a:gd name="connsiteY16" fmla="*/ 95871 h 533400"/>
                  <a:gd name="connsiteX17" fmla="*/ 106023 w 400050"/>
                  <a:gd name="connsiteY17" fmla="*/ 57771 h 533400"/>
                  <a:gd name="connsiteX18" fmla="*/ 201273 w 400050"/>
                  <a:gd name="connsiteY18" fmla="*/ 343521 h 533400"/>
                  <a:gd name="connsiteX19" fmla="*/ 201273 w 400050"/>
                  <a:gd name="connsiteY19" fmla="*/ 362571 h 533400"/>
                  <a:gd name="connsiteX20" fmla="*/ 86973 w 400050"/>
                  <a:gd name="connsiteY20" fmla="*/ 362571 h 533400"/>
                  <a:gd name="connsiteX21" fmla="*/ 86973 w 400050"/>
                  <a:gd name="connsiteY21" fmla="*/ 343521 h 533400"/>
                  <a:gd name="connsiteX22" fmla="*/ 201273 w 400050"/>
                  <a:gd name="connsiteY22" fmla="*/ 343521 h 533400"/>
                  <a:gd name="connsiteX23" fmla="*/ 315573 w 400050"/>
                  <a:gd name="connsiteY23" fmla="*/ 267321 h 533400"/>
                  <a:gd name="connsiteX24" fmla="*/ 315573 w 400050"/>
                  <a:gd name="connsiteY24" fmla="*/ 286371 h 533400"/>
                  <a:gd name="connsiteX25" fmla="*/ 86973 w 400050"/>
                  <a:gd name="connsiteY25" fmla="*/ 286371 h 533400"/>
                  <a:gd name="connsiteX26" fmla="*/ 86973 w 400050"/>
                  <a:gd name="connsiteY26" fmla="*/ 267321 h 533400"/>
                  <a:gd name="connsiteX27" fmla="*/ 315573 w 400050"/>
                  <a:gd name="connsiteY27" fmla="*/ 267321 h 533400"/>
                  <a:gd name="connsiteX28" fmla="*/ 315573 w 400050"/>
                  <a:gd name="connsiteY28" fmla="*/ 191121 h 533400"/>
                  <a:gd name="connsiteX29" fmla="*/ 315573 w 400050"/>
                  <a:gd name="connsiteY29" fmla="*/ 210171 h 533400"/>
                  <a:gd name="connsiteX30" fmla="*/ 86973 w 400050"/>
                  <a:gd name="connsiteY30" fmla="*/ 210171 h 533400"/>
                  <a:gd name="connsiteX31" fmla="*/ 86973 w 400050"/>
                  <a:gd name="connsiteY31" fmla="*/ 191121 h 533400"/>
                  <a:gd name="connsiteX32" fmla="*/ 315573 w 400050"/>
                  <a:gd name="connsiteY32" fmla="*/ 191121 h 533400"/>
                  <a:gd name="connsiteX33" fmla="*/ 277473 w 400050"/>
                  <a:gd name="connsiteY33" fmla="*/ 19671 h 533400"/>
                  <a:gd name="connsiteX34" fmla="*/ 125073 w 400050"/>
                  <a:gd name="connsiteY34" fmla="*/ 19671 h 533400"/>
                  <a:gd name="connsiteX35" fmla="*/ 125073 w 400050"/>
                  <a:gd name="connsiteY35" fmla="*/ 76821 h 533400"/>
                  <a:gd name="connsiteX36" fmla="*/ 277473 w 400050"/>
                  <a:gd name="connsiteY36" fmla="*/ 76821 h 533400"/>
                  <a:gd name="connsiteX37" fmla="*/ 277473 w 400050"/>
                  <a:gd name="connsiteY37"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chemeClr val="accent1"/>
              </a:solidFill>
              <a:ln w="3175">
                <a:solidFill>
                  <a:schemeClr val="accent1"/>
                </a:solidFill>
              </a:ln>
            </p:spPr>
          </p:sp>
        </p:grpSp>
        <p:grpSp>
          <p:nvGrpSpPr>
            <p:cNvPr id="5" name="ïṩlîḋe">
              <a:extLst>
                <a:ext uri="{FF2B5EF4-FFF2-40B4-BE49-F238E27FC236}">
                  <a16:creationId xmlns:a16="http://schemas.microsoft.com/office/drawing/2014/main" id="{61B850FD-AA6D-4739-AF59-22E8D4294343}"/>
                </a:ext>
              </a:extLst>
            </p:cNvPr>
            <p:cNvGrpSpPr/>
            <p:nvPr/>
          </p:nvGrpSpPr>
          <p:grpSpPr>
            <a:xfrm>
              <a:off x="4455235" y="2418443"/>
              <a:ext cx="3281528" cy="2021113"/>
              <a:chOff x="1214272" y="3004168"/>
              <a:chExt cx="3281528" cy="2021113"/>
            </a:xfrm>
          </p:grpSpPr>
          <p:sp>
            <p:nvSpPr>
              <p:cNvPr id="12" name="iṣļïďé">
                <a:extLst>
                  <a:ext uri="{FF2B5EF4-FFF2-40B4-BE49-F238E27FC236}">
                    <a16:creationId xmlns:a16="http://schemas.microsoft.com/office/drawing/2014/main" id="{C6964AB9-607E-4D68-82B2-B08698142BD2}"/>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3" name="íšļíḑê">
                <a:extLst>
                  <a:ext uri="{FF2B5EF4-FFF2-40B4-BE49-F238E27FC236}">
                    <a16:creationId xmlns:a16="http://schemas.microsoft.com/office/drawing/2014/main" id="{E77A1959-969A-4540-B40E-A83FDFBAF248}"/>
                  </a:ext>
                </a:extLst>
              </p:cNvPr>
              <p:cNvSpPr txBox="1"/>
              <p:nvPr/>
            </p:nvSpPr>
            <p:spPr>
              <a:xfrm>
                <a:off x="1292352" y="3106450"/>
                <a:ext cx="2549096" cy="39613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b="1" dirty="0">
                    <a:solidFill>
                      <a:schemeClr val="accent1"/>
                    </a:solidFill>
                  </a:rPr>
                  <a:t>典型课堂观察分析技术</a:t>
                </a:r>
                <a:endParaRPr lang="en-US" altLang="zh-CN" b="1" dirty="0">
                  <a:solidFill>
                    <a:schemeClr val="accent1"/>
                  </a:solidFill>
                </a:endParaRPr>
              </a:p>
            </p:txBody>
          </p:sp>
          <p:sp>
            <p:nvSpPr>
              <p:cNvPr id="14" name="ísľíḑe">
                <a:extLst>
                  <a:ext uri="{FF2B5EF4-FFF2-40B4-BE49-F238E27FC236}">
                    <a16:creationId xmlns:a16="http://schemas.microsoft.com/office/drawing/2014/main" id="{20DC5EBE-F707-496E-9C07-895C387ADD66}"/>
                  </a:ext>
                </a:extLst>
              </p:cNvPr>
              <p:cNvSpPr txBox="1"/>
              <p:nvPr/>
            </p:nvSpPr>
            <p:spPr>
              <a:xfrm>
                <a:off x="1376914" y="3529155"/>
                <a:ext cx="2928386" cy="5152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lumMod val="50000"/>
                      </a:schemeClr>
                    </a:solidFill>
                  </a:rPr>
                  <a:t>简析历史及现代的课堂观察分析技术原理、分析方式、使用方式、优缺点。</a:t>
                </a:r>
              </a:p>
            </p:txBody>
          </p:sp>
          <p:cxnSp>
            <p:nvCxnSpPr>
              <p:cNvPr id="15" name="直接连接符 14">
                <a:extLst>
                  <a:ext uri="{FF2B5EF4-FFF2-40B4-BE49-F238E27FC236}">
                    <a16:creationId xmlns:a16="http://schemas.microsoft.com/office/drawing/2014/main" id="{01869C08-3CD5-438B-BB8D-8414564AD88C}"/>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6" name="íSḻîḍê">
                <a:extLst>
                  <a:ext uri="{FF2B5EF4-FFF2-40B4-BE49-F238E27FC236}">
                    <a16:creationId xmlns:a16="http://schemas.microsoft.com/office/drawing/2014/main" id="{D36784CF-7271-425A-9FB9-F39B50025689}"/>
                  </a:ext>
                </a:extLst>
              </p:cNvPr>
              <p:cNvSpPr/>
              <p:nvPr/>
            </p:nvSpPr>
            <p:spPr bwMode="auto">
              <a:xfrm>
                <a:off x="3922178" y="4476267"/>
                <a:ext cx="321776" cy="321776"/>
              </a:xfrm>
              <a:custGeom>
                <a:avLst/>
                <a:gdLst>
                  <a:gd name="connsiteX0" fmla="*/ 381864 w 533400"/>
                  <a:gd name="connsiteY0" fmla="*/ 621 h 533400"/>
                  <a:gd name="connsiteX1" fmla="*/ 381864 w 533400"/>
                  <a:gd name="connsiteY1" fmla="*/ 114921 h 533400"/>
                  <a:gd name="connsiteX2" fmla="*/ 534264 w 533400"/>
                  <a:gd name="connsiteY2" fmla="*/ 114921 h 533400"/>
                  <a:gd name="connsiteX3" fmla="*/ 534264 w 533400"/>
                  <a:gd name="connsiteY3" fmla="*/ 419721 h 533400"/>
                  <a:gd name="connsiteX4" fmla="*/ 381864 w 533400"/>
                  <a:gd name="connsiteY4" fmla="*/ 419721 h 533400"/>
                  <a:gd name="connsiteX5" fmla="*/ 381864 w 533400"/>
                  <a:gd name="connsiteY5" fmla="*/ 534021 h 533400"/>
                  <a:gd name="connsiteX6" fmla="*/ 153264 w 533400"/>
                  <a:gd name="connsiteY6" fmla="*/ 534021 h 533400"/>
                  <a:gd name="connsiteX7" fmla="*/ 153264 w 533400"/>
                  <a:gd name="connsiteY7" fmla="*/ 419721 h 533400"/>
                  <a:gd name="connsiteX8" fmla="*/ 864 w 533400"/>
                  <a:gd name="connsiteY8" fmla="*/ 419721 h 533400"/>
                  <a:gd name="connsiteX9" fmla="*/ 864 w 533400"/>
                  <a:gd name="connsiteY9" fmla="*/ 182644 h 533400"/>
                  <a:gd name="connsiteX10" fmla="*/ 63348 w 533400"/>
                  <a:gd name="connsiteY10" fmla="*/ 114921 h 533400"/>
                  <a:gd name="connsiteX11" fmla="*/ 153264 w 533400"/>
                  <a:gd name="connsiteY11" fmla="*/ 114921 h 533400"/>
                  <a:gd name="connsiteX12" fmla="*/ 153264 w 533400"/>
                  <a:gd name="connsiteY12" fmla="*/ 621 h 533400"/>
                  <a:gd name="connsiteX13" fmla="*/ 381864 w 533400"/>
                  <a:gd name="connsiteY13" fmla="*/ 621 h 533400"/>
                  <a:gd name="connsiteX14" fmla="*/ 362814 w 533400"/>
                  <a:gd name="connsiteY14" fmla="*/ 286371 h 533400"/>
                  <a:gd name="connsiteX15" fmla="*/ 172314 w 533400"/>
                  <a:gd name="connsiteY15" fmla="*/ 286371 h 533400"/>
                  <a:gd name="connsiteX16" fmla="*/ 172314 w 533400"/>
                  <a:gd name="connsiteY16" fmla="*/ 514971 h 533400"/>
                  <a:gd name="connsiteX17" fmla="*/ 362814 w 533400"/>
                  <a:gd name="connsiteY17" fmla="*/ 514971 h 533400"/>
                  <a:gd name="connsiteX18" fmla="*/ 362814 w 533400"/>
                  <a:gd name="connsiteY18" fmla="*/ 286371 h 533400"/>
                  <a:gd name="connsiteX19" fmla="*/ 515214 w 533400"/>
                  <a:gd name="connsiteY19" fmla="*/ 133971 h 533400"/>
                  <a:gd name="connsiteX20" fmla="*/ 71730 w 533400"/>
                  <a:gd name="connsiteY20" fmla="*/ 133971 h 533400"/>
                  <a:gd name="connsiteX21" fmla="*/ 19914 w 533400"/>
                  <a:gd name="connsiteY21" fmla="*/ 190073 h 533400"/>
                  <a:gd name="connsiteX22" fmla="*/ 19914 w 533400"/>
                  <a:gd name="connsiteY22" fmla="*/ 400671 h 533400"/>
                  <a:gd name="connsiteX23" fmla="*/ 153264 w 533400"/>
                  <a:gd name="connsiteY23" fmla="*/ 400671 h 533400"/>
                  <a:gd name="connsiteX24" fmla="*/ 153264 w 533400"/>
                  <a:gd name="connsiteY24" fmla="*/ 267321 h 533400"/>
                  <a:gd name="connsiteX25" fmla="*/ 381864 w 533400"/>
                  <a:gd name="connsiteY25" fmla="*/ 267321 h 533400"/>
                  <a:gd name="connsiteX26" fmla="*/ 381864 w 533400"/>
                  <a:gd name="connsiteY26" fmla="*/ 400671 h 533400"/>
                  <a:gd name="connsiteX27" fmla="*/ 515214 w 533400"/>
                  <a:gd name="connsiteY27" fmla="*/ 400671 h 533400"/>
                  <a:gd name="connsiteX28" fmla="*/ 515214 w 533400"/>
                  <a:gd name="connsiteY28" fmla="*/ 133971 h 533400"/>
                  <a:gd name="connsiteX29" fmla="*/ 462827 w 533400"/>
                  <a:gd name="connsiteY29" fmla="*/ 172071 h 533400"/>
                  <a:gd name="connsiteX30" fmla="*/ 477114 w 533400"/>
                  <a:gd name="connsiteY30" fmla="*/ 186359 h 533400"/>
                  <a:gd name="connsiteX31" fmla="*/ 462827 w 533400"/>
                  <a:gd name="connsiteY31" fmla="*/ 200646 h 533400"/>
                  <a:gd name="connsiteX32" fmla="*/ 448539 w 533400"/>
                  <a:gd name="connsiteY32" fmla="*/ 186359 h 533400"/>
                  <a:gd name="connsiteX33" fmla="*/ 462827 w 533400"/>
                  <a:gd name="connsiteY33" fmla="*/ 172071 h 533400"/>
                  <a:gd name="connsiteX34" fmla="*/ 362814 w 533400"/>
                  <a:gd name="connsiteY34" fmla="*/ 19671 h 533400"/>
                  <a:gd name="connsiteX35" fmla="*/ 172314 w 533400"/>
                  <a:gd name="connsiteY35" fmla="*/ 19671 h 533400"/>
                  <a:gd name="connsiteX36" fmla="*/ 172314 w 533400"/>
                  <a:gd name="connsiteY36" fmla="*/ 114921 h 533400"/>
                  <a:gd name="connsiteX37" fmla="*/ 362814 w 533400"/>
                  <a:gd name="connsiteY37" fmla="*/ 114921 h 533400"/>
                  <a:gd name="connsiteX38" fmla="*/ 362814 w 533400"/>
                  <a:gd name="connsiteY3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3400" h="533400">
                    <a:moveTo>
                      <a:pt x="381864" y="621"/>
                    </a:moveTo>
                    <a:lnTo>
                      <a:pt x="381864" y="114921"/>
                    </a:lnTo>
                    <a:lnTo>
                      <a:pt x="534264" y="114921"/>
                    </a:lnTo>
                    <a:lnTo>
                      <a:pt x="534264" y="419721"/>
                    </a:lnTo>
                    <a:lnTo>
                      <a:pt x="381864" y="419721"/>
                    </a:lnTo>
                    <a:lnTo>
                      <a:pt x="381864" y="534021"/>
                    </a:lnTo>
                    <a:lnTo>
                      <a:pt x="153264" y="534021"/>
                    </a:lnTo>
                    <a:lnTo>
                      <a:pt x="153264" y="419721"/>
                    </a:lnTo>
                    <a:lnTo>
                      <a:pt x="864" y="419721"/>
                    </a:lnTo>
                    <a:lnTo>
                      <a:pt x="864" y="182644"/>
                    </a:lnTo>
                    <a:lnTo>
                      <a:pt x="63348" y="114921"/>
                    </a:lnTo>
                    <a:lnTo>
                      <a:pt x="153264" y="114921"/>
                    </a:lnTo>
                    <a:lnTo>
                      <a:pt x="153264" y="621"/>
                    </a:lnTo>
                    <a:lnTo>
                      <a:pt x="381864" y="621"/>
                    </a:lnTo>
                    <a:close/>
                    <a:moveTo>
                      <a:pt x="362814" y="286371"/>
                    </a:moveTo>
                    <a:lnTo>
                      <a:pt x="172314" y="286371"/>
                    </a:lnTo>
                    <a:lnTo>
                      <a:pt x="172314" y="514971"/>
                    </a:lnTo>
                    <a:lnTo>
                      <a:pt x="362814" y="514971"/>
                    </a:lnTo>
                    <a:lnTo>
                      <a:pt x="362814" y="286371"/>
                    </a:lnTo>
                    <a:close/>
                    <a:moveTo>
                      <a:pt x="515214" y="133971"/>
                    </a:moveTo>
                    <a:lnTo>
                      <a:pt x="71730" y="133971"/>
                    </a:lnTo>
                    <a:lnTo>
                      <a:pt x="19914" y="190073"/>
                    </a:lnTo>
                    <a:lnTo>
                      <a:pt x="19914" y="400671"/>
                    </a:lnTo>
                    <a:lnTo>
                      <a:pt x="153264" y="400671"/>
                    </a:lnTo>
                    <a:lnTo>
                      <a:pt x="153264" y="267321"/>
                    </a:lnTo>
                    <a:lnTo>
                      <a:pt x="381864" y="267321"/>
                    </a:lnTo>
                    <a:lnTo>
                      <a:pt x="381864" y="400671"/>
                    </a:lnTo>
                    <a:lnTo>
                      <a:pt x="515214" y="400671"/>
                    </a:lnTo>
                    <a:lnTo>
                      <a:pt x="515214" y="133971"/>
                    </a:lnTo>
                    <a:close/>
                    <a:moveTo>
                      <a:pt x="462827" y="172071"/>
                    </a:moveTo>
                    <a:cubicBezTo>
                      <a:pt x="470732" y="172071"/>
                      <a:pt x="477114" y="178453"/>
                      <a:pt x="477114" y="186359"/>
                    </a:cubicBezTo>
                    <a:cubicBezTo>
                      <a:pt x="477114" y="194264"/>
                      <a:pt x="470732" y="200646"/>
                      <a:pt x="462827" y="200646"/>
                    </a:cubicBezTo>
                    <a:cubicBezTo>
                      <a:pt x="454921" y="200646"/>
                      <a:pt x="448539" y="194264"/>
                      <a:pt x="448539" y="186359"/>
                    </a:cubicBezTo>
                    <a:cubicBezTo>
                      <a:pt x="448539" y="178453"/>
                      <a:pt x="454921" y="172071"/>
                      <a:pt x="462827" y="172071"/>
                    </a:cubicBezTo>
                    <a:close/>
                    <a:moveTo>
                      <a:pt x="362814" y="19671"/>
                    </a:moveTo>
                    <a:lnTo>
                      <a:pt x="172314" y="19671"/>
                    </a:lnTo>
                    <a:lnTo>
                      <a:pt x="172314" y="114921"/>
                    </a:lnTo>
                    <a:lnTo>
                      <a:pt x="362814" y="114921"/>
                    </a:lnTo>
                    <a:lnTo>
                      <a:pt x="362814" y="19671"/>
                    </a:lnTo>
                    <a:close/>
                  </a:path>
                </a:pathLst>
              </a:custGeom>
              <a:solidFill>
                <a:schemeClr val="accent1"/>
              </a:solidFill>
              <a:ln w="3175">
                <a:solidFill>
                  <a:schemeClr val="accent1"/>
                </a:solidFill>
              </a:ln>
            </p:spPr>
            <p:txBody>
              <a:bodyPr/>
              <a:lstStyle/>
              <a:p>
                <a:endParaRPr lang="zh-CN" altLang="en-US"/>
              </a:p>
            </p:txBody>
          </p:sp>
        </p:grpSp>
        <p:grpSp>
          <p:nvGrpSpPr>
            <p:cNvPr id="6" name="iṣľîḓè">
              <a:extLst>
                <a:ext uri="{FF2B5EF4-FFF2-40B4-BE49-F238E27FC236}">
                  <a16:creationId xmlns:a16="http://schemas.microsoft.com/office/drawing/2014/main" id="{E2F6618C-ACA9-4851-9AD3-DE3154422A66}"/>
                </a:ext>
              </a:extLst>
            </p:cNvPr>
            <p:cNvGrpSpPr/>
            <p:nvPr/>
          </p:nvGrpSpPr>
          <p:grpSpPr>
            <a:xfrm>
              <a:off x="7932511" y="2418443"/>
              <a:ext cx="3281529" cy="2021113"/>
              <a:chOff x="1214271" y="3004168"/>
              <a:chExt cx="3281529" cy="2021113"/>
            </a:xfrm>
          </p:grpSpPr>
          <p:sp>
            <p:nvSpPr>
              <p:cNvPr id="7" name="îŝļîḍê">
                <a:extLst>
                  <a:ext uri="{FF2B5EF4-FFF2-40B4-BE49-F238E27FC236}">
                    <a16:creationId xmlns:a16="http://schemas.microsoft.com/office/drawing/2014/main" id="{B016FBD5-F8F6-4633-8628-23968D4D6BAC}"/>
                  </a:ext>
                </a:extLst>
              </p:cNvPr>
              <p:cNvSpPr/>
              <p:nvPr/>
            </p:nvSpPr>
            <p:spPr>
              <a:xfrm>
                <a:off x="1214272" y="3004168"/>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8" name="îśliďè">
                <a:extLst>
                  <a:ext uri="{FF2B5EF4-FFF2-40B4-BE49-F238E27FC236}">
                    <a16:creationId xmlns:a16="http://schemas.microsoft.com/office/drawing/2014/main" id="{7B4A9029-0F83-4FD5-8CF1-6C58CE347149}"/>
                  </a:ext>
                </a:extLst>
              </p:cNvPr>
              <p:cNvSpPr txBox="1"/>
              <p:nvPr/>
            </p:nvSpPr>
            <p:spPr>
              <a:xfrm>
                <a:off x="1214271" y="3133021"/>
                <a:ext cx="2031325" cy="39613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dirty="0">
                    <a:solidFill>
                      <a:schemeClr val="accent1"/>
                    </a:solidFill>
                  </a:rPr>
                  <a:t>课堂观察发展趋势</a:t>
                </a:r>
                <a:endParaRPr lang="en-US" altLang="zh-CN" dirty="0">
                  <a:solidFill>
                    <a:schemeClr val="accent1"/>
                  </a:solidFill>
                </a:endParaRPr>
              </a:p>
            </p:txBody>
          </p:sp>
          <p:sp>
            <p:nvSpPr>
              <p:cNvPr id="9" name="iṩḷïḓe">
                <a:extLst>
                  <a:ext uri="{FF2B5EF4-FFF2-40B4-BE49-F238E27FC236}">
                    <a16:creationId xmlns:a16="http://schemas.microsoft.com/office/drawing/2014/main" id="{B7895033-2BC1-4F90-A39C-0D3B70BE0002}"/>
                  </a:ext>
                </a:extLst>
              </p:cNvPr>
              <p:cNvSpPr txBox="1"/>
              <p:nvPr/>
            </p:nvSpPr>
            <p:spPr>
              <a:xfrm>
                <a:off x="1376914" y="3529155"/>
                <a:ext cx="2928386" cy="5152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solidFill>
                      <a:schemeClr val="bg1">
                        <a:lumMod val="50000"/>
                      </a:schemeClr>
                    </a:solidFill>
                  </a:rPr>
                  <a:t>通过对课堂观察与课堂观察分析技术的历史发展，提出课堂观察的发展趋势。</a:t>
                </a:r>
              </a:p>
            </p:txBody>
          </p:sp>
          <p:cxnSp>
            <p:nvCxnSpPr>
              <p:cNvPr id="10" name="直接连接符 9">
                <a:extLst>
                  <a:ext uri="{FF2B5EF4-FFF2-40B4-BE49-F238E27FC236}">
                    <a16:creationId xmlns:a16="http://schemas.microsoft.com/office/drawing/2014/main" id="{F2D68796-EE83-4CB9-B34A-17F8BFE39F32}"/>
                  </a:ext>
                </a:extLst>
              </p:cNvPr>
              <p:cNvCxnSpPr>
                <a:cxnSpLocks/>
              </p:cNvCxnSpPr>
              <p:nvPr/>
            </p:nvCxnSpPr>
            <p:spPr>
              <a:xfrm>
                <a:off x="1471734" y="4792508"/>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1" name="íšļïḓe">
                <a:extLst>
                  <a:ext uri="{FF2B5EF4-FFF2-40B4-BE49-F238E27FC236}">
                    <a16:creationId xmlns:a16="http://schemas.microsoft.com/office/drawing/2014/main" id="{F93F55A8-39FE-45A1-BA17-BE650BA9A10B}"/>
                  </a:ext>
                </a:extLst>
              </p:cNvPr>
              <p:cNvSpPr/>
              <p:nvPr/>
            </p:nvSpPr>
            <p:spPr bwMode="auto">
              <a:xfrm>
                <a:off x="3950907" y="4476267"/>
                <a:ext cx="264316" cy="321776"/>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480 h 533400"/>
                  <a:gd name="connsiteX13" fmla="*/ 304800 w 438150"/>
                  <a:gd name="connsiteY13" fmla="*/ 133350 h 533400"/>
                  <a:gd name="connsiteX14" fmla="*/ 405574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180 w 438150"/>
                  <a:gd name="connsiteY22" fmla="*/ 0 h 533400"/>
                  <a:gd name="connsiteX23" fmla="*/ 438150 w 438150"/>
                  <a:gd name="connsiteY23" fmla="*/ 138970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chemeClr val="accent1"/>
              </a:solidFill>
              <a:ln w="3175">
                <a:solidFill>
                  <a:schemeClr val="accent1"/>
                </a:solidFill>
              </a:ln>
            </p:spPr>
            <p:txBody>
              <a:bodyPr/>
              <a:lstStyle/>
              <a:p>
                <a:endParaRPr lang="zh-CN" altLang="en-US"/>
              </a:p>
            </p:txBody>
          </p:sp>
        </p:grpSp>
      </p:grpSp>
      <p:grpSp>
        <p:nvGrpSpPr>
          <p:cNvPr id="22" name="组合 21">
            <a:extLst>
              <a:ext uri="{FF2B5EF4-FFF2-40B4-BE49-F238E27FC236}">
                <a16:creationId xmlns:a16="http://schemas.microsoft.com/office/drawing/2014/main" id="{DA6D0B34-8D91-40EB-B28A-00C738010AA2}"/>
              </a:ext>
            </a:extLst>
          </p:cNvPr>
          <p:cNvGrpSpPr/>
          <p:nvPr/>
        </p:nvGrpSpPr>
        <p:grpSpPr>
          <a:xfrm>
            <a:off x="358140" y="288290"/>
            <a:ext cx="3498215" cy="369570"/>
            <a:chOff x="564" y="454"/>
            <a:chExt cx="5509" cy="582"/>
          </a:xfrm>
        </p:grpSpPr>
        <p:grpSp>
          <p:nvGrpSpPr>
            <p:cNvPr id="23" name="组合 22">
              <a:extLst>
                <a:ext uri="{FF2B5EF4-FFF2-40B4-BE49-F238E27FC236}">
                  <a16:creationId xmlns:a16="http://schemas.microsoft.com/office/drawing/2014/main" id="{EDC6D994-0EB4-44E0-BD98-0B87BC83C838}"/>
                </a:ext>
              </a:extLst>
            </p:cNvPr>
            <p:cNvGrpSpPr/>
            <p:nvPr/>
          </p:nvGrpSpPr>
          <p:grpSpPr>
            <a:xfrm>
              <a:off x="564" y="512"/>
              <a:ext cx="466" cy="466"/>
              <a:chOff x="3386" y="3538"/>
              <a:chExt cx="3309" cy="3309"/>
            </a:xfrm>
          </p:grpSpPr>
          <p:sp>
            <p:nvSpPr>
              <p:cNvPr id="25" name="椭圆 24">
                <a:extLst>
                  <a:ext uri="{FF2B5EF4-FFF2-40B4-BE49-F238E27FC236}">
                    <a16:creationId xmlns:a16="http://schemas.microsoft.com/office/drawing/2014/main" id="{4DC083EB-20DB-41B5-A470-9709B38B2C9E}"/>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CD85D377-DAE3-401E-9330-F6482C1DF4CA}"/>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23">
              <a:extLst>
                <a:ext uri="{FF2B5EF4-FFF2-40B4-BE49-F238E27FC236}">
                  <a16:creationId xmlns:a16="http://schemas.microsoft.com/office/drawing/2014/main" id="{B4B7E242-E5C4-4444-A1CE-B05D9EC02AE2}"/>
                </a:ext>
              </a:extLst>
            </p:cNvPr>
            <p:cNvSpPr txBox="1"/>
            <p:nvPr/>
          </p:nvSpPr>
          <p:spPr>
            <a:xfrm>
              <a:off x="1168" y="454"/>
              <a:ext cx="4905"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目录</a:t>
              </a:r>
            </a:p>
          </p:txBody>
        </p:sp>
      </p:grpSp>
    </p:spTree>
    <p:custDataLst>
      <p:tags r:id="rId1"/>
    </p:custDataLst>
    <p:extLst>
      <p:ext uri="{BB962C8B-B14F-4D97-AF65-F5344CB8AC3E}">
        <p14:creationId xmlns:p14="http://schemas.microsoft.com/office/powerpoint/2010/main" val="336775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040D1C26-54C9-4F6A-BF4C-09872EC787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30779" y="1841484"/>
            <a:ext cx="3946336" cy="2628276"/>
          </a:xfrm>
          <a:prstGeom prst="rect">
            <a:avLst/>
          </a:prstGeom>
        </p:spPr>
      </p:pic>
      <p:grpSp>
        <p:nvGrpSpPr>
          <p:cNvPr id="3" name="#4657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ECE4B82-AC88-450C-ACA6-E35B3AF135BB}"/>
              </a:ext>
            </a:extLst>
          </p:cNvPr>
          <p:cNvGrpSpPr>
            <a:grpSpLocks noChangeAspect="1"/>
          </p:cNvGrpSpPr>
          <p:nvPr>
            <p:custDataLst>
              <p:tags r:id="rId2"/>
            </p:custDataLst>
          </p:nvPr>
        </p:nvGrpSpPr>
        <p:grpSpPr>
          <a:xfrm>
            <a:off x="593445" y="1693879"/>
            <a:ext cx="6895757" cy="4543409"/>
            <a:chOff x="593445" y="1693879"/>
            <a:chExt cx="6895757" cy="4543409"/>
          </a:xfrm>
        </p:grpSpPr>
        <p:sp>
          <p:nvSpPr>
            <p:cNvPr id="5" name="îṧļiḋè">
              <a:extLst>
                <a:ext uri="{FF2B5EF4-FFF2-40B4-BE49-F238E27FC236}">
                  <a16:creationId xmlns:a16="http://schemas.microsoft.com/office/drawing/2014/main" id="{059C86F3-CFE9-48B1-8FA8-02DF5403BDDA}"/>
                </a:ext>
              </a:extLst>
            </p:cNvPr>
            <p:cNvSpPr/>
            <p:nvPr/>
          </p:nvSpPr>
          <p:spPr>
            <a:xfrm>
              <a:off x="6541196" y="3227062"/>
              <a:ext cx="948006" cy="665004"/>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 name="î$ḷíḋé">
              <a:extLst>
                <a:ext uri="{FF2B5EF4-FFF2-40B4-BE49-F238E27FC236}">
                  <a16:creationId xmlns:a16="http://schemas.microsoft.com/office/drawing/2014/main" id="{B57C9EC9-127E-40E4-B210-BB0AE589D4D4}"/>
                </a:ext>
              </a:extLst>
            </p:cNvPr>
            <p:cNvSpPr txBox="1"/>
            <p:nvPr/>
          </p:nvSpPr>
          <p:spPr>
            <a:xfrm>
              <a:off x="593445" y="2720397"/>
              <a:ext cx="5502555" cy="138062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1100" dirty="0"/>
                <a:t>弗兰德斯互动分析主要分为课堂观察记录 、 构建分析矩阵 、 结果分析等三个步骤 。 研究者首先采取时间抽样的方法对教师和学生的言语行为做出判 定 ，依据编码系统记录下相应编码，形成一个连续的数据记录表。 其次，从数据记录表提取序对 ，整理为 １０ </a:t>
              </a:r>
              <a:r>
                <a:rPr lang="en-US" altLang="zh-CN" sz="1100" dirty="0"/>
                <a:t>× </a:t>
              </a:r>
              <a:r>
                <a:rPr lang="zh-CN" altLang="en-US" sz="1100" dirty="0"/>
                <a:t>１０ 的矩阵 。 最后 ，研究者按照一定的维 度进行统计计算 ，分析得出教师与学生的言语互动 特征 。</a:t>
              </a:r>
              <a:endParaRPr lang="en-US" altLang="zh-CN" sz="1100" dirty="0">
                <a:solidFill>
                  <a:schemeClr val="tx1">
                    <a:lumMod val="85000"/>
                    <a:lumOff val="15000"/>
                  </a:schemeClr>
                </a:solidFill>
              </a:endParaRPr>
            </a:p>
          </p:txBody>
        </p:sp>
        <p:sp>
          <p:nvSpPr>
            <p:cNvPr id="7" name="ïṩ1iḍé">
              <a:extLst>
                <a:ext uri="{FF2B5EF4-FFF2-40B4-BE49-F238E27FC236}">
                  <a16:creationId xmlns:a16="http://schemas.microsoft.com/office/drawing/2014/main" id="{184C93E4-0FBA-452A-BA30-82F62016A66E}"/>
                </a:ext>
              </a:extLst>
            </p:cNvPr>
            <p:cNvSpPr txBox="1"/>
            <p:nvPr/>
          </p:nvSpPr>
          <p:spPr>
            <a:xfrm>
              <a:off x="593445" y="1693879"/>
              <a:ext cx="4801515" cy="474770"/>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en-US" b="1" dirty="0">
                  <a:solidFill>
                    <a:srgbClr val="000000"/>
                  </a:solidFill>
                  <a:latin typeface="Helvetica" panose="020B0604020202020204" pitchFamily="34" charset="0"/>
                </a:rPr>
                <a:t>弗兰德斯互动分析系统的核心是其</a:t>
              </a:r>
              <a:r>
                <a:rPr lang="zh-CN" altLang="en-US" b="1" dirty="0">
                  <a:solidFill>
                    <a:srgbClr val="5B9BD5"/>
                  </a:solidFill>
                  <a:latin typeface="Helvetica" panose="020B0604020202020204" pitchFamily="34" charset="0"/>
                </a:rPr>
                <a:t>编码系统</a:t>
              </a:r>
              <a:endParaRPr lang="en-US" b="1" dirty="0">
                <a:solidFill>
                  <a:srgbClr val="5B9BD5"/>
                </a:solidFill>
              </a:endParaRPr>
            </a:p>
          </p:txBody>
        </p:sp>
        <p:cxnSp>
          <p:nvCxnSpPr>
            <p:cNvPr id="8" name="直接连接符 7">
              <a:extLst>
                <a:ext uri="{FF2B5EF4-FFF2-40B4-BE49-F238E27FC236}">
                  <a16:creationId xmlns:a16="http://schemas.microsoft.com/office/drawing/2014/main" id="{43D0AFB0-5664-4840-B42D-3E44C42409AF}"/>
                </a:ext>
              </a:extLst>
            </p:cNvPr>
            <p:cNvCxnSpPr>
              <a:cxnSpLocks/>
            </p:cNvCxnSpPr>
            <p:nvPr/>
          </p:nvCxnSpPr>
          <p:spPr>
            <a:xfrm>
              <a:off x="741680" y="2413688"/>
              <a:ext cx="414670" cy="0"/>
            </a:xfrm>
            <a:prstGeom prst="line">
              <a:avLst/>
            </a:prstGeom>
            <a:ln w="25400" cap="flat">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9" name="îsḻîḑé">
              <a:extLst>
                <a:ext uri="{FF2B5EF4-FFF2-40B4-BE49-F238E27FC236}">
                  <a16:creationId xmlns:a16="http://schemas.microsoft.com/office/drawing/2014/main" id="{7E4DFB6B-1895-408A-BA03-E753621B0A54}"/>
                </a:ext>
              </a:extLst>
            </p:cNvPr>
            <p:cNvSpPr txBox="1"/>
            <p:nvPr/>
          </p:nvSpPr>
          <p:spPr>
            <a:xfrm>
              <a:off x="6572906" y="3404630"/>
              <a:ext cx="800219" cy="276999"/>
            </a:xfrm>
            <a:prstGeom prst="rect">
              <a:avLst/>
            </a:prstGeom>
            <a:noFill/>
          </p:spPr>
          <p:txBody>
            <a:bodyPr wrap="none" rtlCol="0">
              <a:spAutoFit/>
            </a:bodyPr>
            <a:lstStyle/>
            <a:p>
              <a:r>
                <a:rPr lang="zh-CN" altLang="en-US" sz="1200" b="1" dirty="0">
                  <a:solidFill>
                    <a:schemeClr val="bg1"/>
                  </a:solidFill>
                </a:rPr>
                <a:t>编码系统</a:t>
              </a:r>
              <a:endParaRPr lang="en-US" altLang="zh-CN" sz="1200" b="1" dirty="0">
                <a:solidFill>
                  <a:schemeClr val="bg1"/>
                </a:solidFill>
              </a:endParaRPr>
            </a:p>
          </p:txBody>
        </p:sp>
        <p:grpSp>
          <p:nvGrpSpPr>
            <p:cNvPr id="10" name="iṩ1íďé">
              <a:extLst>
                <a:ext uri="{FF2B5EF4-FFF2-40B4-BE49-F238E27FC236}">
                  <a16:creationId xmlns:a16="http://schemas.microsoft.com/office/drawing/2014/main" id="{4F37CB8C-1653-4AE5-980C-85277DE42FF6}"/>
                </a:ext>
              </a:extLst>
            </p:cNvPr>
            <p:cNvGrpSpPr/>
            <p:nvPr/>
          </p:nvGrpSpPr>
          <p:grpSpPr>
            <a:xfrm>
              <a:off x="673099" y="4791764"/>
              <a:ext cx="1866900" cy="1445524"/>
              <a:chOff x="673099" y="4791764"/>
              <a:chExt cx="1866900" cy="1445524"/>
            </a:xfrm>
          </p:grpSpPr>
          <p:sp>
            <p:nvSpPr>
              <p:cNvPr id="23" name="iślîďè">
                <a:extLst>
                  <a:ext uri="{FF2B5EF4-FFF2-40B4-BE49-F238E27FC236}">
                    <a16:creationId xmlns:a16="http://schemas.microsoft.com/office/drawing/2014/main" id="{2A6E390A-C053-4726-BB73-B472E6B544AA}"/>
                  </a:ext>
                </a:extLst>
              </p:cNvPr>
              <p:cNvSpPr/>
              <p:nvPr/>
            </p:nvSpPr>
            <p:spPr>
              <a:xfrm>
                <a:off x="673099" y="5183991"/>
                <a:ext cx="1866900" cy="44607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tabLst>
                    <a:tab pos="227965" algn="l"/>
                  </a:tabLst>
                  <a:defRPr/>
                </a:pPr>
                <a:r>
                  <a:rPr lang="zh-CN" altLang="en-US" sz="1600" dirty="0">
                    <a:solidFill>
                      <a:schemeClr val="tx1">
                        <a:lumMod val="85000"/>
                        <a:lumOff val="15000"/>
                      </a:schemeClr>
                    </a:solidFill>
                  </a:rPr>
                  <a:t>观察记录</a:t>
                </a:r>
                <a:endParaRPr lang="en-US" altLang="zh-CN" sz="1600" dirty="0">
                  <a:solidFill>
                    <a:schemeClr val="tx1">
                      <a:lumMod val="85000"/>
                      <a:lumOff val="15000"/>
                    </a:schemeClr>
                  </a:solidFill>
                </a:endParaRPr>
              </a:p>
            </p:txBody>
          </p:sp>
          <p:sp>
            <p:nvSpPr>
              <p:cNvPr id="24" name="îşḷiḓe">
                <a:extLst>
                  <a:ext uri="{FF2B5EF4-FFF2-40B4-BE49-F238E27FC236}">
                    <a16:creationId xmlns:a16="http://schemas.microsoft.com/office/drawing/2014/main" id="{F913B3C2-C223-483D-AF3A-7F28472442C8}"/>
                  </a:ext>
                </a:extLst>
              </p:cNvPr>
              <p:cNvSpPr/>
              <p:nvPr/>
            </p:nvSpPr>
            <p:spPr>
              <a:xfrm>
                <a:off x="673099" y="5604088"/>
                <a:ext cx="1866900" cy="633200"/>
              </a:xfrm>
              <a:prstGeom prst="snip2SameRect">
                <a:avLst>
                  <a:gd name="adj1" fmla="val 0"/>
                  <a:gd name="adj2" fmla="val 0"/>
                </a:avLst>
              </a:prstGeom>
              <a:ln>
                <a:noFill/>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lnSpc>
                    <a:spcPct val="120000"/>
                  </a:lnSpc>
                  <a:defRPr/>
                </a:pPr>
                <a:r>
                  <a:rPr lang="zh-CN" altLang="en-US" sz="1100" dirty="0">
                    <a:solidFill>
                      <a:schemeClr val="tx1">
                        <a:lumMod val="85000"/>
                        <a:lumOff val="15000"/>
                      </a:schemeClr>
                    </a:solidFill>
                  </a:rPr>
                  <a:t>每隔</a:t>
                </a:r>
                <a:r>
                  <a:rPr lang="en-US" altLang="zh-CN" sz="1100" dirty="0">
                    <a:solidFill>
                      <a:schemeClr val="tx1">
                        <a:lumMod val="85000"/>
                        <a:lumOff val="15000"/>
                      </a:schemeClr>
                    </a:solidFill>
                  </a:rPr>
                  <a:t>3</a:t>
                </a:r>
                <a:r>
                  <a:rPr lang="zh-CN" altLang="en-US" sz="1100" dirty="0">
                    <a:solidFill>
                      <a:schemeClr val="tx1">
                        <a:lumMod val="85000"/>
                        <a:lumOff val="15000"/>
                      </a:schemeClr>
                    </a:solidFill>
                  </a:rPr>
                  <a:t>秒抽样一次记录为如</a:t>
                </a:r>
                <a:r>
                  <a:rPr lang="en-US" altLang="zh-CN" sz="1100" dirty="0">
                    <a:solidFill>
                      <a:schemeClr val="tx1">
                        <a:lumMod val="85000"/>
                        <a:lumOff val="15000"/>
                      </a:schemeClr>
                    </a:solidFill>
                  </a:rPr>
                  <a:t>4-8</a:t>
                </a:r>
                <a:r>
                  <a:rPr lang="zh-CN" altLang="en-US" sz="1100" dirty="0">
                    <a:solidFill>
                      <a:schemeClr val="tx1">
                        <a:lumMod val="85000"/>
                        <a:lumOff val="15000"/>
                      </a:schemeClr>
                    </a:solidFill>
                  </a:rPr>
                  <a:t>、</a:t>
                </a:r>
                <a:r>
                  <a:rPr lang="en-US" altLang="zh-CN" sz="1100" dirty="0">
                    <a:solidFill>
                      <a:schemeClr val="tx1">
                        <a:lumMod val="85000"/>
                        <a:lumOff val="15000"/>
                      </a:schemeClr>
                    </a:solidFill>
                  </a:rPr>
                  <a:t>8-4</a:t>
                </a:r>
                <a:r>
                  <a:rPr lang="zh-CN" altLang="en-US" sz="1100" dirty="0">
                    <a:solidFill>
                      <a:schemeClr val="tx1">
                        <a:lumMod val="85000"/>
                        <a:lumOff val="15000"/>
                      </a:schemeClr>
                    </a:solidFill>
                  </a:rPr>
                  <a:t>、</a:t>
                </a:r>
                <a:r>
                  <a:rPr lang="en-US" altLang="zh-CN" sz="1100" dirty="0">
                    <a:solidFill>
                      <a:schemeClr val="tx1">
                        <a:lumMod val="85000"/>
                        <a:lumOff val="15000"/>
                      </a:schemeClr>
                    </a:solidFill>
                  </a:rPr>
                  <a:t>5</a:t>
                </a:r>
                <a:r>
                  <a:rPr lang="zh-CN" altLang="en-US" sz="1100" dirty="0">
                    <a:solidFill>
                      <a:schemeClr val="tx1">
                        <a:lumMod val="85000"/>
                        <a:lumOff val="15000"/>
                      </a:schemeClr>
                    </a:solidFill>
                  </a:rPr>
                  <a:t>、</a:t>
                </a:r>
                <a:r>
                  <a:rPr lang="en-US" altLang="zh-CN" sz="1100" dirty="0">
                    <a:solidFill>
                      <a:schemeClr val="tx1">
                        <a:lumMod val="85000"/>
                        <a:lumOff val="15000"/>
                      </a:schemeClr>
                    </a:solidFill>
                  </a:rPr>
                  <a:t>5</a:t>
                </a:r>
                <a:r>
                  <a:rPr lang="zh-CN" altLang="en-US" sz="1100" dirty="0">
                    <a:solidFill>
                      <a:schemeClr val="tx1">
                        <a:lumMod val="85000"/>
                        <a:lumOff val="15000"/>
                      </a:schemeClr>
                    </a:solidFill>
                  </a:rPr>
                  <a:t>、</a:t>
                </a:r>
                <a:r>
                  <a:rPr lang="en-US" altLang="zh-CN" sz="1100" dirty="0">
                    <a:solidFill>
                      <a:schemeClr val="tx1">
                        <a:lumMod val="85000"/>
                        <a:lumOff val="15000"/>
                      </a:schemeClr>
                    </a:solidFill>
                  </a:rPr>
                  <a:t>6</a:t>
                </a:r>
                <a:r>
                  <a:rPr lang="zh-CN" altLang="en-US" sz="1100" dirty="0">
                    <a:solidFill>
                      <a:schemeClr val="tx1">
                        <a:lumMod val="85000"/>
                        <a:lumOff val="15000"/>
                      </a:schemeClr>
                    </a:solidFill>
                  </a:rPr>
                  <a:t>、</a:t>
                </a:r>
                <a:r>
                  <a:rPr lang="en-US" altLang="zh-CN" sz="1100" dirty="0">
                    <a:solidFill>
                      <a:schemeClr val="tx1">
                        <a:lumMod val="85000"/>
                        <a:lumOff val="15000"/>
                      </a:schemeClr>
                    </a:solidFill>
                  </a:rPr>
                  <a:t>10</a:t>
                </a:r>
                <a:r>
                  <a:rPr lang="zh-CN" altLang="en-US" sz="1100" dirty="0">
                    <a:solidFill>
                      <a:schemeClr val="tx1">
                        <a:lumMod val="85000"/>
                        <a:lumOff val="15000"/>
                      </a:schemeClr>
                    </a:solidFill>
                  </a:rPr>
                  <a:t>这种序列</a:t>
                </a:r>
                <a:endParaRPr lang="en-US" altLang="zh-CN" sz="1100" dirty="0">
                  <a:solidFill>
                    <a:schemeClr val="tx1">
                      <a:lumMod val="85000"/>
                      <a:lumOff val="15000"/>
                    </a:schemeClr>
                  </a:solidFill>
                </a:endParaRPr>
              </a:p>
            </p:txBody>
          </p:sp>
          <p:grpSp>
            <p:nvGrpSpPr>
              <p:cNvPr id="25" name="ï$ḷïḍe">
                <a:extLst>
                  <a:ext uri="{FF2B5EF4-FFF2-40B4-BE49-F238E27FC236}">
                    <a16:creationId xmlns:a16="http://schemas.microsoft.com/office/drawing/2014/main" id="{94D9B7C2-D203-47C4-ACC3-6C426F3358BB}"/>
                  </a:ext>
                </a:extLst>
              </p:cNvPr>
              <p:cNvGrpSpPr/>
              <p:nvPr/>
            </p:nvGrpSpPr>
            <p:grpSpPr>
              <a:xfrm>
                <a:off x="1401449" y="4791764"/>
                <a:ext cx="410200" cy="410198"/>
                <a:chOff x="6470043" y="1482403"/>
                <a:chExt cx="410200" cy="410198"/>
              </a:xfrm>
            </p:grpSpPr>
            <p:sp>
              <p:nvSpPr>
                <p:cNvPr id="26" name="íṣḻíḋè">
                  <a:extLst>
                    <a:ext uri="{FF2B5EF4-FFF2-40B4-BE49-F238E27FC236}">
                      <a16:creationId xmlns:a16="http://schemas.microsoft.com/office/drawing/2014/main" id="{2848581F-FECE-4F5C-B87F-FC872014324B}"/>
                    </a:ext>
                  </a:extLst>
                </p:cNvPr>
                <p:cNvSpPr/>
                <p:nvPr/>
              </p:nvSpPr>
              <p:spPr>
                <a:xfrm>
                  <a:off x="6470043" y="1482403"/>
                  <a:ext cx="410200" cy="41019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7" name="îṧḷïḍé">
                  <a:extLst>
                    <a:ext uri="{FF2B5EF4-FFF2-40B4-BE49-F238E27FC236}">
                      <a16:creationId xmlns:a16="http://schemas.microsoft.com/office/drawing/2014/main" id="{132C5D13-C90E-4E7A-B59B-658CA434B899}"/>
                    </a:ext>
                  </a:extLst>
                </p:cNvPr>
                <p:cNvSpPr/>
                <p:nvPr/>
              </p:nvSpPr>
              <p:spPr>
                <a:xfrm>
                  <a:off x="6586143" y="1620752"/>
                  <a:ext cx="178001" cy="13350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nvGrpSpPr>
            <p:cNvPr id="11" name="íṥ1îďé">
              <a:extLst>
                <a:ext uri="{FF2B5EF4-FFF2-40B4-BE49-F238E27FC236}">
                  <a16:creationId xmlns:a16="http://schemas.microsoft.com/office/drawing/2014/main" id="{AC90A3BC-52CB-4915-B6C7-541484F9157B}"/>
                </a:ext>
              </a:extLst>
            </p:cNvPr>
            <p:cNvGrpSpPr/>
            <p:nvPr/>
          </p:nvGrpSpPr>
          <p:grpSpPr>
            <a:xfrm>
              <a:off x="2730168" y="4791764"/>
              <a:ext cx="1866900" cy="1445524"/>
              <a:chOff x="2362170" y="4791764"/>
              <a:chExt cx="1866900" cy="1445524"/>
            </a:xfrm>
          </p:grpSpPr>
          <p:sp>
            <p:nvSpPr>
              <p:cNvPr id="18" name="iṥļiḋe">
                <a:extLst>
                  <a:ext uri="{FF2B5EF4-FFF2-40B4-BE49-F238E27FC236}">
                    <a16:creationId xmlns:a16="http://schemas.microsoft.com/office/drawing/2014/main" id="{DB33E15E-7C4C-4234-92F9-9493757B4037}"/>
                  </a:ext>
                </a:extLst>
              </p:cNvPr>
              <p:cNvSpPr/>
              <p:nvPr/>
            </p:nvSpPr>
            <p:spPr>
              <a:xfrm>
                <a:off x="2362170" y="5183991"/>
                <a:ext cx="1866900" cy="44607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tabLst>
                    <a:tab pos="227965" algn="l"/>
                  </a:tabLst>
                  <a:defRPr/>
                </a:pPr>
                <a:r>
                  <a:rPr lang="zh-CN" altLang="en-US" sz="1600" dirty="0">
                    <a:solidFill>
                      <a:schemeClr val="tx1">
                        <a:lumMod val="85000"/>
                        <a:lumOff val="15000"/>
                      </a:schemeClr>
                    </a:solidFill>
                  </a:rPr>
                  <a:t>构建分析矩阵</a:t>
                </a:r>
                <a:endParaRPr lang="en-US" altLang="zh-CN" sz="1600" dirty="0">
                  <a:solidFill>
                    <a:schemeClr val="tx1">
                      <a:lumMod val="85000"/>
                      <a:lumOff val="15000"/>
                    </a:schemeClr>
                  </a:solidFill>
                </a:endParaRPr>
              </a:p>
            </p:txBody>
          </p:sp>
          <p:sp>
            <p:nvSpPr>
              <p:cNvPr id="19" name="işlïde">
                <a:extLst>
                  <a:ext uri="{FF2B5EF4-FFF2-40B4-BE49-F238E27FC236}">
                    <a16:creationId xmlns:a16="http://schemas.microsoft.com/office/drawing/2014/main" id="{0D107049-8FF1-4F5E-B104-09B25818DD02}"/>
                  </a:ext>
                </a:extLst>
              </p:cNvPr>
              <p:cNvSpPr/>
              <p:nvPr/>
            </p:nvSpPr>
            <p:spPr>
              <a:xfrm>
                <a:off x="2362170" y="5604088"/>
                <a:ext cx="1866900" cy="633200"/>
              </a:xfrm>
              <a:prstGeom prst="snip2SameRect">
                <a:avLst>
                  <a:gd name="adj1" fmla="val 0"/>
                  <a:gd name="adj2" fmla="val 0"/>
                </a:avLst>
              </a:prstGeom>
              <a:ln>
                <a:noFill/>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ctr" defTabSz="914400" eaLnBrk="1" fontAlgn="auto" latinLnBrk="0" hangingPunct="1">
                  <a:lnSpc>
                    <a:spcPct val="120000"/>
                  </a:lnSpc>
                  <a:spcBef>
                    <a:spcPts val="0"/>
                  </a:spcBef>
                  <a:spcAft>
                    <a:spcPts val="0"/>
                  </a:spcAft>
                  <a:buClrTx/>
                  <a:buSzTx/>
                  <a:defRPr/>
                </a:pPr>
                <a:r>
                  <a:rPr lang="zh-CN" altLang="en-US" sz="1100" dirty="0">
                    <a:solidFill>
                      <a:schemeClr val="tx1">
                        <a:lumMod val="85000"/>
                        <a:lumOff val="15000"/>
                      </a:schemeClr>
                    </a:solidFill>
                  </a:rPr>
                  <a:t>根据记录序列构建分析矩阵表，形成积极整合格、缺陷格、稳态格</a:t>
                </a:r>
                <a:endParaRPr lang="en-US" altLang="zh-CN" sz="1100" dirty="0">
                  <a:solidFill>
                    <a:schemeClr val="tx1">
                      <a:lumMod val="85000"/>
                      <a:lumOff val="15000"/>
                    </a:schemeClr>
                  </a:solidFill>
                </a:endParaRPr>
              </a:p>
            </p:txBody>
          </p:sp>
          <p:grpSp>
            <p:nvGrpSpPr>
              <p:cNvPr id="20" name="iŝľiḍe">
                <a:extLst>
                  <a:ext uri="{FF2B5EF4-FFF2-40B4-BE49-F238E27FC236}">
                    <a16:creationId xmlns:a16="http://schemas.microsoft.com/office/drawing/2014/main" id="{B97FBA4E-342D-420B-922F-45F94A8DA10D}"/>
                  </a:ext>
                </a:extLst>
              </p:cNvPr>
              <p:cNvGrpSpPr/>
              <p:nvPr/>
            </p:nvGrpSpPr>
            <p:grpSpPr>
              <a:xfrm>
                <a:off x="3090520" y="4791764"/>
                <a:ext cx="410200" cy="410198"/>
                <a:chOff x="6470043" y="1482403"/>
                <a:chExt cx="410200" cy="410198"/>
              </a:xfrm>
            </p:grpSpPr>
            <p:sp>
              <p:nvSpPr>
                <p:cNvPr id="21" name="íşľiḓè">
                  <a:extLst>
                    <a:ext uri="{FF2B5EF4-FFF2-40B4-BE49-F238E27FC236}">
                      <a16:creationId xmlns:a16="http://schemas.microsoft.com/office/drawing/2014/main" id="{961FDF06-2A8F-4B6E-A4CF-26D2AE5B3477}"/>
                    </a:ext>
                  </a:extLst>
                </p:cNvPr>
                <p:cNvSpPr/>
                <p:nvPr/>
              </p:nvSpPr>
              <p:spPr>
                <a:xfrm>
                  <a:off x="6470043" y="1482403"/>
                  <a:ext cx="410200" cy="41019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2" name="ïṧḷïḓé">
                  <a:extLst>
                    <a:ext uri="{FF2B5EF4-FFF2-40B4-BE49-F238E27FC236}">
                      <a16:creationId xmlns:a16="http://schemas.microsoft.com/office/drawing/2014/main" id="{2890E508-CBA3-441A-B729-E9CA089B88BA}"/>
                    </a:ext>
                  </a:extLst>
                </p:cNvPr>
                <p:cNvSpPr/>
                <p:nvPr/>
              </p:nvSpPr>
              <p:spPr>
                <a:xfrm>
                  <a:off x="6586143" y="1592144"/>
                  <a:ext cx="178001" cy="162108"/>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nvGrpSpPr>
            <p:cNvPr id="12" name="îśḷïďè">
              <a:extLst>
                <a:ext uri="{FF2B5EF4-FFF2-40B4-BE49-F238E27FC236}">
                  <a16:creationId xmlns:a16="http://schemas.microsoft.com/office/drawing/2014/main" id="{5F3EC316-D370-4B85-A35F-668D79667E72}"/>
                </a:ext>
              </a:extLst>
            </p:cNvPr>
            <p:cNvGrpSpPr/>
            <p:nvPr/>
          </p:nvGrpSpPr>
          <p:grpSpPr>
            <a:xfrm>
              <a:off x="4787237" y="4791764"/>
              <a:ext cx="1907555" cy="1445524"/>
              <a:chOff x="4138339" y="4791764"/>
              <a:chExt cx="1907555" cy="1445524"/>
            </a:xfrm>
          </p:grpSpPr>
          <p:sp>
            <p:nvSpPr>
              <p:cNvPr id="13" name="ï$ḷíďé">
                <a:extLst>
                  <a:ext uri="{FF2B5EF4-FFF2-40B4-BE49-F238E27FC236}">
                    <a16:creationId xmlns:a16="http://schemas.microsoft.com/office/drawing/2014/main" id="{D3537A99-21BD-47B4-9328-A3807DD7824E}"/>
                  </a:ext>
                </a:extLst>
              </p:cNvPr>
              <p:cNvSpPr/>
              <p:nvPr/>
            </p:nvSpPr>
            <p:spPr>
              <a:xfrm>
                <a:off x="4138339" y="5183991"/>
                <a:ext cx="1866900" cy="44607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tabLst>
                    <a:tab pos="227965" algn="l"/>
                  </a:tabLst>
                  <a:defRPr/>
                </a:pPr>
                <a:r>
                  <a:rPr lang="zh-CN" altLang="en-US" sz="1600" dirty="0">
                    <a:solidFill>
                      <a:schemeClr val="tx1">
                        <a:lumMod val="85000"/>
                        <a:lumOff val="15000"/>
                      </a:schemeClr>
                    </a:solidFill>
                  </a:rPr>
                  <a:t>结果分析</a:t>
                </a:r>
                <a:endParaRPr lang="en-US" altLang="zh-CN" sz="1600" dirty="0">
                  <a:solidFill>
                    <a:schemeClr val="tx1">
                      <a:lumMod val="85000"/>
                      <a:lumOff val="15000"/>
                    </a:schemeClr>
                  </a:solidFill>
                </a:endParaRPr>
              </a:p>
            </p:txBody>
          </p:sp>
          <p:sp>
            <p:nvSpPr>
              <p:cNvPr id="14" name="iṡḻîḑè">
                <a:extLst>
                  <a:ext uri="{FF2B5EF4-FFF2-40B4-BE49-F238E27FC236}">
                    <a16:creationId xmlns:a16="http://schemas.microsoft.com/office/drawing/2014/main" id="{C3FA88CB-47CA-40E0-B989-5948C1A91198}"/>
                  </a:ext>
                </a:extLst>
              </p:cNvPr>
              <p:cNvSpPr/>
              <p:nvPr/>
            </p:nvSpPr>
            <p:spPr>
              <a:xfrm>
                <a:off x="4178994" y="5604088"/>
                <a:ext cx="1866900" cy="633200"/>
              </a:xfrm>
              <a:prstGeom prst="snip2SameRect">
                <a:avLst>
                  <a:gd name="adj1" fmla="val 0"/>
                  <a:gd name="adj2" fmla="val 0"/>
                </a:avLst>
              </a:prstGeom>
              <a:ln>
                <a:noFill/>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ctr" defTabSz="914400" eaLnBrk="1" fontAlgn="auto" latinLnBrk="0" hangingPunct="1">
                  <a:lnSpc>
                    <a:spcPct val="120000"/>
                  </a:lnSpc>
                  <a:spcBef>
                    <a:spcPts val="0"/>
                  </a:spcBef>
                  <a:spcAft>
                    <a:spcPts val="0"/>
                  </a:spcAft>
                  <a:buClrTx/>
                  <a:buSzTx/>
                  <a:defRPr/>
                </a:pPr>
                <a:r>
                  <a:rPr lang="zh-CN" altLang="en-US" sz="1100" dirty="0">
                    <a:solidFill>
                      <a:schemeClr val="tx1">
                        <a:lumMod val="85000"/>
                        <a:lumOff val="15000"/>
                      </a:schemeClr>
                    </a:solidFill>
                  </a:rPr>
                  <a:t>根据矩阵中各种课堂行为频次之间的比例关系以及分布可对课堂结构进行分析</a:t>
                </a:r>
                <a:endParaRPr lang="en-US" altLang="zh-CN" sz="1100" dirty="0">
                  <a:solidFill>
                    <a:schemeClr val="tx1">
                      <a:lumMod val="85000"/>
                      <a:lumOff val="15000"/>
                    </a:schemeClr>
                  </a:solidFill>
                </a:endParaRPr>
              </a:p>
            </p:txBody>
          </p:sp>
          <p:grpSp>
            <p:nvGrpSpPr>
              <p:cNvPr id="15" name="işlíḍè">
                <a:extLst>
                  <a:ext uri="{FF2B5EF4-FFF2-40B4-BE49-F238E27FC236}">
                    <a16:creationId xmlns:a16="http://schemas.microsoft.com/office/drawing/2014/main" id="{C79F4F15-EE41-46ED-A3CD-64F35B0AE759}"/>
                  </a:ext>
                </a:extLst>
              </p:cNvPr>
              <p:cNvGrpSpPr/>
              <p:nvPr/>
            </p:nvGrpSpPr>
            <p:grpSpPr>
              <a:xfrm>
                <a:off x="4866689" y="4791764"/>
                <a:ext cx="410200" cy="410198"/>
                <a:chOff x="6470043" y="1482403"/>
                <a:chExt cx="410200" cy="410198"/>
              </a:xfrm>
            </p:grpSpPr>
            <p:sp>
              <p:nvSpPr>
                <p:cNvPr id="16" name="ïṩḷîďê">
                  <a:extLst>
                    <a:ext uri="{FF2B5EF4-FFF2-40B4-BE49-F238E27FC236}">
                      <a16:creationId xmlns:a16="http://schemas.microsoft.com/office/drawing/2014/main" id="{C6CFDF81-D2F2-49CA-9F15-99543265BCA9}"/>
                    </a:ext>
                  </a:extLst>
                </p:cNvPr>
                <p:cNvSpPr/>
                <p:nvPr/>
              </p:nvSpPr>
              <p:spPr>
                <a:xfrm>
                  <a:off x="6470043" y="1482403"/>
                  <a:ext cx="410200" cy="41019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7" name="ïṩļïdè">
                  <a:extLst>
                    <a:ext uri="{FF2B5EF4-FFF2-40B4-BE49-F238E27FC236}">
                      <a16:creationId xmlns:a16="http://schemas.microsoft.com/office/drawing/2014/main" id="{74D770B2-09AC-4069-A450-5D2FEF5BCCFA}"/>
                    </a:ext>
                  </a:extLst>
                </p:cNvPr>
                <p:cNvSpPr/>
                <p:nvPr/>
              </p:nvSpPr>
              <p:spPr>
                <a:xfrm>
                  <a:off x="6586143" y="1623113"/>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grpSp>
        <p:nvGrpSpPr>
          <p:cNvPr id="28" name="组合 27">
            <a:extLst>
              <a:ext uri="{FF2B5EF4-FFF2-40B4-BE49-F238E27FC236}">
                <a16:creationId xmlns:a16="http://schemas.microsoft.com/office/drawing/2014/main" id="{D0D7126A-B175-493B-819C-438A2EF4C5E9}"/>
              </a:ext>
            </a:extLst>
          </p:cNvPr>
          <p:cNvGrpSpPr/>
          <p:nvPr/>
        </p:nvGrpSpPr>
        <p:grpSpPr>
          <a:xfrm>
            <a:off x="358140" y="288290"/>
            <a:ext cx="3959225" cy="369570"/>
            <a:chOff x="564" y="454"/>
            <a:chExt cx="6235" cy="582"/>
          </a:xfrm>
        </p:grpSpPr>
        <p:grpSp>
          <p:nvGrpSpPr>
            <p:cNvPr id="30" name="组合 29">
              <a:extLst>
                <a:ext uri="{FF2B5EF4-FFF2-40B4-BE49-F238E27FC236}">
                  <a16:creationId xmlns:a16="http://schemas.microsoft.com/office/drawing/2014/main" id="{B94CD886-4594-42C4-A756-65D96A17C919}"/>
                </a:ext>
              </a:extLst>
            </p:cNvPr>
            <p:cNvGrpSpPr/>
            <p:nvPr/>
          </p:nvGrpSpPr>
          <p:grpSpPr>
            <a:xfrm>
              <a:off x="564" y="512"/>
              <a:ext cx="466" cy="466"/>
              <a:chOff x="3386" y="3538"/>
              <a:chExt cx="3309" cy="3309"/>
            </a:xfrm>
          </p:grpSpPr>
          <p:sp>
            <p:nvSpPr>
              <p:cNvPr id="32" name="椭圆 31">
                <a:extLst>
                  <a:ext uri="{FF2B5EF4-FFF2-40B4-BE49-F238E27FC236}">
                    <a16:creationId xmlns:a16="http://schemas.microsoft.com/office/drawing/2014/main" id="{5143E271-F476-4E8C-98E9-565D9779AD86}"/>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1E00868-1719-41BC-99C4-898673D8AB12}"/>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文本框 30">
              <a:extLst>
                <a:ext uri="{FF2B5EF4-FFF2-40B4-BE49-F238E27FC236}">
                  <a16:creationId xmlns:a16="http://schemas.microsoft.com/office/drawing/2014/main" id="{4FDE93BD-62FC-4B87-8544-AEE540FC9683}"/>
                </a:ext>
              </a:extLst>
            </p:cNvPr>
            <p:cNvSpPr txBox="1"/>
            <p:nvPr/>
          </p:nvSpPr>
          <p:spPr>
            <a:xfrm>
              <a:off x="1168" y="454"/>
              <a:ext cx="5631"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弗兰德斯互动分析系统</a:t>
              </a:r>
            </a:p>
          </p:txBody>
        </p:sp>
      </p:grpSp>
    </p:spTree>
    <p:custDataLst>
      <p:tags r:id="rId1"/>
    </p:custDataLst>
    <p:extLst>
      <p:ext uri="{BB962C8B-B14F-4D97-AF65-F5344CB8AC3E}">
        <p14:creationId xmlns:p14="http://schemas.microsoft.com/office/powerpoint/2010/main" val="225063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946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5A427BD-E537-4FD3-9A74-DE18F538C97D}"/>
              </a:ext>
            </a:extLst>
          </p:cNvPr>
          <p:cNvGrpSpPr>
            <a:grpSpLocks noChangeAspect="1"/>
          </p:cNvGrpSpPr>
          <p:nvPr>
            <p:custDataLst>
              <p:tags r:id="rId2"/>
            </p:custDataLst>
          </p:nvPr>
        </p:nvGrpSpPr>
        <p:grpSpPr>
          <a:xfrm>
            <a:off x="1" y="0"/>
            <a:ext cx="12192000" cy="6858000"/>
            <a:chOff x="1" y="0"/>
            <a:chExt cx="12192000" cy="6858000"/>
          </a:xfrm>
        </p:grpSpPr>
        <p:sp>
          <p:nvSpPr>
            <p:cNvPr id="4" name="i$ḻïḓé">
              <a:extLst>
                <a:ext uri="{FF2B5EF4-FFF2-40B4-BE49-F238E27FC236}">
                  <a16:creationId xmlns:a16="http://schemas.microsoft.com/office/drawing/2014/main" id="{864167D6-8AC9-42A0-AF21-AF097F114196}"/>
                </a:ext>
              </a:extLst>
            </p:cNvPr>
            <p:cNvSpPr/>
            <p:nvPr/>
          </p:nvSpPr>
          <p:spPr>
            <a:xfrm>
              <a:off x="7123177" y="0"/>
              <a:ext cx="5068824" cy="6858000"/>
            </a:xfrm>
            <a:prstGeom prst="rect">
              <a:avLst/>
            </a:prstGeom>
            <a:pattFill prst="pct5">
              <a:fgClr>
                <a:srgbClr val="E4E6EA"/>
              </a:fgClr>
              <a:bgClr>
                <a:srgbClr val="ADB5BF"/>
              </a:bgClr>
            </a:patt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dirty="0"/>
            </a:p>
          </p:txBody>
        </p:sp>
        <p:sp>
          <p:nvSpPr>
            <p:cNvPr id="5" name="ïṣ1îḍe">
              <a:extLst>
                <a:ext uri="{FF2B5EF4-FFF2-40B4-BE49-F238E27FC236}">
                  <a16:creationId xmlns:a16="http://schemas.microsoft.com/office/drawing/2014/main" id="{39BFCF56-6A0C-4219-8B5C-1D2652517279}"/>
                </a:ext>
              </a:extLst>
            </p:cNvPr>
            <p:cNvSpPr/>
            <p:nvPr/>
          </p:nvSpPr>
          <p:spPr>
            <a:xfrm>
              <a:off x="1" y="2060447"/>
              <a:ext cx="7123176" cy="3766775"/>
            </a:xfrm>
            <a:prstGeom prst="rect">
              <a:avLst/>
            </a:prstGeom>
            <a:gradFill flip="none" rotWithShape="1">
              <a:gsLst>
                <a:gs pos="0">
                  <a:schemeClr val="bg1">
                    <a:alpha val="0"/>
                  </a:schemeClr>
                </a:gs>
                <a:gs pos="100000">
                  <a:schemeClr val="bg1">
                    <a:lumMod val="95000"/>
                    <a:alpha val="80000"/>
                  </a:schemeClr>
                </a:gs>
              </a:gsLst>
              <a:lin ang="0" scaled="1"/>
              <a:tileRect/>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6" name="îṧḷïḋè">
              <a:extLst>
                <a:ext uri="{FF2B5EF4-FFF2-40B4-BE49-F238E27FC236}">
                  <a16:creationId xmlns:a16="http://schemas.microsoft.com/office/drawing/2014/main" id="{0BBE70EF-7CEF-424C-A592-DF8C5CA3253A}"/>
                </a:ext>
              </a:extLst>
            </p:cNvPr>
            <p:cNvGrpSpPr/>
            <p:nvPr/>
          </p:nvGrpSpPr>
          <p:grpSpPr>
            <a:xfrm>
              <a:off x="651578" y="1666662"/>
              <a:ext cx="4679372" cy="3327296"/>
              <a:chOff x="651590" y="1666662"/>
              <a:chExt cx="4672884" cy="3327296"/>
            </a:xfrm>
          </p:grpSpPr>
          <p:sp>
            <p:nvSpPr>
              <p:cNvPr id="9" name="îṥḻíďè">
                <a:extLst>
                  <a:ext uri="{FF2B5EF4-FFF2-40B4-BE49-F238E27FC236}">
                    <a16:creationId xmlns:a16="http://schemas.microsoft.com/office/drawing/2014/main" id="{06257DCC-5440-4524-8B50-36706D68F453}"/>
                  </a:ext>
                </a:extLst>
              </p:cNvPr>
              <p:cNvSpPr txBox="1"/>
              <p:nvPr/>
            </p:nvSpPr>
            <p:spPr>
              <a:xfrm>
                <a:off x="651590" y="2277219"/>
                <a:ext cx="4664075" cy="1062643"/>
              </a:xfrm>
              <a:prstGeom prst="rect">
                <a:avLst/>
              </a:prstGeom>
              <a:noFill/>
              <a:ln>
                <a:noFill/>
              </a:ln>
            </p:spPr>
            <p:txBody>
              <a:bodyPr wrap="square" lIns="91440" tIns="45720" rIns="91440" bIns="45720" anchor="t" anchorCtr="0">
                <a:norm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1600" i="0" u="none" strike="noStrike" kern="1200" cap="none" spc="0" normalizeH="0" baseline="0" noProof="0" dirty="0">
                    <a:ln>
                      <a:noFill/>
                    </a:ln>
                    <a:effectLst/>
                    <a:uLnTx/>
                    <a:uFillTx/>
                  </a:rPr>
                  <a:t>    矩阵中</a:t>
                </a:r>
                <a:r>
                  <a:rPr lang="zh-CN" altLang="en-US" sz="1600" dirty="0"/>
                  <a:t>各种课堂行为频次之间的比例关系和他们在矩阵中的分布可以使我们对课堂教学情况做出有意义的分析：</a:t>
                </a:r>
                <a:endParaRPr kumimoji="0" lang="en-US" sz="1600" i="0" u="none" strike="noStrike" kern="1200" cap="none" spc="0" normalizeH="0" baseline="0" noProof="0" dirty="0">
                  <a:ln>
                    <a:noFill/>
                  </a:ln>
                  <a:effectLst/>
                  <a:uLnTx/>
                  <a:uFillTx/>
                </a:endParaRPr>
              </a:p>
            </p:txBody>
          </p:sp>
          <p:sp>
            <p:nvSpPr>
              <p:cNvPr id="10" name="iṩliḋe">
                <a:extLst>
                  <a:ext uri="{FF2B5EF4-FFF2-40B4-BE49-F238E27FC236}">
                    <a16:creationId xmlns:a16="http://schemas.microsoft.com/office/drawing/2014/main" id="{4641708F-6DF9-4373-9906-F0ED83E3BF8F}"/>
                  </a:ext>
                </a:extLst>
              </p:cNvPr>
              <p:cNvSpPr/>
              <p:nvPr/>
            </p:nvSpPr>
            <p:spPr bwMode="auto">
              <a:xfrm>
                <a:off x="660398" y="1666662"/>
                <a:ext cx="4664075" cy="35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u="sng" dirty="0">
                    <a:solidFill>
                      <a:schemeClr val="accent1"/>
                    </a:solidFill>
                  </a:rPr>
                  <a:t>历史课的弗兰德斯互动分析实录</a:t>
                </a:r>
                <a:endParaRPr lang="en-US" altLang="zh-CN" sz="1100" u="sng" dirty="0">
                  <a:solidFill>
                    <a:schemeClr val="accent1"/>
                  </a:solidFill>
                </a:endParaRPr>
              </a:p>
            </p:txBody>
          </p:sp>
          <p:sp>
            <p:nvSpPr>
              <p:cNvPr id="11" name="ïṩḷíḑê">
                <a:extLst>
                  <a:ext uri="{FF2B5EF4-FFF2-40B4-BE49-F238E27FC236}">
                    <a16:creationId xmlns:a16="http://schemas.microsoft.com/office/drawing/2014/main" id="{A908BFA4-5DFC-496B-832B-8B725FDF4AE7}"/>
                  </a:ext>
                </a:extLst>
              </p:cNvPr>
              <p:cNvSpPr txBox="1"/>
              <p:nvPr/>
            </p:nvSpPr>
            <p:spPr>
              <a:xfrm>
                <a:off x="660399" y="3686366"/>
                <a:ext cx="4664075" cy="1307592"/>
              </a:xfrm>
              <a:prstGeom prst="rect">
                <a:avLst/>
              </a:prstGeom>
              <a:noFill/>
              <a:ln>
                <a:noFill/>
              </a:ln>
            </p:spPr>
            <p:txBody>
              <a:bodyPr wrap="square" lIns="91440" tIns="45720" rIns="91440" bIns="45720" anchor="t" anchorCtr="0">
                <a:normAutofit fontScale="92500" lnSpcReduction="10000"/>
              </a:bodyPr>
              <a:lstStyle/>
              <a:p>
                <a:pPr lvl="0">
                  <a:lnSpc>
                    <a:spcPct val="150000"/>
                  </a:lnSpc>
                  <a:buSzPct val="25000"/>
                  <a:defRPr/>
                </a:pPr>
                <a:r>
                  <a:rPr lang="en-US" altLang="zh-CN" sz="1200" dirty="0"/>
                  <a:t>Unified fonts make reading</a:t>
                </a:r>
                <a:r>
                  <a:rPr lang="en-US" altLang="zh-CN" sz="100" dirty="0"/>
                  <a:t> </a:t>
                </a:r>
                <a:r>
                  <a:rPr lang="en-US" altLang="zh-CN" sz="1200" dirty="0"/>
                  <a:t> more fluent.</a:t>
                </a:r>
              </a:p>
              <a:p>
                <a:pPr>
                  <a:lnSpc>
                    <a:spcPct val="150000"/>
                  </a:lnSpc>
                  <a:buSzPct val="25000"/>
                </a:pPr>
                <a:r>
                  <a:rPr lang="en-US" sz="1200" dirty="0"/>
                  <a:t>Theme color makes PPT more convenient to change.</a:t>
                </a:r>
              </a:p>
              <a:p>
                <a:pPr>
                  <a:lnSpc>
                    <a:spcPct val="150000"/>
                  </a:lnSpc>
                  <a:buSzPct val="25000"/>
                </a:pPr>
                <a:r>
                  <a:rPr lang="en-US" sz="1200" dirty="0"/>
                  <a:t>Adjust the spacing to adapt to Chinese typesetting, use the reference line in PPT.</a:t>
                </a:r>
              </a:p>
              <a:p>
                <a:pPr>
                  <a:lnSpc>
                    <a:spcPct val="150000"/>
                  </a:lnSpc>
                  <a:buSzPct val="25000"/>
                </a:pPr>
                <a:r>
                  <a:rPr lang="en-US" altLang="zh-CN" sz="1200" dirty="0"/>
                  <a:t>……</a:t>
                </a:r>
                <a:endParaRPr lang="en-US" sz="1200" dirty="0"/>
              </a:p>
            </p:txBody>
          </p:sp>
        </p:grpSp>
        <p:cxnSp>
          <p:nvCxnSpPr>
            <p:cNvPr id="7" name="直接连接符 6">
              <a:extLst>
                <a:ext uri="{FF2B5EF4-FFF2-40B4-BE49-F238E27FC236}">
                  <a16:creationId xmlns:a16="http://schemas.microsoft.com/office/drawing/2014/main" id="{9D758BAE-EB4E-43B8-B5E6-9309244EEE56}"/>
                </a:ext>
              </a:extLst>
            </p:cNvPr>
            <p:cNvCxnSpPr/>
            <p:nvPr/>
          </p:nvCxnSpPr>
          <p:spPr>
            <a:xfrm>
              <a:off x="651578" y="3273552"/>
              <a:ext cx="4579112" cy="0"/>
            </a:xfrm>
            <a:prstGeom prst="line">
              <a:avLst/>
            </a:prstGeom>
            <a:ln w="317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 name="íšḻïďe">
              <a:extLst>
                <a:ext uri="{FF2B5EF4-FFF2-40B4-BE49-F238E27FC236}">
                  <a16:creationId xmlns:a16="http://schemas.microsoft.com/office/drawing/2014/main" id="{D07C776D-15B1-4C92-A0C1-BBE17E6DA5DB}"/>
                </a:ext>
              </a:extLst>
            </p:cNvPr>
            <p:cNvSpPr/>
            <p:nvPr/>
          </p:nvSpPr>
          <p:spPr>
            <a:xfrm>
              <a:off x="6967728" y="2060448"/>
              <a:ext cx="155448" cy="3143504"/>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pic>
        <p:nvPicPr>
          <p:cNvPr id="21" name="图片 20">
            <a:extLst>
              <a:ext uri="{FF2B5EF4-FFF2-40B4-BE49-F238E27FC236}">
                <a16:creationId xmlns:a16="http://schemas.microsoft.com/office/drawing/2014/main" id="{4D173AAA-51E5-4552-B29D-8AADEA767E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980" y="3494914"/>
            <a:ext cx="5365241" cy="2188678"/>
          </a:xfrm>
          <a:prstGeom prst="rect">
            <a:avLst/>
          </a:prstGeom>
        </p:spPr>
      </p:pic>
      <p:graphicFrame>
        <p:nvGraphicFramePr>
          <p:cNvPr id="22" name="表格 22">
            <a:extLst>
              <a:ext uri="{FF2B5EF4-FFF2-40B4-BE49-F238E27FC236}">
                <a16:creationId xmlns:a16="http://schemas.microsoft.com/office/drawing/2014/main" id="{FF05ECDC-9FB4-42B1-96EE-A281671532FD}"/>
              </a:ext>
            </a:extLst>
          </p:cNvPr>
          <p:cNvGraphicFramePr>
            <a:graphicFrameLocks noGrp="1"/>
          </p:cNvGraphicFramePr>
          <p:nvPr/>
        </p:nvGraphicFramePr>
        <p:xfrm>
          <a:off x="7198165" y="1234440"/>
          <a:ext cx="4918848" cy="4389120"/>
        </p:xfrm>
        <a:graphic>
          <a:graphicData uri="http://schemas.openxmlformats.org/drawingml/2006/table">
            <a:tbl>
              <a:tblPr firstRow="1" bandRow="1">
                <a:tableStyleId>{5C22544A-7EE6-4342-B048-85BDC9FD1C3A}</a:tableStyleId>
              </a:tblPr>
              <a:tblGrid>
                <a:gridCol w="409904">
                  <a:extLst>
                    <a:ext uri="{9D8B030D-6E8A-4147-A177-3AD203B41FA5}">
                      <a16:colId xmlns:a16="http://schemas.microsoft.com/office/drawing/2014/main" val="2091194250"/>
                    </a:ext>
                  </a:extLst>
                </a:gridCol>
                <a:gridCol w="409904">
                  <a:extLst>
                    <a:ext uri="{9D8B030D-6E8A-4147-A177-3AD203B41FA5}">
                      <a16:colId xmlns:a16="http://schemas.microsoft.com/office/drawing/2014/main" val="2634512729"/>
                    </a:ext>
                  </a:extLst>
                </a:gridCol>
                <a:gridCol w="409904">
                  <a:extLst>
                    <a:ext uri="{9D8B030D-6E8A-4147-A177-3AD203B41FA5}">
                      <a16:colId xmlns:a16="http://schemas.microsoft.com/office/drawing/2014/main" val="1187482776"/>
                    </a:ext>
                  </a:extLst>
                </a:gridCol>
                <a:gridCol w="409904">
                  <a:extLst>
                    <a:ext uri="{9D8B030D-6E8A-4147-A177-3AD203B41FA5}">
                      <a16:colId xmlns:a16="http://schemas.microsoft.com/office/drawing/2014/main" val="395023715"/>
                    </a:ext>
                  </a:extLst>
                </a:gridCol>
                <a:gridCol w="409904">
                  <a:extLst>
                    <a:ext uri="{9D8B030D-6E8A-4147-A177-3AD203B41FA5}">
                      <a16:colId xmlns:a16="http://schemas.microsoft.com/office/drawing/2014/main" val="2571538605"/>
                    </a:ext>
                  </a:extLst>
                </a:gridCol>
                <a:gridCol w="409904">
                  <a:extLst>
                    <a:ext uri="{9D8B030D-6E8A-4147-A177-3AD203B41FA5}">
                      <a16:colId xmlns:a16="http://schemas.microsoft.com/office/drawing/2014/main" val="3214108232"/>
                    </a:ext>
                  </a:extLst>
                </a:gridCol>
                <a:gridCol w="409904">
                  <a:extLst>
                    <a:ext uri="{9D8B030D-6E8A-4147-A177-3AD203B41FA5}">
                      <a16:colId xmlns:a16="http://schemas.microsoft.com/office/drawing/2014/main" val="3865748488"/>
                    </a:ext>
                  </a:extLst>
                </a:gridCol>
                <a:gridCol w="409904">
                  <a:extLst>
                    <a:ext uri="{9D8B030D-6E8A-4147-A177-3AD203B41FA5}">
                      <a16:colId xmlns:a16="http://schemas.microsoft.com/office/drawing/2014/main" val="3941674016"/>
                    </a:ext>
                  </a:extLst>
                </a:gridCol>
                <a:gridCol w="409904">
                  <a:extLst>
                    <a:ext uri="{9D8B030D-6E8A-4147-A177-3AD203B41FA5}">
                      <a16:colId xmlns:a16="http://schemas.microsoft.com/office/drawing/2014/main" val="802076085"/>
                    </a:ext>
                  </a:extLst>
                </a:gridCol>
                <a:gridCol w="409904">
                  <a:extLst>
                    <a:ext uri="{9D8B030D-6E8A-4147-A177-3AD203B41FA5}">
                      <a16:colId xmlns:a16="http://schemas.microsoft.com/office/drawing/2014/main" val="2818708711"/>
                    </a:ext>
                  </a:extLst>
                </a:gridCol>
                <a:gridCol w="409904">
                  <a:extLst>
                    <a:ext uri="{9D8B030D-6E8A-4147-A177-3AD203B41FA5}">
                      <a16:colId xmlns:a16="http://schemas.microsoft.com/office/drawing/2014/main" val="3089203220"/>
                    </a:ext>
                  </a:extLst>
                </a:gridCol>
                <a:gridCol w="409904">
                  <a:extLst>
                    <a:ext uri="{9D8B030D-6E8A-4147-A177-3AD203B41FA5}">
                      <a16:colId xmlns:a16="http://schemas.microsoft.com/office/drawing/2014/main" val="726459472"/>
                    </a:ext>
                  </a:extLst>
                </a:gridCol>
              </a:tblGrid>
              <a:tr h="333333">
                <a:tc>
                  <a:txBody>
                    <a:bodyPr/>
                    <a:lstStyle/>
                    <a:p>
                      <a:r>
                        <a:rPr lang="zh-CN" altLang="en-US" dirty="0"/>
                        <a:t>统</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sz="1600" dirty="0"/>
                        <a:t>10</a:t>
                      </a:r>
                      <a:endParaRPr lang="zh-CN" altLang="en-US" sz="1600" dirty="0"/>
                    </a:p>
                  </a:txBody>
                  <a:tcPr/>
                </a:tc>
                <a:tc>
                  <a:txBody>
                    <a:bodyPr/>
                    <a:lstStyle/>
                    <a:p>
                      <a:r>
                        <a:rPr lang="zh-CN" altLang="en-US" dirty="0"/>
                        <a:t>合</a:t>
                      </a:r>
                    </a:p>
                  </a:txBody>
                  <a:tcPr/>
                </a:tc>
                <a:extLst>
                  <a:ext uri="{0D108BD9-81ED-4DB2-BD59-A6C34878D82A}">
                    <a16:rowId xmlns:a16="http://schemas.microsoft.com/office/drawing/2014/main" val="1216914549"/>
                  </a:ext>
                </a:extLst>
              </a:tr>
              <a:tr h="333333">
                <a:tc>
                  <a:txBody>
                    <a:bodyPr/>
                    <a:lstStyle/>
                    <a:p>
                      <a:r>
                        <a:rPr lang="en-US" altLang="zh-CN" dirty="0"/>
                        <a:t>1</a:t>
                      </a:r>
                      <a:endParaRPr lang="zh-CN" altLang="en-US" dirty="0"/>
                    </a:p>
                  </a:txBody>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a:p>
                  </a:txBody>
                  <a:tcPr>
                    <a:solidFill>
                      <a:srgbClr val="00B050"/>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43703297"/>
                  </a:ext>
                </a:extLst>
              </a:tr>
              <a:tr h="333333">
                <a:tc>
                  <a:txBody>
                    <a:bodyPr/>
                    <a:lstStyle/>
                    <a:p>
                      <a:r>
                        <a:rPr lang="en-US" altLang="zh-CN" dirty="0"/>
                        <a:t>2</a:t>
                      </a:r>
                      <a:endParaRPr lang="zh-CN" altLang="en-US" dirty="0"/>
                    </a:p>
                  </a:txBody>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579820276"/>
                  </a:ext>
                </a:extLst>
              </a:tr>
              <a:tr h="333333">
                <a:tc>
                  <a:txBody>
                    <a:bodyPr/>
                    <a:lstStyle/>
                    <a:p>
                      <a:r>
                        <a:rPr lang="en-US" altLang="zh-CN" dirty="0"/>
                        <a:t>3</a:t>
                      </a:r>
                      <a:endParaRPr lang="zh-CN" altLang="en-US" dirty="0"/>
                    </a:p>
                  </a:txBody>
                  <a:tcPr/>
                </a:tc>
                <a:tc>
                  <a:txBody>
                    <a:bodyPr/>
                    <a:lstStyle/>
                    <a:p>
                      <a:endParaRPr lang="zh-CN" altLang="en-US"/>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417501067"/>
                  </a:ext>
                </a:extLst>
              </a:tr>
              <a:tr h="333333">
                <a:tc>
                  <a:txBody>
                    <a:bodyPr/>
                    <a:lstStyle/>
                    <a:p>
                      <a:r>
                        <a:rPr lang="en-US" altLang="zh-CN" dirty="0"/>
                        <a:t>4</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solidFill>
                      <a:srgbClr val="FFC000"/>
                    </a:solidFill>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90934996"/>
                  </a:ext>
                </a:extLst>
              </a:tr>
              <a:tr h="333333">
                <a:tc>
                  <a:txBody>
                    <a:bodyPr/>
                    <a:lstStyle/>
                    <a:p>
                      <a:r>
                        <a:rPr lang="en-US" altLang="zh-CN" dirty="0"/>
                        <a:t>5</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rgbClr val="FFC000"/>
                    </a:solidFill>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4066652"/>
                  </a:ext>
                </a:extLst>
              </a:tr>
              <a:tr h="333333">
                <a:tc>
                  <a:txBody>
                    <a:bodyPr/>
                    <a:lstStyle/>
                    <a:p>
                      <a:r>
                        <a:rPr lang="en-US" altLang="zh-CN" dirty="0"/>
                        <a:t>6</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07964256"/>
                  </a:ext>
                </a:extLst>
              </a:tr>
              <a:tr h="333333">
                <a:tc>
                  <a:txBody>
                    <a:bodyPr/>
                    <a:lstStyle/>
                    <a:p>
                      <a:r>
                        <a:rPr lang="en-US" altLang="zh-CN" dirty="0"/>
                        <a:t>7</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43868570"/>
                  </a:ext>
                </a:extLst>
              </a:tr>
              <a:tr h="333333">
                <a:tc>
                  <a:txBody>
                    <a:bodyPr/>
                    <a:lstStyle/>
                    <a:p>
                      <a:r>
                        <a:rPr lang="en-US" altLang="zh-CN" dirty="0"/>
                        <a:t>8</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solidFill>
                      <a:srgbClr val="FFC000"/>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020954817"/>
                  </a:ext>
                </a:extLst>
              </a:tr>
              <a:tr h="333333">
                <a:tc>
                  <a:txBody>
                    <a:bodyPr/>
                    <a:lstStyle/>
                    <a:p>
                      <a:r>
                        <a:rPr lang="en-US" altLang="zh-CN" dirty="0"/>
                        <a:t>9</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rgbClr val="FFC000"/>
                    </a:solidFill>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97934195"/>
                  </a:ext>
                </a:extLst>
              </a:tr>
              <a:tr h="333333">
                <a:tc>
                  <a:txBody>
                    <a:bodyPr/>
                    <a:lstStyle/>
                    <a:p>
                      <a:r>
                        <a:rPr lang="en-US" altLang="zh-CN" sz="1600" dirty="0"/>
                        <a:t>10</a:t>
                      </a:r>
                      <a:endParaRPr lang="zh-CN" altLang="en-US" sz="16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rgbClr val="FFC000"/>
                    </a:solidFill>
                  </a:tcPr>
                </a:tc>
                <a:tc>
                  <a:txBody>
                    <a:bodyPr/>
                    <a:lstStyle/>
                    <a:p>
                      <a:endParaRPr lang="zh-CN" altLang="en-US"/>
                    </a:p>
                  </a:txBody>
                  <a:tcPr/>
                </a:tc>
                <a:extLst>
                  <a:ext uri="{0D108BD9-81ED-4DB2-BD59-A6C34878D82A}">
                    <a16:rowId xmlns:a16="http://schemas.microsoft.com/office/drawing/2014/main" val="197194196"/>
                  </a:ext>
                </a:extLst>
              </a:tr>
              <a:tr h="333333">
                <a:tc>
                  <a:txBody>
                    <a:bodyPr/>
                    <a:lstStyle/>
                    <a:p>
                      <a:r>
                        <a:rPr lang="zh-CN" altLang="en-US" dirty="0"/>
                        <a:t>合</a:t>
                      </a:r>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810339597"/>
                  </a:ext>
                </a:extLst>
              </a:tr>
            </a:tbl>
          </a:graphicData>
        </a:graphic>
      </p:graphicFrame>
      <p:grpSp>
        <p:nvGrpSpPr>
          <p:cNvPr id="17" name="组合 16">
            <a:extLst>
              <a:ext uri="{FF2B5EF4-FFF2-40B4-BE49-F238E27FC236}">
                <a16:creationId xmlns:a16="http://schemas.microsoft.com/office/drawing/2014/main" id="{27FE2A15-9DDA-4FE6-B5A7-2915FB93F304}"/>
              </a:ext>
            </a:extLst>
          </p:cNvPr>
          <p:cNvGrpSpPr/>
          <p:nvPr/>
        </p:nvGrpSpPr>
        <p:grpSpPr>
          <a:xfrm>
            <a:off x="358140" y="288290"/>
            <a:ext cx="3959225" cy="369570"/>
            <a:chOff x="564" y="454"/>
            <a:chExt cx="6235" cy="582"/>
          </a:xfrm>
        </p:grpSpPr>
        <p:grpSp>
          <p:nvGrpSpPr>
            <p:cNvPr id="18" name="组合 17">
              <a:extLst>
                <a:ext uri="{FF2B5EF4-FFF2-40B4-BE49-F238E27FC236}">
                  <a16:creationId xmlns:a16="http://schemas.microsoft.com/office/drawing/2014/main" id="{33387E81-BE68-4D18-82F6-728E585D569A}"/>
                </a:ext>
              </a:extLst>
            </p:cNvPr>
            <p:cNvGrpSpPr/>
            <p:nvPr/>
          </p:nvGrpSpPr>
          <p:grpSpPr>
            <a:xfrm>
              <a:off x="564" y="512"/>
              <a:ext cx="466" cy="466"/>
              <a:chOff x="3386" y="3538"/>
              <a:chExt cx="3309" cy="3309"/>
            </a:xfrm>
          </p:grpSpPr>
          <p:sp>
            <p:nvSpPr>
              <p:cNvPr id="20" name="椭圆 19">
                <a:extLst>
                  <a:ext uri="{FF2B5EF4-FFF2-40B4-BE49-F238E27FC236}">
                    <a16:creationId xmlns:a16="http://schemas.microsoft.com/office/drawing/2014/main" id="{C145D5F3-0DAC-4321-A143-913ADA976D1C}"/>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8131C27F-D5E6-4203-82A5-9D2446811C07}"/>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637917C8-3227-49EE-9E2B-C6B11D8A3CC0}"/>
                </a:ext>
              </a:extLst>
            </p:cNvPr>
            <p:cNvSpPr txBox="1"/>
            <p:nvPr/>
          </p:nvSpPr>
          <p:spPr>
            <a:xfrm>
              <a:off x="1168" y="454"/>
              <a:ext cx="5631" cy="582"/>
            </a:xfrm>
            <a:prstGeom prst="rect">
              <a:avLst/>
            </a:prstGeom>
            <a:noFill/>
          </p:spPr>
          <p:txBody>
            <a:bodyPr wrap="square" rtlCol="0">
              <a:spAutoFit/>
            </a:bodyPr>
            <a:lstStyle/>
            <a:p>
              <a:pPr algn="l"/>
              <a:r>
                <a:rPr lang="zh-CN" altLang="en-US" b="1" dirty="0">
                  <a:solidFill>
                    <a:schemeClr val="accent1">
                      <a:lumMod val="50000"/>
                    </a:schemeClr>
                  </a:solidFill>
                  <a:cs typeface="+mn-ea"/>
                  <a:sym typeface="+mn-lt"/>
                </a:rPr>
                <a:t>弗兰德斯互动分析系统</a:t>
              </a:r>
            </a:p>
          </p:txBody>
        </p:sp>
      </p:grpSp>
      <p:sp>
        <p:nvSpPr>
          <p:cNvPr id="14" name="文本框 13">
            <a:extLst>
              <a:ext uri="{FF2B5EF4-FFF2-40B4-BE49-F238E27FC236}">
                <a16:creationId xmlns:a16="http://schemas.microsoft.com/office/drawing/2014/main" id="{72CB4FCC-41A4-49DA-9B76-3AA5AA47E0B0}"/>
              </a:ext>
            </a:extLst>
          </p:cNvPr>
          <p:cNvSpPr txBox="1"/>
          <p:nvPr/>
        </p:nvSpPr>
        <p:spPr>
          <a:xfrm>
            <a:off x="651578" y="1007496"/>
            <a:ext cx="4134465" cy="369332"/>
          </a:xfrm>
          <a:prstGeom prst="rect">
            <a:avLst/>
          </a:prstGeom>
          <a:noFill/>
        </p:spPr>
        <p:txBody>
          <a:bodyPr wrap="none" rtlCol="0">
            <a:spAutoFit/>
          </a:bodyPr>
          <a:lstStyle/>
          <a:p>
            <a:r>
              <a:rPr lang="zh-CN" altLang="en-US" b="1" dirty="0"/>
              <a:t>弗兰德斯互动分析系统的课堂结构分析</a:t>
            </a:r>
          </a:p>
        </p:txBody>
      </p:sp>
    </p:spTree>
    <p:custDataLst>
      <p:tags r:id="rId1"/>
    </p:custDataLst>
    <p:extLst>
      <p:ext uri="{BB962C8B-B14F-4D97-AF65-F5344CB8AC3E}">
        <p14:creationId xmlns:p14="http://schemas.microsoft.com/office/powerpoint/2010/main" val="428958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826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287C90C-D7BC-41C1-A353-206FECFA89C4}"/>
              </a:ext>
            </a:extLst>
          </p:cNvPr>
          <p:cNvGrpSpPr>
            <a:grpSpLocks noChangeAspect="1"/>
          </p:cNvGrpSpPr>
          <p:nvPr>
            <p:custDataLst>
              <p:tags r:id="rId2"/>
            </p:custDataLst>
          </p:nvPr>
        </p:nvGrpSpPr>
        <p:grpSpPr>
          <a:xfrm>
            <a:off x="3567040" y="1131890"/>
            <a:ext cx="7951860" cy="4543419"/>
            <a:chOff x="3567040" y="1131890"/>
            <a:chExt cx="7951860" cy="4543419"/>
          </a:xfrm>
        </p:grpSpPr>
        <p:sp>
          <p:nvSpPr>
            <p:cNvPr id="5" name="ísľïḋe">
              <a:extLst>
                <a:ext uri="{FF2B5EF4-FFF2-40B4-BE49-F238E27FC236}">
                  <a16:creationId xmlns:a16="http://schemas.microsoft.com/office/drawing/2014/main" id="{DCA8D7CB-3C40-420F-A8E9-979943401089}"/>
                </a:ext>
              </a:extLst>
            </p:cNvPr>
            <p:cNvSpPr/>
            <p:nvPr/>
          </p:nvSpPr>
          <p:spPr>
            <a:xfrm>
              <a:off x="3810172" y="2339552"/>
              <a:ext cx="7708728" cy="1610564"/>
            </a:xfrm>
            <a:prstGeom prst="roundRect">
              <a:avLst>
                <a:gd name="adj" fmla="val 65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 name="iṡḻiḍé">
              <a:extLst>
                <a:ext uri="{FF2B5EF4-FFF2-40B4-BE49-F238E27FC236}">
                  <a16:creationId xmlns:a16="http://schemas.microsoft.com/office/drawing/2014/main" id="{F03A172B-9BD1-4D5A-8661-4847AEAB4E5B}"/>
                </a:ext>
              </a:extLst>
            </p:cNvPr>
            <p:cNvSpPr/>
            <p:nvPr/>
          </p:nvSpPr>
          <p:spPr>
            <a:xfrm>
              <a:off x="3810172" y="4064745"/>
              <a:ext cx="3791934" cy="1610564"/>
            </a:xfrm>
            <a:prstGeom prst="roundRect">
              <a:avLst>
                <a:gd name="adj" fmla="val 65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7" name="iṩļîḍé">
              <a:extLst>
                <a:ext uri="{FF2B5EF4-FFF2-40B4-BE49-F238E27FC236}">
                  <a16:creationId xmlns:a16="http://schemas.microsoft.com/office/drawing/2014/main" id="{D3BB9DC1-0A68-4558-B832-503A3EABA165}"/>
                </a:ext>
              </a:extLst>
            </p:cNvPr>
            <p:cNvSpPr/>
            <p:nvPr/>
          </p:nvSpPr>
          <p:spPr>
            <a:xfrm>
              <a:off x="7726966" y="4064745"/>
              <a:ext cx="3791934" cy="1610564"/>
            </a:xfrm>
            <a:prstGeom prst="roundRect">
              <a:avLst>
                <a:gd name="adj" fmla="val 65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8" name="iṩḷiḓé">
              <a:extLst>
                <a:ext uri="{FF2B5EF4-FFF2-40B4-BE49-F238E27FC236}">
                  <a16:creationId xmlns:a16="http://schemas.microsoft.com/office/drawing/2014/main" id="{F8ED2DE2-E48C-4A75-B24D-7840C4FF6A3A}"/>
                </a:ext>
              </a:extLst>
            </p:cNvPr>
            <p:cNvSpPr txBox="1"/>
            <p:nvPr/>
          </p:nvSpPr>
          <p:spPr>
            <a:xfrm>
              <a:off x="3567040" y="1131890"/>
              <a:ext cx="5057919" cy="461665"/>
            </a:xfrm>
            <a:prstGeom prst="rect">
              <a:avLst/>
            </a:prstGeom>
            <a:noFill/>
          </p:spPr>
          <p:txBody>
            <a:bodyPr wrap="square" rtlCol="0">
              <a:spAutoFit/>
            </a:bodyPr>
            <a:lstStyle/>
            <a:p>
              <a:pPr algn="ctr"/>
              <a:r>
                <a:rPr lang="en-US" altLang="zh-CN" sz="2400" b="1" dirty="0"/>
                <a:t>S-T</a:t>
              </a:r>
              <a:r>
                <a:rPr lang="zh-CN" altLang="en-US" sz="2400" b="1" dirty="0"/>
                <a:t>教学分析法是一种</a:t>
              </a:r>
              <a:r>
                <a:rPr lang="zh-CN" altLang="en-US" sz="2400" b="1" dirty="0">
                  <a:solidFill>
                    <a:srgbClr val="5B9BD5"/>
                  </a:solidFill>
                </a:rPr>
                <a:t>定量分析</a:t>
              </a:r>
              <a:r>
                <a:rPr lang="zh-CN" altLang="en-US" sz="2400" b="1" dirty="0"/>
                <a:t>方法</a:t>
              </a:r>
              <a:endParaRPr lang="en-US" altLang="zh-CN" sz="2400" b="1" dirty="0">
                <a:solidFill>
                  <a:schemeClr val="accent3"/>
                </a:solidFill>
              </a:endParaRPr>
            </a:p>
          </p:txBody>
        </p:sp>
        <p:sp>
          <p:nvSpPr>
            <p:cNvPr id="9" name="íšļiďe">
              <a:extLst>
                <a:ext uri="{FF2B5EF4-FFF2-40B4-BE49-F238E27FC236}">
                  <a16:creationId xmlns:a16="http://schemas.microsoft.com/office/drawing/2014/main" id="{67E4F1ED-FF51-467F-B377-198959887D58}"/>
                </a:ext>
              </a:extLst>
            </p:cNvPr>
            <p:cNvSpPr txBox="1"/>
            <p:nvPr/>
          </p:nvSpPr>
          <p:spPr>
            <a:xfrm>
              <a:off x="3810171" y="2449247"/>
              <a:ext cx="2150053" cy="338554"/>
            </a:xfrm>
            <a:prstGeom prst="rect">
              <a:avLst/>
            </a:prstGeom>
            <a:noFill/>
          </p:spPr>
          <p:txBody>
            <a:bodyPr wrap="square" rtlCol="0">
              <a:spAutoFit/>
            </a:bodyPr>
            <a:lstStyle/>
            <a:p>
              <a:r>
                <a:rPr lang="en-US" altLang="zh-CN" sz="1600" b="1" dirty="0">
                  <a:gradFill>
                    <a:gsLst>
                      <a:gs pos="0">
                        <a:schemeClr val="accent6">
                          <a:lumMod val="60000"/>
                          <a:lumOff val="40000"/>
                        </a:schemeClr>
                      </a:gs>
                      <a:gs pos="60000">
                        <a:schemeClr val="accent6"/>
                      </a:gs>
                    </a:gsLst>
                    <a:lin ang="2700000" scaled="0"/>
                  </a:gradFill>
                </a:rPr>
                <a:t>S-T</a:t>
              </a:r>
              <a:r>
                <a:rPr lang="zh-CN" altLang="en-US" sz="1600" b="1" dirty="0">
                  <a:gradFill>
                    <a:gsLst>
                      <a:gs pos="0">
                        <a:schemeClr val="accent6">
                          <a:lumMod val="60000"/>
                          <a:lumOff val="40000"/>
                        </a:schemeClr>
                      </a:gs>
                      <a:gs pos="60000">
                        <a:schemeClr val="accent6"/>
                      </a:gs>
                    </a:gsLst>
                    <a:lin ang="2700000" scaled="0"/>
                  </a:gradFill>
                </a:rPr>
                <a:t>分析法的应用</a:t>
              </a:r>
            </a:p>
          </p:txBody>
        </p:sp>
        <p:sp>
          <p:nvSpPr>
            <p:cNvPr id="10" name="isļíďe">
              <a:extLst>
                <a:ext uri="{FF2B5EF4-FFF2-40B4-BE49-F238E27FC236}">
                  <a16:creationId xmlns:a16="http://schemas.microsoft.com/office/drawing/2014/main" id="{0EEC9A59-090C-4B33-A085-C1F28E1E1EB8}"/>
                </a:ext>
              </a:extLst>
            </p:cNvPr>
            <p:cNvSpPr txBox="1"/>
            <p:nvPr/>
          </p:nvSpPr>
          <p:spPr>
            <a:xfrm>
              <a:off x="3810172" y="2731697"/>
              <a:ext cx="6838778" cy="959622"/>
            </a:xfrm>
            <a:prstGeom prst="rect">
              <a:avLst/>
            </a:prstGeom>
            <a:noFill/>
          </p:spPr>
          <p:txBody>
            <a:bodyPr wrap="square" rtlCol="0">
              <a:spAutoFit/>
            </a:bodyPr>
            <a:lstStyle/>
            <a:p>
              <a:pPr>
                <a:lnSpc>
                  <a:spcPct val="120000"/>
                </a:lnSpc>
              </a:pPr>
              <a:r>
                <a:rPr lang="en-US" altLang="zh-CN" sz="1200" dirty="0">
                  <a:solidFill>
                    <a:schemeClr val="tx1">
                      <a:lumMod val="85000"/>
                      <a:lumOff val="15000"/>
                      <a:alpha val="50000"/>
                    </a:schemeClr>
                  </a:solidFill>
                </a:rPr>
                <a:t>    S-T</a:t>
              </a:r>
              <a:r>
                <a:rPr lang="zh-CN" altLang="en-US" sz="1200" dirty="0">
                  <a:solidFill>
                    <a:schemeClr val="tx1">
                      <a:lumMod val="85000"/>
                      <a:lumOff val="15000"/>
                      <a:alpha val="50000"/>
                    </a:schemeClr>
                  </a:solidFill>
                </a:rPr>
                <a:t>分析法中的行为类别仅有教师</a:t>
              </a:r>
              <a:r>
                <a:rPr lang="en-US" altLang="zh-CN" sz="1200" dirty="0">
                  <a:solidFill>
                    <a:schemeClr val="tx1">
                      <a:lumMod val="85000"/>
                      <a:lumOff val="15000"/>
                      <a:alpha val="50000"/>
                    </a:schemeClr>
                  </a:solidFill>
                </a:rPr>
                <a:t>T</a:t>
              </a:r>
              <a:r>
                <a:rPr lang="zh-CN" altLang="en-US" sz="1200" dirty="0">
                  <a:solidFill>
                    <a:schemeClr val="tx1">
                      <a:lumMod val="85000"/>
                      <a:lumOff val="15000"/>
                      <a:alpha val="50000"/>
                    </a:schemeClr>
                  </a:solidFill>
                </a:rPr>
                <a:t>和学生</a:t>
              </a:r>
              <a:r>
                <a:rPr lang="en-US" altLang="zh-CN" sz="1200" dirty="0">
                  <a:solidFill>
                    <a:schemeClr val="tx1">
                      <a:lumMod val="85000"/>
                      <a:lumOff val="15000"/>
                      <a:alpha val="50000"/>
                    </a:schemeClr>
                  </a:solidFill>
                </a:rPr>
                <a:t>S</a:t>
              </a:r>
              <a:r>
                <a:rPr lang="zh-CN" altLang="en-US" sz="1200" dirty="0">
                  <a:solidFill>
                    <a:schemeClr val="tx1">
                      <a:lumMod val="85000"/>
                      <a:lumOff val="15000"/>
                      <a:alpha val="50000"/>
                    </a:schemeClr>
                  </a:solidFill>
                </a:rPr>
                <a:t>两类</a:t>
              </a:r>
              <a:r>
                <a:rPr lang="en-US" altLang="zh-CN" sz="1200" dirty="0">
                  <a:solidFill>
                    <a:schemeClr val="tx1">
                      <a:lumMod val="85000"/>
                      <a:lumOff val="15000"/>
                      <a:alpha val="50000"/>
                    </a:schemeClr>
                  </a:solidFill>
                </a:rPr>
                <a:t>(</a:t>
              </a:r>
              <a:r>
                <a:rPr lang="zh-CN" altLang="en-US" sz="1200" dirty="0">
                  <a:solidFill>
                    <a:schemeClr val="tx1">
                      <a:lumMod val="85000"/>
                      <a:lumOff val="15000"/>
                      <a:alpha val="50000"/>
                    </a:schemeClr>
                  </a:solidFill>
                </a:rPr>
                <a:t>后新增师生互动</a:t>
              </a:r>
              <a:r>
                <a:rPr lang="en-US" altLang="zh-CN" sz="1200" dirty="0">
                  <a:solidFill>
                    <a:schemeClr val="tx1">
                      <a:lumMod val="85000"/>
                      <a:lumOff val="15000"/>
                      <a:alpha val="50000"/>
                    </a:schemeClr>
                  </a:solidFill>
                </a:rPr>
                <a:t>D</a:t>
              </a:r>
              <a:r>
                <a:rPr lang="zh-CN" altLang="en-US" sz="1200" dirty="0">
                  <a:solidFill>
                    <a:schemeClr val="tx1">
                      <a:lumMod val="85000"/>
                      <a:lumOff val="15000"/>
                      <a:alpha val="50000"/>
                    </a:schemeClr>
                  </a:solidFill>
                </a:rPr>
                <a:t>类</a:t>
              </a:r>
              <a:r>
                <a:rPr lang="en-US" altLang="zh-CN" sz="1200" dirty="0">
                  <a:solidFill>
                    <a:schemeClr val="tx1">
                      <a:lumMod val="85000"/>
                      <a:lumOff val="15000"/>
                      <a:alpha val="50000"/>
                    </a:schemeClr>
                  </a:solidFill>
                </a:rPr>
                <a:t>)</a:t>
              </a:r>
              <a:r>
                <a:rPr lang="zh-CN" altLang="en-US" sz="1200" dirty="0">
                  <a:solidFill>
                    <a:schemeClr val="tx1">
                      <a:lumMod val="85000"/>
                      <a:lumOff val="15000"/>
                      <a:alpha val="50000"/>
                    </a:schemeClr>
                  </a:solidFill>
                </a:rPr>
                <a:t>，能大大减少对教学活动进行分类记述的模糊性，以</a:t>
              </a:r>
              <a:r>
                <a:rPr lang="en-US" altLang="zh-CN" sz="1200" dirty="0">
                  <a:solidFill>
                    <a:schemeClr val="tx1">
                      <a:lumMod val="85000"/>
                      <a:lumOff val="15000"/>
                      <a:alpha val="50000"/>
                    </a:schemeClr>
                  </a:solidFill>
                </a:rPr>
                <a:t>10</a:t>
              </a:r>
              <a:r>
                <a:rPr lang="zh-CN" altLang="en-US" sz="1200" dirty="0">
                  <a:solidFill>
                    <a:schemeClr val="tx1">
                      <a:lumMod val="85000"/>
                      <a:lumOff val="15000"/>
                      <a:alpha val="50000"/>
                    </a:schemeClr>
                  </a:solidFill>
                </a:rPr>
                <a:t>、</a:t>
              </a:r>
              <a:r>
                <a:rPr lang="en-US" altLang="zh-CN" sz="1200" dirty="0">
                  <a:solidFill>
                    <a:schemeClr val="tx1">
                      <a:lumMod val="85000"/>
                      <a:lumOff val="15000"/>
                      <a:alpha val="50000"/>
                    </a:schemeClr>
                  </a:solidFill>
                </a:rPr>
                <a:t>20</a:t>
              </a:r>
              <a:r>
                <a:rPr lang="zh-CN" altLang="en-US" sz="1200" dirty="0">
                  <a:solidFill>
                    <a:schemeClr val="tx1">
                      <a:lumMod val="85000"/>
                      <a:lumOff val="15000"/>
                      <a:alpha val="50000"/>
                    </a:schemeClr>
                  </a:solidFill>
                </a:rPr>
                <a:t>、</a:t>
              </a:r>
              <a:r>
                <a:rPr lang="en-US" altLang="zh-CN" sz="1200" dirty="0">
                  <a:solidFill>
                    <a:schemeClr val="tx1">
                      <a:lumMod val="85000"/>
                      <a:lumOff val="15000"/>
                      <a:alpha val="50000"/>
                    </a:schemeClr>
                  </a:solidFill>
                </a:rPr>
                <a:t>30</a:t>
              </a:r>
              <a:r>
                <a:rPr lang="zh-CN" altLang="en-US" sz="1200" dirty="0">
                  <a:solidFill>
                    <a:schemeClr val="tx1">
                      <a:lumMod val="85000"/>
                      <a:lumOff val="15000"/>
                      <a:alpha val="50000"/>
                    </a:schemeClr>
                  </a:solidFill>
                </a:rPr>
                <a:t>秒为一次采样时间。</a:t>
              </a:r>
              <a:endParaRPr lang="en-US" altLang="zh-CN" sz="1200" dirty="0">
                <a:solidFill>
                  <a:schemeClr val="tx1">
                    <a:lumMod val="85000"/>
                    <a:lumOff val="15000"/>
                    <a:alpha val="50000"/>
                  </a:schemeClr>
                </a:solidFill>
              </a:endParaRPr>
            </a:p>
            <a:p>
              <a:pPr>
                <a:lnSpc>
                  <a:spcPct val="120000"/>
                </a:lnSpc>
              </a:pPr>
              <a:r>
                <a:rPr lang="en-US" altLang="zh-CN" sz="1200" dirty="0">
                  <a:solidFill>
                    <a:schemeClr val="tx1">
                      <a:lumMod val="85000"/>
                      <a:lumOff val="15000"/>
                      <a:alpha val="50000"/>
                    </a:schemeClr>
                  </a:solidFill>
                </a:rPr>
                <a:t>    </a:t>
              </a:r>
              <a:r>
                <a:rPr lang="zh-CN" altLang="en-US" sz="1200" dirty="0">
                  <a:solidFill>
                    <a:schemeClr val="tx1">
                      <a:lumMod val="85000"/>
                      <a:lumOff val="15000"/>
                      <a:alpha val="50000"/>
                    </a:schemeClr>
                  </a:solidFill>
                </a:rPr>
                <a:t>根据采样组建</a:t>
              </a:r>
              <a:r>
                <a:rPr lang="en-US" altLang="zh-CN" sz="1200" dirty="0">
                  <a:solidFill>
                    <a:schemeClr val="tx1">
                      <a:lumMod val="85000"/>
                      <a:lumOff val="15000"/>
                      <a:alpha val="50000"/>
                    </a:schemeClr>
                  </a:solidFill>
                </a:rPr>
                <a:t>S-T</a:t>
              </a:r>
              <a:r>
                <a:rPr lang="zh-CN" altLang="en-US" sz="1200" dirty="0">
                  <a:solidFill>
                    <a:schemeClr val="tx1">
                      <a:lumMod val="85000"/>
                      <a:lumOff val="15000"/>
                      <a:alpha val="50000"/>
                    </a:schemeClr>
                  </a:solidFill>
                </a:rPr>
                <a:t>数据序列，通过教师行为占有率、学生行为占有率、师生行为转化率绘制</a:t>
              </a:r>
              <a:r>
                <a:rPr lang="en-US" altLang="zh-CN" sz="1200" dirty="0">
                  <a:solidFill>
                    <a:schemeClr val="tx1">
                      <a:lumMod val="85000"/>
                      <a:lumOff val="15000"/>
                      <a:alpha val="50000"/>
                    </a:schemeClr>
                  </a:solidFill>
                </a:rPr>
                <a:t>Rt-Ch</a:t>
              </a:r>
              <a:r>
                <a:rPr lang="zh-CN" altLang="en-US" sz="1200" dirty="0">
                  <a:solidFill>
                    <a:schemeClr val="tx1">
                      <a:lumMod val="85000"/>
                      <a:lumOff val="15000"/>
                      <a:alpha val="50000"/>
                    </a:schemeClr>
                  </a:solidFill>
                </a:rPr>
                <a:t>图，对教师的教学模式进行分析</a:t>
              </a:r>
              <a:endParaRPr lang="en-US" altLang="zh-CN" sz="1200" dirty="0">
                <a:solidFill>
                  <a:schemeClr val="tx1">
                    <a:lumMod val="85000"/>
                    <a:lumOff val="15000"/>
                    <a:alpha val="50000"/>
                  </a:schemeClr>
                </a:solidFill>
              </a:endParaRPr>
            </a:p>
          </p:txBody>
        </p:sp>
        <p:sp>
          <p:nvSpPr>
            <p:cNvPr id="11" name="íşliḋè">
              <a:extLst>
                <a:ext uri="{FF2B5EF4-FFF2-40B4-BE49-F238E27FC236}">
                  <a16:creationId xmlns:a16="http://schemas.microsoft.com/office/drawing/2014/main" id="{70CB8531-20F2-4D61-B419-DA619F41B765}"/>
                </a:ext>
              </a:extLst>
            </p:cNvPr>
            <p:cNvSpPr txBox="1"/>
            <p:nvPr/>
          </p:nvSpPr>
          <p:spPr>
            <a:xfrm>
              <a:off x="3816631" y="4214253"/>
              <a:ext cx="1752895" cy="338554"/>
            </a:xfrm>
            <a:prstGeom prst="rect">
              <a:avLst/>
            </a:prstGeom>
            <a:noFill/>
          </p:spPr>
          <p:txBody>
            <a:bodyPr wrap="square" rtlCol="0">
              <a:spAutoFit/>
            </a:bodyPr>
            <a:lstStyle/>
            <a:p>
              <a:r>
                <a:rPr lang="en-US" altLang="zh-CN" sz="1600" b="1" dirty="0">
                  <a:gradFill>
                    <a:gsLst>
                      <a:gs pos="0">
                        <a:schemeClr val="accent4">
                          <a:lumMod val="60000"/>
                          <a:lumOff val="40000"/>
                        </a:schemeClr>
                      </a:gs>
                      <a:gs pos="60000">
                        <a:schemeClr val="accent4"/>
                      </a:gs>
                    </a:gsLst>
                    <a:lin ang="2700000" scaled="0"/>
                  </a:gradFill>
                </a:rPr>
                <a:t>S</a:t>
              </a:r>
              <a:r>
                <a:rPr lang="zh-CN" altLang="en-US" sz="1600" b="1" dirty="0">
                  <a:gradFill>
                    <a:gsLst>
                      <a:gs pos="0">
                        <a:schemeClr val="accent4">
                          <a:lumMod val="60000"/>
                          <a:lumOff val="40000"/>
                        </a:schemeClr>
                      </a:gs>
                      <a:gs pos="60000">
                        <a:schemeClr val="accent4"/>
                      </a:gs>
                    </a:gsLst>
                    <a:lin ang="2700000" scaled="0"/>
                  </a:gradFill>
                </a:rPr>
                <a:t>、</a:t>
              </a:r>
              <a:r>
                <a:rPr lang="en-US" altLang="zh-CN" sz="1600" b="1" dirty="0">
                  <a:gradFill>
                    <a:gsLst>
                      <a:gs pos="0">
                        <a:schemeClr val="accent4">
                          <a:lumMod val="60000"/>
                          <a:lumOff val="40000"/>
                        </a:schemeClr>
                      </a:gs>
                      <a:gs pos="60000">
                        <a:schemeClr val="accent4"/>
                      </a:gs>
                    </a:gsLst>
                    <a:lin ang="2700000" scaled="0"/>
                  </a:gradFill>
                </a:rPr>
                <a:t>T</a:t>
              </a:r>
              <a:r>
                <a:rPr lang="zh-CN" altLang="en-US" sz="1600" b="1" dirty="0">
                  <a:gradFill>
                    <a:gsLst>
                      <a:gs pos="0">
                        <a:schemeClr val="accent4">
                          <a:lumMod val="60000"/>
                          <a:lumOff val="40000"/>
                        </a:schemeClr>
                      </a:gs>
                      <a:gs pos="60000">
                        <a:schemeClr val="accent4"/>
                      </a:gs>
                    </a:gsLst>
                    <a:lin ang="2700000" scaled="0"/>
                  </a:gradFill>
                </a:rPr>
                <a:t>、</a:t>
              </a:r>
              <a:r>
                <a:rPr lang="en-US" altLang="zh-CN" sz="1600" b="1" dirty="0">
                  <a:gradFill>
                    <a:gsLst>
                      <a:gs pos="0">
                        <a:schemeClr val="accent4">
                          <a:lumMod val="60000"/>
                          <a:lumOff val="40000"/>
                        </a:schemeClr>
                      </a:gs>
                      <a:gs pos="60000">
                        <a:schemeClr val="accent4"/>
                      </a:gs>
                    </a:gsLst>
                    <a:lin ang="2700000" scaled="0"/>
                  </a:gradFill>
                </a:rPr>
                <a:t>D </a:t>
              </a:r>
              <a:r>
                <a:rPr lang="zh-CN" altLang="en-US" sz="1600" b="1" dirty="0">
                  <a:gradFill>
                    <a:gsLst>
                      <a:gs pos="0">
                        <a:schemeClr val="accent4">
                          <a:lumMod val="60000"/>
                          <a:lumOff val="40000"/>
                        </a:schemeClr>
                      </a:gs>
                      <a:gs pos="60000">
                        <a:schemeClr val="accent4"/>
                      </a:gs>
                    </a:gsLst>
                    <a:lin ang="2700000" scaled="0"/>
                  </a:gradFill>
                </a:rPr>
                <a:t>定义</a:t>
              </a:r>
            </a:p>
          </p:txBody>
        </p:sp>
        <p:sp>
          <p:nvSpPr>
            <p:cNvPr id="12" name="ïṥḷíḍè">
              <a:extLst>
                <a:ext uri="{FF2B5EF4-FFF2-40B4-BE49-F238E27FC236}">
                  <a16:creationId xmlns:a16="http://schemas.microsoft.com/office/drawing/2014/main" id="{9D2082C8-5DE9-43E9-AD40-06D8A9942F26}"/>
                </a:ext>
              </a:extLst>
            </p:cNvPr>
            <p:cNvSpPr txBox="1"/>
            <p:nvPr/>
          </p:nvSpPr>
          <p:spPr>
            <a:xfrm>
              <a:off x="3820561" y="4520980"/>
              <a:ext cx="3781546" cy="1045158"/>
            </a:xfrm>
            <a:prstGeom prst="rect">
              <a:avLst/>
            </a:prstGeom>
            <a:noFill/>
          </p:spPr>
          <p:txBody>
            <a:bodyPr wrap="square" rtlCol="0">
              <a:spAutoFit/>
            </a:bodyPr>
            <a:lstStyle/>
            <a:p>
              <a:pPr>
                <a:lnSpc>
                  <a:spcPct val="120000"/>
                </a:lnSpc>
              </a:pPr>
              <a:r>
                <a:rPr lang="en-US" altLang="zh-CN" sz="1050" dirty="0">
                  <a:solidFill>
                    <a:schemeClr val="tx1">
                      <a:lumMod val="85000"/>
                      <a:lumOff val="15000"/>
                      <a:alpha val="50000"/>
                    </a:schemeClr>
                  </a:solidFill>
                </a:rPr>
                <a:t>S</a:t>
              </a:r>
              <a:r>
                <a:rPr lang="zh-CN" altLang="en-US" sz="1050" dirty="0">
                  <a:solidFill>
                    <a:schemeClr val="tx1">
                      <a:lumMod val="85000"/>
                      <a:lumOff val="15000"/>
                      <a:alpha val="50000"/>
                    </a:schemeClr>
                  </a:solidFill>
                </a:rPr>
                <a:t>：小组讨论、小组讨论、互助、思考、计算、练习、笔记。</a:t>
              </a:r>
              <a:endParaRPr lang="en-US" altLang="zh-CN" sz="1050" dirty="0">
                <a:solidFill>
                  <a:schemeClr val="tx1">
                    <a:lumMod val="85000"/>
                    <a:lumOff val="15000"/>
                    <a:alpha val="50000"/>
                  </a:schemeClr>
                </a:solidFill>
              </a:endParaRPr>
            </a:p>
            <a:p>
              <a:pPr>
                <a:lnSpc>
                  <a:spcPct val="120000"/>
                </a:lnSpc>
              </a:pPr>
              <a:r>
                <a:rPr lang="en-US" altLang="zh-CN" sz="1050" dirty="0">
                  <a:solidFill>
                    <a:schemeClr val="tx1">
                      <a:lumMod val="85000"/>
                      <a:lumOff val="15000"/>
                      <a:alpha val="50000"/>
                    </a:schemeClr>
                  </a:solidFill>
                </a:rPr>
                <a:t>T</a:t>
              </a:r>
              <a:r>
                <a:rPr lang="zh-CN" altLang="en-US" sz="1050" dirty="0">
                  <a:solidFill>
                    <a:schemeClr val="tx1">
                      <a:lumMod val="85000"/>
                      <a:lumOff val="15000"/>
                      <a:alpha val="50000"/>
                    </a:schemeClr>
                  </a:solidFill>
                </a:rPr>
                <a:t>：教师言语的及非言语的信息传递行为，讲解、演示、诵读、课件、板书、评价、总结。</a:t>
              </a:r>
              <a:endParaRPr lang="en-US" altLang="zh-CN" sz="1050" dirty="0">
                <a:solidFill>
                  <a:schemeClr val="tx1">
                    <a:lumMod val="85000"/>
                    <a:lumOff val="15000"/>
                    <a:alpha val="50000"/>
                  </a:schemeClr>
                </a:solidFill>
              </a:endParaRPr>
            </a:p>
            <a:p>
              <a:pPr>
                <a:lnSpc>
                  <a:spcPct val="120000"/>
                </a:lnSpc>
              </a:pPr>
              <a:r>
                <a:rPr lang="en-US" altLang="zh-CN" sz="1050" dirty="0">
                  <a:solidFill>
                    <a:schemeClr val="tx1">
                      <a:lumMod val="85000"/>
                      <a:lumOff val="15000"/>
                      <a:alpha val="50000"/>
                    </a:schemeClr>
                  </a:solidFill>
                </a:rPr>
                <a:t>D</a:t>
              </a:r>
              <a:r>
                <a:rPr lang="zh-CN" altLang="en-US" sz="1050" dirty="0">
                  <a:solidFill>
                    <a:schemeClr val="tx1">
                      <a:lumMod val="85000"/>
                      <a:lumOff val="15000"/>
                      <a:alpha val="50000"/>
                    </a:schemeClr>
                  </a:solidFill>
                </a:rPr>
                <a:t>：师生间言 语的及非 言语的信 息交流行为，师生互动、教师参与小组讨论。</a:t>
              </a:r>
              <a:endParaRPr lang="en-US" altLang="zh-CN" sz="1050" dirty="0">
                <a:solidFill>
                  <a:schemeClr val="tx1">
                    <a:lumMod val="85000"/>
                    <a:lumOff val="15000"/>
                    <a:alpha val="50000"/>
                  </a:schemeClr>
                </a:solidFill>
              </a:endParaRPr>
            </a:p>
          </p:txBody>
        </p:sp>
        <p:sp>
          <p:nvSpPr>
            <p:cNvPr id="13" name="îṣ1ídê">
              <a:extLst>
                <a:ext uri="{FF2B5EF4-FFF2-40B4-BE49-F238E27FC236}">
                  <a16:creationId xmlns:a16="http://schemas.microsoft.com/office/drawing/2014/main" id="{236BA313-A511-4565-BF5A-E90AAF76ED48}"/>
                </a:ext>
              </a:extLst>
            </p:cNvPr>
            <p:cNvSpPr txBox="1"/>
            <p:nvPr/>
          </p:nvSpPr>
          <p:spPr>
            <a:xfrm>
              <a:off x="7664536" y="4214253"/>
              <a:ext cx="1483537" cy="338554"/>
            </a:xfrm>
            <a:prstGeom prst="rect">
              <a:avLst/>
            </a:prstGeom>
            <a:noFill/>
          </p:spPr>
          <p:txBody>
            <a:bodyPr wrap="square" rtlCol="0">
              <a:spAutoFit/>
            </a:bodyPr>
            <a:lstStyle/>
            <a:p>
              <a:pPr algn="ctr"/>
              <a:r>
                <a:rPr lang="en-US" altLang="zh-CN" sz="1600" b="1" dirty="0">
                  <a:gradFill>
                    <a:gsLst>
                      <a:gs pos="0">
                        <a:schemeClr val="accent2">
                          <a:lumMod val="60000"/>
                          <a:lumOff val="40000"/>
                        </a:schemeClr>
                      </a:gs>
                      <a:gs pos="60000">
                        <a:schemeClr val="accent2"/>
                      </a:gs>
                    </a:gsLst>
                    <a:lin ang="2700000" scaled="0"/>
                  </a:gradFill>
                </a:rPr>
                <a:t>Rt</a:t>
              </a:r>
              <a:r>
                <a:rPr lang="zh-CN" altLang="en-US" sz="1600" b="1" dirty="0">
                  <a:gradFill>
                    <a:gsLst>
                      <a:gs pos="0">
                        <a:schemeClr val="accent2">
                          <a:lumMod val="60000"/>
                          <a:lumOff val="40000"/>
                        </a:schemeClr>
                      </a:gs>
                      <a:gs pos="60000">
                        <a:schemeClr val="accent2"/>
                      </a:gs>
                    </a:gsLst>
                    <a:lin ang="2700000" scaled="0"/>
                  </a:gradFill>
                </a:rPr>
                <a:t>和</a:t>
              </a:r>
              <a:r>
                <a:rPr lang="en-US" altLang="zh-CN" sz="1600" b="1" dirty="0">
                  <a:gradFill>
                    <a:gsLst>
                      <a:gs pos="0">
                        <a:schemeClr val="accent2">
                          <a:lumMod val="60000"/>
                          <a:lumOff val="40000"/>
                        </a:schemeClr>
                      </a:gs>
                      <a:gs pos="60000">
                        <a:schemeClr val="accent2"/>
                      </a:gs>
                    </a:gsLst>
                    <a:lin ang="2700000" scaled="0"/>
                  </a:gradFill>
                </a:rPr>
                <a:t>Ch</a:t>
              </a:r>
              <a:r>
                <a:rPr lang="zh-CN" altLang="en-US" sz="1600" b="1" dirty="0">
                  <a:gradFill>
                    <a:gsLst>
                      <a:gs pos="0">
                        <a:schemeClr val="accent2">
                          <a:lumMod val="60000"/>
                          <a:lumOff val="40000"/>
                        </a:schemeClr>
                      </a:gs>
                      <a:gs pos="60000">
                        <a:schemeClr val="accent2"/>
                      </a:gs>
                    </a:gsLst>
                    <a:lin ang="2700000" scaled="0"/>
                  </a:gradFill>
                </a:rPr>
                <a:t> 定义</a:t>
              </a:r>
            </a:p>
          </p:txBody>
        </p:sp>
        <p:sp>
          <p:nvSpPr>
            <p:cNvPr id="14" name="íślîḍè">
              <a:extLst>
                <a:ext uri="{FF2B5EF4-FFF2-40B4-BE49-F238E27FC236}">
                  <a16:creationId xmlns:a16="http://schemas.microsoft.com/office/drawing/2014/main" id="{1CE38609-750F-4714-959C-96BECEA0F933}"/>
                </a:ext>
              </a:extLst>
            </p:cNvPr>
            <p:cNvSpPr txBox="1"/>
            <p:nvPr/>
          </p:nvSpPr>
          <p:spPr>
            <a:xfrm>
              <a:off x="7737354" y="4520980"/>
              <a:ext cx="3781546" cy="959622"/>
            </a:xfrm>
            <a:prstGeom prst="rect">
              <a:avLst/>
            </a:prstGeom>
            <a:noFill/>
          </p:spPr>
          <p:txBody>
            <a:bodyPr wrap="square" rtlCol="0">
              <a:spAutoFit/>
            </a:bodyPr>
            <a:lstStyle/>
            <a:p>
              <a:pPr>
                <a:lnSpc>
                  <a:spcPct val="120000"/>
                </a:lnSpc>
              </a:pPr>
              <a:r>
                <a:rPr lang="en-US" altLang="zh-CN" sz="1200" dirty="0">
                  <a:solidFill>
                    <a:schemeClr val="tx1">
                      <a:lumMod val="85000"/>
                      <a:lumOff val="15000"/>
                      <a:alpha val="50000"/>
                    </a:schemeClr>
                  </a:solidFill>
                </a:rPr>
                <a:t>Rt</a:t>
              </a:r>
              <a:r>
                <a:rPr lang="zh-CN" altLang="en-US" sz="1200" dirty="0">
                  <a:solidFill>
                    <a:schemeClr val="tx1">
                      <a:lumMod val="85000"/>
                      <a:lumOff val="15000"/>
                      <a:alpha val="50000"/>
                    </a:schemeClr>
                  </a:solidFill>
                </a:rPr>
                <a:t>：表示教师行为占有率，即</a:t>
              </a:r>
              <a:r>
                <a:rPr lang="en-US" altLang="zh-CN" sz="1200" dirty="0">
                  <a:solidFill>
                    <a:schemeClr val="tx1">
                      <a:lumMod val="85000"/>
                      <a:lumOff val="15000"/>
                      <a:alpha val="50000"/>
                    </a:schemeClr>
                  </a:solidFill>
                </a:rPr>
                <a:t>T</a:t>
              </a:r>
              <a:r>
                <a:rPr lang="zh-CN" altLang="en-US" sz="1200" dirty="0">
                  <a:solidFill>
                    <a:schemeClr val="tx1">
                      <a:lumMod val="85000"/>
                      <a:lumOff val="15000"/>
                      <a:alpha val="50000"/>
                    </a:schemeClr>
                  </a:solidFill>
                </a:rPr>
                <a:t>行为在整个采样中的数量占比，</a:t>
              </a:r>
              <a:r>
                <a:rPr lang="en-US" altLang="zh-CN" sz="1200" dirty="0">
                  <a:solidFill>
                    <a:schemeClr val="tx1">
                      <a:lumMod val="85000"/>
                      <a:lumOff val="15000"/>
                      <a:alpha val="50000"/>
                    </a:schemeClr>
                  </a:solidFill>
                </a:rPr>
                <a:t>D</a:t>
              </a:r>
              <a:r>
                <a:rPr lang="zh-CN" altLang="en-US" sz="1200" dirty="0">
                  <a:solidFill>
                    <a:schemeClr val="tx1">
                      <a:lumMod val="85000"/>
                      <a:lumOff val="15000"/>
                      <a:alpha val="50000"/>
                    </a:schemeClr>
                  </a:solidFill>
                </a:rPr>
                <a:t>行为可拆分为</a:t>
              </a:r>
              <a:r>
                <a:rPr lang="en-US" altLang="zh-CN" sz="1200" dirty="0">
                  <a:solidFill>
                    <a:schemeClr val="tx1">
                      <a:lumMod val="85000"/>
                      <a:lumOff val="15000"/>
                      <a:alpha val="50000"/>
                    </a:schemeClr>
                  </a:solidFill>
                </a:rPr>
                <a:t>T+S</a:t>
              </a:r>
              <a:r>
                <a:rPr lang="zh-CN" altLang="en-US" sz="1200" dirty="0">
                  <a:solidFill>
                    <a:schemeClr val="tx1">
                      <a:lumMod val="85000"/>
                      <a:lumOff val="15000"/>
                      <a:alpha val="50000"/>
                    </a:schemeClr>
                  </a:solidFill>
                </a:rPr>
                <a:t>。</a:t>
              </a:r>
              <a:endParaRPr lang="en-US" altLang="zh-CN" sz="1200" dirty="0">
                <a:solidFill>
                  <a:schemeClr val="tx1">
                    <a:lumMod val="85000"/>
                    <a:lumOff val="15000"/>
                    <a:alpha val="50000"/>
                  </a:schemeClr>
                </a:solidFill>
              </a:endParaRPr>
            </a:p>
            <a:p>
              <a:pPr>
                <a:lnSpc>
                  <a:spcPct val="120000"/>
                </a:lnSpc>
              </a:pPr>
              <a:r>
                <a:rPr lang="en-US" altLang="zh-CN" sz="1200" dirty="0">
                  <a:solidFill>
                    <a:schemeClr val="tx1">
                      <a:lumMod val="85000"/>
                      <a:lumOff val="15000"/>
                      <a:alpha val="50000"/>
                    </a:schemeClr>
                  </a:solidFill>
                </a:rPr>
                <a:t>Ch</a:t>
              </a:r>
              <a:r>
                <a:rPr lang="zh-CN" altLang="en-US" sz="1200" dirty="0">
                  <a:solidFill>
                    <a:schemeClr val="tx1">
                      <a:lumMod val="85000"/>
                      <a:lumOff val="15000"/>
                      <a:alpha val="50000"/>
                    </a:schemeClr>
                  </a:solidFill>
                </a:rPr>
                <a:t>：表示行为转换率，即</a:t>
              </a:r>
              <a:r>
                <a:rPr lang="en-US" altLang="zh-CN" sz="1200" dirty="0">
                  <a:solidFill>
                    <a:schemeClr val="tx1">
                      <a:lumMod val="85000"/>
                      <a:lumOff val="15000"/>
                      <a:alpha val="50000"/>
                    </a:schemeClr>
                  </a:solidFill>
                </a:rPr>
                <a:t>T</a:t>
              </a:r>
              <a:r>
                <a:rPr lang="zh-CN" altLang="en-US" sz="1200" dirty="0">
                  <a:solidFill>
                    <a:schemeClr val="tx1">
                      <a:lumMod val="85000"/>
                      <a:lumOff val="15000"/>
                      <a:alpha val="50000"/>
                    </a:schemeClr>
                  </a:solidFill>
                </a:rPr>
                <a:t>行为与</a:t>
              </a:r>
              <a:r>
                <a:rPr lang="en-US" altLang="zh-CN" sz="1200" dirty="0">
                  <a:solidFill>
                    <a:schemeClr val="tx1">
                      <a:lumMod val="85000"/>
                      <a:lumOff val="15000"/>
                      <a:alpha val="50000"/>
                    </a:schemeClr>
                  </a:solidFill>
                </a:rPr>
                <a:t>S</a:t>
              </a:r>
              <a:r>
                <a:rPr lang="zh-CN" altLang="en-US" sz="1200" dirty="0">
                  <a:solidFill>
                    <a:schemeClr val="tx1">
                      <a:lumMod val="85000"/>
                      <a:lumOff val="15000"/>
                      <a:alpha val="50000"/>
                    </a:schemeClr>
                  </a:solidFill>
                </a:rPr>
                <a:t>行为之间的转换次数占比，</a:t>
              </a:r>
              <a:r>
                <a:rPr lang="en-US" altLang="zh-CN" sz="1200" dirty="0">
                  <a:solidFill>
                    <a:schemeClr val="tx1">
                      <a:lumMod val="85000"/>
                      <a:lumOff val="15000"/>
                      <a:alpha val="50000"/>
                    </a:schemeClr>
                  </a:solidFill>
                </a:rPr>
                <a:t>D</a:t>
              </a:r>
              <a:r>
                <a:rPr lang="zh-CN" altLang="en-US" sz="1200" dirty="0">
                  <a:solidFill>
                    <a:schemeClr val="tx1">
                      <a:lumMod val="85000"/>
                      <a:lumOff val="15000"/>
                      <a:alpha val="50000"/>
                    </a:schemeClr>
                  </a:solidFill>
                </a:rPr>
                <a:t>行为此时作为单独一种行为使用</a:t>
              </a:r>
              <a:endParaRPr lang="en-US" altLang="zh-CN" sz="1200" dirty="0">
                <a:solidFill>
                  <a:schemeClr val="tx1">
                    <a:lumMod val="85000"/>
                    <a:lumOff val="15000"/>
                    <a:alpha val="50000"/>
                  </a:schemeClr>
                </a:solidFill>
              </a:endParaRPr>
            </a:p>
          </p:txBody>
        </p:sp>
      </p:grpSp>
      <p:pic>
        <p:nvPicPr>
          <p:cNvPr id="16" name="图片 15">
            <a:extLst>
              <a:ext uri="{FF2B5EF4-FFF2-40B4-BE49-F238E27FC236}">
                <a16:creationId xmlns:a16="http://schemas.microsoft.com/office/drawing/2014/main" id="{4247A54A-59A7-4227-8CFA-880149571D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14" y="1843720"/>
            <a:ext cx="3334993" cy="1888161"/>
          </a:xfrm>
          <a:prstGeom prst="rect">
            <a:avLst/>
          </a:prstGeom>
        </p:spPr>
      </p:pic>
      <p:pic>
        <p:nvPicPr>
          <p:cNvPr id="18" name="图片 17">
            <a:extLst>
              <a:ext uri="{FF2B5EF4-FFF2-40B4-BE49-F238E27FC236}">
                <a16:creationId xmlns:a16="http://schemas.microsoft.com/office/drawing/2014/main" id="{06BDE673-5CB1-4D4B-823E-38D267647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322" y="4214253"/>
            <a:ext cx="3202985" cy="1995830"/>
          </a:xfrm>
          <a:prstGeom prst="rect">
            <a:avLst/>
          </a:prstGeom>
        </p:spPr>
      </p:pic>
      <p:grpSp>
        <p:nvGrpSpPr>
          <p:cNvPr id="19" name="组合 18">
            <a:extLst>
              <a:ext uri="{FF2B5EF4-FFF2-40B4-BE49-F238E27FC236}">
                <a16:creationId xmlns:a16="http://schemas.microsoft.com/office/drawing/2014/main" id="{71F49941-3B5C-49CD-8531-D575A758D28D}"/>
              </a:ext>
            </a:extLst>
          </p:cNvPr>
          <p:cNvGrpSpPr/>
          <p:nvPr/>
        </p:nvGrpSpPr>
        <p:grpSpPr>
          <a:xfrm>
            <a:off x="358140" y="288290"/>
            <a:ext cx="2863850" cy="369570"/>
            <a:chOff x="564" y="454"/>
            <a:chExt cx="4510" cy="582"/>
          </a:xfrm>
        </p:grpSpPr>
        <p:grpSp>
          <p:nvGrpSpPr>
            <p:cNvPr id="20" name="组合 19">
              <a:extLst>
                <a:ext uri="{FF2B5EF4-FFF2-40B4-BE49-F238E27FC236}">
                  <a16:creationId xmlns:a16="http://schemas.microsoft.com/office/drawing/2014/main" id="{3A12372F-FA30-4A6D-A47E-E6D6DAE1A16E}"/>
                </a:ext>
              </a:extLst>
            </p:cNvPr>
            <p:cNvGrpSpPr/>
            <p:nvPr/>
          </p:nvGrpSpPr>
          <p:grpSpPr>
            <a:xfrm>
              <a:off x="564" y="512"/>
              <a:ext cx="466" cy="466"/>
              <a:chOff x="3386" y="3538"/>
              <a:chExt cx="3309" cy="3309"/>
            </a:xfrm>
          </p:grpSpPr>
          <p:sp>
            <p:nvSpPr>
              <p:cNvPr id="22" name="椭圆 21">
                <a:extLst>
                  <a:ext uri="{FF2B5EF4-FFF2-40B4-BE49-F238E27FC236}">
                    <a16:creationId xmlns:a16="http://schemas.microsoft.com/office/drawing/2014/main" id="{C3E7B1B9-7265-4F51-96BF-D7E37A77DDF7}"/>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2F810E33-126B-47F4-8F93-DE51997D66A4}"/>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20">
              <a:extLst>
                <a:ext uri="{FF2B5EF4-FFF2-40B4-BE49-F238E27FC236}">
                  <a16:creationId xmlns:a16="http://schemas.microsoft.com/office/drawing/2014/main" id="{48B25C04-51A3-436D-A644-E664832E5B8A}"/>
                </a:ext>
              </a:extLst>
            </p:cNvPr>
            <p:cNvSpPr txBox="1"/>
            <p:nvPr/>
          </p:nvSpPr>
          <p:spPr>
            <a:xfrm>
              <a:off x="1168" y="454"/>
              <a:ext cx="3906" cy="582"/>
            </a:xfrm>
            <a:prstGeom prst="rect">
              <a:avLst/>
            </a:prstGeom>
            <a:noFill/>
          </p:spPr>
          <p:txBody>
            <a:bodyPr wrap="square" rtlCol="0">
              <a:spAutoFit/>
            </a:bodyPr>
            <a:lstStyle/>
            <a:p>
              <a:pPr algn="l"/>
              <a:r>
                <a:rPr lang="en-US" altLang="zh-CN" b="1" dirty="0">
                  <a:solidFill>
                    <a:schemeClr val="accent1">
                      <a:lumMod val="50000"/>
                    </a:schemeClr>
                  </a:solidFill>
                  <a:cs typeface="+mn-ea"/>
                  <a:sym typeface="+mn-lt"/>
                </a:rPr>
                <a:t>S-T</a:t>
              </a:r>
              <a:r>
                <a:rPr lang="zh-CN" altLang="en-US" b="1" dirty="0">
                  <a:solidFill>
                    <a:schemeClr val="accent1">
                      <a:lumMod val="50000"/>
                    </a:schemeClr>
                  </a:solidFill>
                  <a:cs typeface="+mn-ea"/>
                  <a:sym typeface="+mn-lt"/>
                </a:rPr>
                <a:t>教学分析法</a:t>
              </a:r>
            </a:p>
          </p:txBody>
        </p:sp>
      </p:grpSp>
    </p:spTree>
    <p:custDataLst>
      <p:tags r:id="rId1"/>
    </p:custDataLst>
    <p:extLst>
      <p:ext uri="{BB962C8B-B14F-4D97-AF65-F5344CB8AC3E}">
        <p14:creationId xmlns:p14="http://schemas.microsoft.com/office/powerpoint/2010/main" val="394117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02234617-639B-4F3C-A839-503A27F62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805" y="1986181"/>
            <a:ext cx="5921431" cy="2527632"/>
          </a:xfrm>
          <a:prstGeom prst="rect">
            <a:avLst/>
          </a:prstGeom>
        </p:spPr>
      </p:pic>
      <p:sp>
        <p:nvSpPr>
          <p:cNvPr id="2" name="标题 1">
            <a:extLst>
              <a:ext uri="{FF2B5EF4-FFF2-40B4-BE49-F238E27FC236}">
                <a16:creationId xmlns:a16="http://schemas.microsoft.com/office/drawing/2014/main" id="{B75C664C-11FE-4DE3-A260-D5E539C9D09F}"/>
              </a:ext>
            </a:extLst>
          </p:cNvPr>
          <p:cNvSpPr>
            <a:spLocks noGrp="1"/>
          </p:cNvSpPr>
          <p:nvPr>
            <p:ph type="title"/>
          </p:nvPr>
        </p:nvSpPr>
        <p:spPr>
          <a:xfrm>
            <a:off x="838200" y="708282"/>
            <a:ext cx="10515600" cy="1325563"/>
          </a:xfrm>
        </p:spPr>
        <p:txBody>
          <a:bodyPr>
            <a:normAutofit/>
          </a:bodyPr>
          <a:lstStyle/>
          <a:p>
            <a:r>
              <a:rPr lang="en-US" altLang="zh-CN" sz="2400" b="1" dirty="0"/>
              <a:t>S-T</a:t>
            </a:r>
            <a:r>
              <a:rPr lang="zh-CN" altLang="en-US" sz="2400" b="1" dirty="0"/>
              <a:t>教学分析法可以揭示一堂课的</a:t>
            </a:r>
            <a:r>
              <a:rPr lang="zh-CN" altLang="en-US" sz="2400" b="1" dirty="0">
                <a:solidFill>
                  <a:srgbClr val="5B9BD5"/>
                </a:solidFill>
              </a:rPr>
              <a:t>教学模式</a:t>
            </a:r>
          </a:p>
        </p:txBody>
      </p:sp>
      <p:grpSp>
        <p:nvGrpSpPr>
          <p:cNvPr id="3" name="#48098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9427037-1BCF-48E4-96C7-CFA631EBF70D}"/>
              </a:ext>
            </a:extLst>
          </p:cNvPr>
          <p:cNvGrpSpPr>
            <a:grpSpLocks noChangeAspect="1"/>
          </p:cNvGrpSpPr>
          <p:nvPr>
            <p:custDataLst>
              <p:tags r:id="rId2"/>
            </p:custDataLst>
          </p:nvPr>
        </p:nvGrpSpPr>
        <p:grpSpPr>
          <a:xfrm>
            <a:off x="838200" y="259006"/>
            <a:ext cx="9704451" cy="6386286"/>
            <a:chOff x="838200" y="259006"/>
            <a:chExt cx="9704451" cy="6386286"/>
          </a:xfrm>
        </p:grpSpPr>
        <p:cxnSp>
          <p:nvCxnSpPr>
            <p:cNvPr id="5" name="直接连接符 4">
              <a:extLst>
                <a:ext uri="{FF2B5EF4-FFF2-40B4-BE49-F238E27FC236}">
                  <a16:creationId xmlns:a16="http://schemas.microsoft.com/office/drawing/2014/main" id="{AF6DF3EE-2EFC-45D6-B53E-B6C71D5A35C9}"/>
                </a:ext>
              </a:extLst>
            </p:cNvPr>
            <p:cNvCxnSpPr>
              <a:cxnSpLocks/>
            </p:cNvCxnSpPr>
            <p:nvPr/>
          </p:nvCxnSpPr>
          <p:spPr>
            <a:xfrm>
              <a:off x="7705234" y="259006"/>
              <a:ext cx="0" cy="6386286"/>
            </a:xfrm>
            <a:prstGeom prst="line">
              <a:avLst/>
            </a:prstGeom>
            <a:ln w="6350" cap="rnd">
              <a:gradFill flip="none" rotWithShape="1">
                <a:gsLst>
                  <a:gs pos="0">
                    <a:schemeClr val="bg1"/>
                  </a:gs>
                  <a:gs pos="70000">
                    <a:schemeClr val="bg1">
                      <a:lumMod val="95000"/>
                    </a:schemeClr>
                  </a:gs>
                  <a:gs pos="30000">
                    <a:schemeClr val="bg1">
                      <a:lumMod val="95000"/>
                    </a:schemeClr>
                  </a:gs>
                  <a:gs pos="100000">
                    <a:schemeClr val="bg1"/>
                  </a:gs>
                </a:gsLst>
                <a:lin ang="16200000" scaled="1"/>
                <a:tileRect/>
              </a:gradFill>
              <a:round/>
            </a:ln>
          </p:spPr>
          <p:style>
            <a:lnRef idx="1">
              <a:schemeClr val="accent1"/>
            </a:lnRef>
            <a:fillRef idx="0">
              <a:schemeClr val="accent1"/>
            </a:fillRef>
            <a:effectRef idx="0">
              <a:schemeClr val="accent1"/>
            </a:effectRef>
            <a:fontRef idx="minor">
              <a:schemeClr val="tx1"/>
            </a:fontRef>
          </p:style>
        </p:cxnSp>
        <p:sp>
          <p:nvSpPr>
            <p:cNvPr id="6" name="iŝļíḋè">
              <a:extLst>
                <a:ext uri="{FF2B5EF4-FFF2-40B4-BE49-F238E27FC236}">
                  <a16:creationId xmlns:a16="http://schemas.microsoft.com/office/drawing/2014/main" id="{167974D2-6A0C-4487-AC15-0C556A591AA9}"/>
                </a:ext>
              </a:extLst>
            </p:cNvPr>
            <p:cNvSpPr/>
            <p:nvPr/>
          </p:nvSpPr>
          <p:spPr>
            <a:xfrm rot="5400000">
              <a:off x="7574163" y="3541743"/>
              <a:ext cx="262142" cy="262142"/>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508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p>
              <a:pPr algn="ctr" defTabSz="913765"/>
              <a:endParaRPr lang="zh-CN" altLang="en-US" sz="2000" b="1" dirty="0">
                <a:solidFill>
                  <a:schemeClr val="bg1"/>
                </a:solidFill>
              </a:endParaRPr>
            </a:p>
          </p:txBody>
        </p:sp>
        <p:sp>
          <p:nvSpPr>
            <p:cNvPr id="7" name="ís1iḋè">
              <a:extLst>
                <a:ext uri="{FF2B5EF4-FFF2-40B4-BE49-F238E27FC236}">
                  <a16:creationId xmlns:a16="http://schemas.microsoft.com/office/drawing/2014/main" id="{C58546ED-FC2B-4EE7-BA06-9A0DDC225C7C}"/>
                </a:ext>
              </a:extLst>
            </p:cNvPr>
            <p:cNvSpPr/>
            <p:nvPr/>
          </p:nvSpPr>
          <p:spPr>
            <a:xfrm rot="5400000">
              <a:off x="7574163" y="1382286"/>
              <a:ext cx="262142" cy="262142"/>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508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p>
              <a:pPr algn="ctr" defTabSz="913765"/>
              <a:endParaRPr lang="zh-CN" altLang="en-US" sz="2000" b="1" dirty="0">
                <a:solidFill>
                  <a:schemeClr val="bg1"/>
                </a:solidFill>
              </a:endParaRPr>
            </a:p>
          </p:txBody>
        </p:sp>
        <p:sp>
          <p:nvSpPr>
            <p:cNvPr id="8" name="ïşļíḍe">
              <a:extLst>
                <a:ext uri="{FF2B5EF4-FFF2-40B4-BE49-F238E27FC236}">
                  <a16:creationId xmlns:a16="http://schemas.microsoft.com/office/drawing/2014/main" id="{F5D92C3B-F101-440F-AE75-3A8BCE930B17}"/>
                </a:ext>
              </a:extLst>
            </p:cNvPr>
            <p:cNvSpPr/>
            <p:nvPr/>
          </p:nvSpPr>
          <p:spPr>
            <a:xfrm rot="5400000" flipH="1">
              <a:off x="7574163" y="4983432"/>
              <a:ext cx="260095" cy="260095"/>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p>
              <a:pPr algn="ctr" defTabSz="913765"/>
              <a:endParaRPr lang="zh-CN" altLang="en-US" sz="2000" b="1" dirty="0">
                <a:solidFill>
                  <a:schemeClr val="bg1"/>
                </a:solidFill>
              </a:endParaRPr>
            </a:p>
          </p:txBody>
        </p:sp>
        <p:sp>
          <p:nvSpPr>
            <p:cNvPr id="11" name="işļîḋé">
              <a:extLst>
                <a:ext uri="{FF2B5EF4-FFF2-40B4-BE49-F238E27FC236}">
                  <a16:creationId xmlns:a16="http://schemas.microsoft.com/office/drawing/2014/main" id="{E47C7A9E-FB66-462E-9392-BF983D7D6A98}"/>
                </a:ext>
              </a:extLst>
            </p:cNvPr>
            <p:cNvSpPr txBox="1"/>
            <p:nvPr/>
          </p:nvSpPr>
          <p:spPr>
            <a:xfrm>
              <a:off x="7952499" y="5358657"/>
              <a:ext cx="2590152" cy="463460"/>
            </a:xfrm>
            <a:prstGeom prst="rect">
              <a:avLst/>
            </a:prstGeom>
            <a:noFill/>
          </p:spPr>
          <p:txBody>
            <a:bodyPr wrap="square" rtlCol="0">
              <a:spAutoFit/>
            </a:bodyPr>
            <a:lstStyle/>
            <a:p>
              <a:pPr>
                <a:lnSpc>
                  <a:spcPct val="120000"/>
                </a:lnSpc>
              </a:pPr>
              <a:r>
                <a:rPr lang="zh-CN" altLang="en-US" sz="1050" dirty="0">
                  <a:solidFill>
                    <a:schemeClr val="tx1">
                      <a:lumMod val="85000"/>
                      <a:lumOff val="15000"/>
                      <a:alpha val="50000"/>
                    </a:schemeClr>
                  </a:solidFill>
                </a:rPr>
                <a:t>教师在线实践社区</a:t>
              </a:r>
              <a:r>
                <a:rPr lang="en-US" altLang="zh-CN" sz="1050" dirty="0">
                  <a:solidFill>
                    <a:schemeClr val="tx1">
                      <a:lumMod val="85000"/>
                      <a:lumOff val="15000"/>
                      <a:alpha val="50000"/>
                    </a:schemeClr>
                  </a:solidFill>
                </a:rPr>
                <a:t>COP</a:t>
              </a:r>
              <a:r>
                <a:rPr lang="zh-CN" altLang="en-US" sz="1050" dirty="0">
                  <a:solidFill>
                    <a:schemeClr val="tx1">
                      <a:lumMod val="85000"/>
                      <a:lumOff val="15000"/>
                      <a:alpha val="50000"/>
                    </a:schemeClr>
                  </a:solidFill>
                </a:rPr>
                <a:t>的实际应用技术之一，往往用作课堂模式的分析解构。</a:t>
              </a:r>
              <a:endParaRPr lang="en-US" altLang="zh-CN" sz="1050" dirty="0">
                <a:solidFill>
                  <a:schemeClr val="tx1">
                    <a:lumMod val="85000"/>
                    <a:lumOff val="15000"/>
                    <a:alpha val="50000"/>
                  </a:schemeClr>
                </a:solidFill>
              </a:endParaRPr>
            </a:p>
          </p:txBody>
        </p:sp>
        <p:sp>
          <p:nvSpPr>
            <p:cNvPr id="12" name="ï$ľîḋe">
              <a:extLst>
                <a:ext uri="{FF2B5EF4-FFF2-40B4-BE49-F238E27FC236}">
                  <a16:creationId xmlns:a16="http://schemas.microsoft.com/office/drawing/2014/main" id="{E0FDAD4C-189B-4882-AB47-A74DC046DC30}"/>
                </a:ext>
              </a:extLst>
            </p:cNvPr>
            <p:cNvSpPr txBox="1"/>
            <p:nvPr/>
          </p:nvSpPr>
          <p:spPr>
            <a:xfrm>
              <a:off x="7939078" y="4944202"/>
              <a:ext cx="1590439" cy="338554"/>
            </a:xfrm>
            <a:prstGeom prst="rect">
              <a:avLst/>
            </a:prstGeom>
            <a:noFill/>
          </p:spPr>
          <p:txBody>
            <a:bodyPr wrap="square" rtlCol="0">
              <a:spAutoFit/>
            </a:bodyPr>
            <a:lstStyle/>
            <a:p>
              <a:r>
                <a:rPr lang="en-US" altLang="zh-CN" sz="1600" b="1" dirty="0">
                  <a:gradFill>
                    <a:gsLst>
                      <a:gs pos="0">
                        <a:schemeClr val="accent3">
                          <a:lumMod val="60000"/>
                          <a:lumOff val="40000"/>
                        </a:schemeClr>
                      </a:gs>
                      <a:gs pos="60000">
                        <a:schemeClr val="accent3"/>
                      </a:gs>
                    </a:gsLst>
                    <a:lin ang="2700000" scaled="0"/>
                  </a:gradFill>
                </a:rPr>
                <a:t>S-T</a:t>
              </a:r>
              <a:r>
                <a:rPr lang="zh-CN" altLang="en-US" sz="1600" b="1" dirty="0">
                  <a:gradFill>
                    <a:gsLst>
                      <a:gs pos="0">
                        <a:schemeClr val="accent3">
                          <a:lumMod val="60000"/>
                          <a:lumOff val="40000"/>
                        </a:schemeClr>
                      </a:gs>
                      <a:gs pos="60000">
                        <a:schemeClr val="accent3"/>
                      </a:gs>
                    </a:gsLst>
                    <a:lin ang="2700000" scaled="0"/>
                  </a:gradFill>
                </a:rPr>
                <a:t>分析法拓展</a:t>
              </a:r>
            </a:p>
          </p:txBody>
        </p:sp>
        <p:sp>
          <p:nvSpPr>
            <p:cNvPr id="13" name="ï$1ïḓé">
              <a:extLst>
                <a:ext uri="{FF2B5EF4-FFF2-40B4-BE49-F238E27FC236}">
                  <a16:creationId xmlns:a16="http://schemas.microsoft.com/office/drawing/2014/main" id="{EE7A6A96-B00C-4174-8FE3-5B90FCFEFA45}"/>
                </a:ext>
              </a:extLst>
            </p:cNvPr>
            <p:cNvSpPr txBox="1"/>
            <p:nvPr/>
          </p:nvSpPr>
          <p:spPr>
            <a:xfrm>
              <a:off x="7845828" y="1382286"/>
              <a:ext cx="1683689" cy="338554"/>
            </a:xfrm>
            <a:prstGeom prst="rect">
              <a:avLst/>
            </a:prstGeom>
            <a:noFill/>
          </p:spPr>
          <p:txBody>
            <a:bodyPr wrap="square" rtlCol="0">
              <a:spAutoFit/>
            </a:bodyPr>
            <a:lstStyle/>
            <a:p>
              <a:pPr algn="ctr"/>
              <a:r>
                <a:rPr lang="en-US" altLang="zh-CN" sz="1600" b="1" dirty="0">
                  <a:gradFill>
                    <a:gsLst>
                      <a:gs pos="0">
                        <a:schemeClr val="accent4">
                          <a:lumMod val="60000"/>
                          <a:lumOff val="40000"/>
                        </a:schemeClr>
                      </a:gs>
                      <a:gs pos="60000">
                        <a:schemeClr val="accent4"/>
                      </a:gs>
                    </a:gsLst>
                    <a:lin ang="2700000" scaled="0"/>
                  </a:gradFill>
                </a:rPr>
                <a:t>Rt</a:t>
              </a:r>
              <a:r>
                <a:rPr lang="zh-CN" altLang="en-US" sz="1600" b="1" dirty="0">
                  <a:gradFill>
                    <a:gsLst>
                      <a:gs pos="0">
                        <a:schemeClr val="accent4">
                          <a:lumMod val="60000"/>
                          <a:lumOff val="40000"/>
                        </a:schemeClr>
                      </a:gs>
                      <a:gs pos="60000">
                        <a:schemeClr val="accent4"/>
                      </a:gs>
                    </a:gsLst>
                    <a:lin ang="2700000" scaled="0"/>
                  </a:gradFill>
                </a:rPr>
                <a:t>、</a:t>
              </a:r>
              <a:r>
                <a:rPr lang="en-US" altLang="zh-CN" sz="1600" b="1" dirty="0">
                  <a:gradFill>
                    <a:gsLst>
                      <a:gs pos="0">
                        <a:schemeClr val="accent4">
                          <a:lumMod val="60000"/>
                          <a:lumOff val="40000"/>
                        </a:schemeClr>
                      </a:gs>
                      <a:gs pos="60000">
                        <a:schemeClr val="accent4"/>
                      </a:gs>
                    </a:gsLst>
                    <a:lin ang="2700000" scaled="0"/>
                  </a:gradFill>
                </a:rPr>
                <a:t>Ch</a:t>
              </a:r>
              <a:r>
                <a:rPr lang="zh-CN" altLang="en-US" sz="1600" b="1" dirty="0">
                  <a:gradFill>
                    <a:gsLst>
                      <a:gs pos="0">
                        <a:schemeClr val="accent4">
                          <a:lumMod val="60000"/>
                          <a:lumOff val="40000"/>
                        </a:schemeClr>
                      </a:gs>
                      <a:gs pos="60000">
                        <a:schemeClr val="accent4"/>
                      </a:gs>
                    </a:gsLst>
                    <a:lin ang="2700000" scaled="0"/>
                  </a:gradFill>
                </a:rPr>
                <a:t>的背后</a:t>
              </a:r>
            </a:p>
          </p:txBody>
        </p:sp>
        <p:sp>
          <p:nvSpPr>
            <p:cNvPr id="9" name="ïṥḻîdé">
              <a:extLst>
                <a:ext uri="{FF2B5EF4-FFF2-40B4-BE49-F238E27FC236}">
                  <a16:creationId xmlns:a16="http://schemas.microsoft.com/office/drawing/2014/main" id="{BCD03FEA-B4AE-4B91-AC06-A2424AF9E961}"/>
                </a:ext>
              </a:extLst>
            </p:cNvPr>
            <p:cNvSpPr/>
            <p:nvPr/>
          </p:nvSpPr>
          <p:spPr>
            <a:xfrm flipH="1">
              <a:off x="838200" y="1892977"/>
              <a:ext cx="451211" cy="451211"/>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p>
              <a:pPr algn="ctr" defTabSz="913765"/>
              <a:endParaRPr lang="zh-CN" altLang="en-US" sz="2000" b="1" dirty="0">
                <a:solidFill>
                  <a:schemeClr val="bg1"/>
                </a:solidFill>
              </a:endParaRPr>
            </a:p>
          </p:txBody>
        </p:sp>
      </p:grpSp>
      <p:pic>
        <p:nvPicPr>
          <p:cNvPr id="22" name="图片 21">
            <a:extLst>
              <a:ext uri="{FF2B5EF4-FFF2-40B4-BE49-F238E27FC236}">
                <a16:creationId xmlns:a16="http://schemas.microsoft.com/office/drawing/2014/main" id="{5D64B283-3582-4868-9C55-4A5467033F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3944" y="2837564"/>
            <a:ext cx="2507197" cy="1670499"/>
          </a:xfrm>
          <a:prstGeom prst="rect">
            <a:avLst/>
          </a:prstGeom>
        </p:spPr>
      </p:pic>
      <p:sp>
        <p:nvSpPr>
          <p:cNvPr id="24" name="ïśḷiďè">
            <a:extLst>
              <a:ext uri="{FF2B5EF4-FFF2-40B4-BE49-F238E27FC236}">
                <a16:creationId xmlns:a16="http://schemas.microsoft.com/office/drawing/2014/main" id="{67EE0CC3-F814-4F29-81B7-160C15C5D639}"/>
              </a:ext>
            </a:extLst>
          </p:cNvPr>
          <p:cNvSpPr txBox="1"/>
          <p:nvPr/>
        </p:nvSpPr>
        <p:spPr>
          <a:xfrm>
            <a:off x="1063805" y="4634661"/>
            <a:ext cx="6136564" cy="1078116"/>
          </a:xfrm>
          <a:prstGeom prst="rect">
            <a:avLst/>
          </a:prstGeom>
          <a:noFill/>
        </p:spPr>
        <p:txBody>
          <a:bodyPr wrap="square" rtlCol="0">
            <a:spAutoFit/>
          </a:bodyPr>
          <a:lstStyle/>
          <a:p>
            <a:pPr>
              <a:lnSpc>
                <a:spcPct val="150000"/>
              </a:lnSpc>
            </a:pPr>
            <a:r>
              <a:rPr lang="zh-CN" altLang="en-US" sz="1050" dirty="0"/>
              <a:t>若是以学生行为为主，且师生之间互动较少、师生行为转换率较低的为</a:t>
            </a:r>
            <a:r>
              <a:rPr lang="zh-CN" altLang="en-US" sz="1100" b="1" dirty="0">
                <a:solidFill>
                  <a:srgbClr val="5B9BD5"/>
                </a:solidFill>
              </a:rPr>
              <a:t>练习型</a:t>
            </a:r>
            <a:r>
              <a:rPr lang="zh-CN" altLang="en-US" sz="1050" dirty="0"/>
              <a:t>教学模式；</a:t>
            </a:r>
            <a:endParaRPr lang="en-US" altLang="zh-CN" sz="1050" dirty="0"/>
          </a:p>
          <a:p>
            <a:pPr>
              <a:lnSpc>
                <a:spcPct val="150000"/>
              </a:lnSpc>
            </a:pPr>
            <a:r>
              <a:rPr lang="zh-CN" altLang="en-US" sz="1050" dirty="0"/>
              <a:t>若是以教师行为为主，且师生之间互动较少、师生行为转换率较低的为</a:t>
            </a:r>
            <a:r>
              <a:rPr lang="zh-CN" altLang="en-US" sz="1100" b="1" dirty="0">
                <a:solidFill>
                  <a:srgbClr val="5B9BD5"/>
                </a:solidFill>
              </a:rPr>
              <a:t>讲授型</a:t>
            </a:r>
            <a:r>
              <a:rPr lang="zh-CN" altLang="en-US" sz="1050" dirty="0"/>
              <a:t>教学模式；</a:t>
            </a:r>
            <a:endParaRPr lang="en-US" altLang="zh-CN" sz="1050" dirty="0"/>
          </a:p>
          <a:p>
            <a:pPr>
              <a:lnSpc>
                <a:spcPct val="150000"/>
              </a:lnSpc>
            </a:pPr>
            <a:r>
              <a:rPr lang="zh-CN" altLang="en-US" sz="1050" dirty="0"/>
              <a:t>若是教师行为和学生行为比例相当，且互动较多、师生行为转换率较高，则为</a:t>
            </a:r>
            <a:r>
              <a:rPr lang="zh-CN" altLang="en-US" sz="1100" b="1" dirty="0">
                <a:solidFill>
                  <a:srgbClr val="5B9BD5"/>
                </a:solidFill>
              </a:rPr>
              <a:t>对话型</a:t>
            </a:r>
            <a:r>
              <a:rPr lang="zh-CN" altLang="en-US" sz="1050" dirty="0"/>
              <a:t>教学模式；</a:t>
            </a:r>
            <a:endParaRPr lang="en-US" altLang="zh-CN" sz="1050" dirty="0"/>
          </a:p>
          <a:p>
            <a:pPr>
              <a:lnSpc>
                <a:spcPct val="150000"/>
              </a:lnSpc>
            </a:pPr>
            <a:r>
              <a:rPr lang="zh-CN" altLang="en-US" sz="1050" dirty="0"/>
              <a:t>若是教师行为和学生行为比例相当，且互动较少、师生行为转换率较低，则为</a:t>
            </a:r>
            <a:r>
              <a:rPr lang="zh-CN" altLang="en-US" sz="1100" b="1" dirty="0">
                <a:solidFill>
                  <a:srgbClr val="5B9BD5"/>
                </a:solidFill>
              </a:rPr>
              <a:t>混合型</a:t>
            </a:r>
            <a:r>
              <a:rPr lang="zh-CN" altLang="en-US" sz="1050" dirty="0"/>
              <a:t>教学模式 。</a:t>
            </a:r>
            <a:endParaRPr lang="en-US" altLang="zh-CN" sz="1050" dirty="0">
              <a:solidFill>
                <a:schemeClr val="tx1">
                  <a:lumMod val="85000"/>
                  <a:lumOff val="15000"/>
                  <a:alpha val="50000"/>
                </a:schemeClr>
              </a:solidFill>
            </a:endParaRPr>
          </a:p>
        </p:txBody>
      </p:sp>
      <p:pic>
        <p:nvPicPr>
          <p:cNvPr id="27" name="图片 26">
            <a:extLst>
              <a:ext uri="{FF2B5EF4-FFF2-40B4-BE49-F238E27FC236}">
                <a16:creationId xmlns:a16="http://schemas.microsoft.com/office/drawing/2014/main" id="{6F73AF4A-84CA-4FD2-A209-85E1EB00CC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2499" y="1805726"/>
            <a:ext cx="2758278" cy="546730"/>
          </a:xfrm>
          <a:prstGeom prst="rect">
            <a:avLst/>
          </a:prstGeom>
        </p:spPr>
      </p:pic>
      <p:grpSp>
        <p:nvGrpSpPr>
          <p:cNvPr id="28" name="组合 27">
            <a:extLst>
              <a:ext uri="{FF2B5EF4-FFF2-40B4-BE49-F238E27FC236}">
                <a16:creationId xmlns:a16="http://schemas.microsoft.com/office/drawing/2014/main" id="{7252B73C-77EF-4A14-8EDE-69AA65D155E9}"/>
              </a:ext>
            </a:extLst>
          </p:cNvPr>
          <p:cNvGrpSpPr/>
          <p:nvPr/>
        </p:nvGrpSpPr>
        <p:grpSpPr>
          <a:xfrm>
            <a:off x="358140" y="288290"/>
            <a:ext cx="2863850" cy="369570"/>
            <a:chOff x="564" y="454"/>
            <a:chExt cx="4510" cy="582"/>
          </a:xfrm>
        </p:grpSpPr>
        <p:grpSp>
          <p:nvGrpSpPr>
            <p:cNvPr id="29" name="组合 28">
              <a:extLst>
                <a:ext uri="{FF2B5EF4-FFF2-40B4-BE49-F238E27FC236}">
                  <a16:creationId xmlns:a16="http://schemas.microsoft.com/office/drawing/2014/main" id="{701FD429-727D-4737-8FFD-36EFE5F17986}"/>
                </a:ext>
              </a:extLst>
            </p:cNvPr>
            <p:cNvGrpSpPr/>
            <p:nvPr/>
          </p:nvGrpSpPr>
          <p:grpSpPr>
            <a:xfrm>
              <a:off x="564" y="512"/>
              <a:ext cx="466" cy="466"/>
              <a:chOff x="3386" y="3538"/>
              <a:chExt cx="3309" cy="3309"/>
            </a:xfrm>
          </p:grpSpPr>
          <p:sp>
            <p:nvSpPr>
              <p:cNvPr id="31" name="椭圆 30">
                <a:extLst>
                  <a:ext uri="{FF2B5EF4-FFF2-40B4-BE49-F238E27FC236}">
                    <a16:creationId xmlns:a16="http://schemas.microsoft.com/office/drawing/2014/main" id="{5DB89EF5-F93A-42F4-8CC1-2F175240135B}"/>
                  </a:ext>
                </a:extLst>
              </p:cNvPr>
              <p:cNvSpPr/>
              <p:nvPr/>
            </p:nvSpPr>
            <p:spPr>
              <a:xfrm>
                <a:off x="3386" y="3538"/>
                <a:ext cx="3309" cy="3309"/>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2D4B79C5-9AB4-45F1-9646-45706A858A72}"/>
                  </a:ext>
                </a:extLst>
              </p:cNvPr>
              <p:cNvSpPr/>
              <p:nvPr/>
            </p:nvSpPr>
            <p:spPr>
              <a:xfrm>
                <a:off x="3943" y="4095"/>
                <a:ext cx="2196" cy="21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0" name="文本框 29">
              <a:extLst>
                <a:ext uri="{FF2B5EF4-FFF2-40B4-BE49-F238E27FC236}">
                  <a16:creationId xmlns:a16="http://schemas.microsoft.com/office/drawing/2014/main" id="{EE7835FC-1D57-46F5-90E8-724176F2E7FB}"/>
                </a:ext>
              </a:extLst>
            </p:cNvPr>
            <p:cNvSpPr txBox="1"/>
            <p:nvPr/>
          </p:nvSpPr>
          <p:spPr>
            <a:xfrm>
              <a:off x="1168" y="454"/>
              <a:ext cx="3906" cy="582"/>
            </a:xfrm>
            <a:prstGeom prst="rect">
              <a:avLst/>
            </a:prstGeom>
            <a:noFill/>
          </p:spPr>
          <p:txBody>
            <a:bodyPr wrap="square" rtlCol="0">
              <a:spAutoFit/>
            </a:bodyPr>
            <a:lstStyle/>
            <a:p>
              <a:pPr algn="l"/>
              <a:r>
                <a:rPr lang="en-US" altLang="zh-CN" b="1" dirty="0">
                  <a:solidFill>
                    <a:schemeClr val="accent1">
                      <a:lumMod val="50000"/>
                    </a:schemeClr>
                  </a:solidFill>
                  <a:cs typeface="+mn-ea"/>
                  <a:sym typeface="+mn-lt"/>
                </a:rPr>
                <a:t>S-T</a:t>
              </a:r>
              <a:r>
                <a:rPr lang="zh-CN" altLang="en-US" b="1" dirty="0">
                  <a:solidFill>
                    <a:schemeClr val="accent1">
                      <a:lumMod val="50000"/>
                    </a:schemeClr>
                  </a:solidFill>
                  <a:cs typeface="+mn-ea"/>
                  <a:sym typeface="+mn-lt"/>
                </a:rPr>
                <a:t>教学分析法</a:t>
              </a:r>
            </a:p>
          </p:txBody>
        </p:sp>
      </p:grpSp>
    </p:spTree>
    <p:custDataLst>
      <p:tags r:id="rId1"/>
    </p:custDataLst>
    <p:extLst>
      <p:ext uri="{BB962C8B-B14F-4D97-AF65-F5344CB8AC3E}">
        <p14:creationId xmlns:p14="http://schemas.microsoft.com/office/powerpoint/2010/main" val="13008739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454640;"/>
</p:tagLst>
</file>

<file path=ppt/tags/tag10.xml><?xml version="1.0" encoding="utf-8"?>
<p:tagLst xmlns:a="http://schemas.openxmlformats.org/drawingml/2006/main" xmlns:r="http://schemas.openxmlformats.org/officeDocument/2006/relationships" xmlns:p="http://schemas.openxmlformats.org/presentationml/2006/main">
  <p:tag name="ISLIDE.DIAGRAM" val="#465799;"/>
</p:tagLst>
</file>

<file path=ppt/tags/tag11.xml><?xml version="1.0" encoding="utf-8"?>
<p:tagLst xmlns:a="http://schemas.openxmlformats.org/drawingml/2006/main" xmlns:r="http://schemas.openxmlformats.org/officeDocument/2006/relationships" xmlns:p="http://schemas.openxmlformats.org/presentationml/2006/main">
  <p:tag name="ISLIDE.DIAGRAM" val="#465799"/>
</p:tagLst>
</file>

<file path=ppt/tags/tag12.xml><?xml version="1.0" encoding="utf-8"?>
<p:tagLst xmlns:a="http://schemas.openxmlformats.org/drawingml/2006/main" xmlns:r="http://schemas.openxmlformats.org/officeDocument/2006/relationships" xmlns:p="http://schemas.openxmlformats.org/presentationml/2006/main">
  <p:tag name="ISLIDE.DIAGRAM" val="#294670;"/>
</p:tagLst>
</file>

<file path=ppt/tags/tag13.xml><?xml version="1.0" encoding="utf-8"?>
<p:tagLst xmlns:a="http://schemas.openxmlformats.org/drawingml/2006/main" xmlns:r="http://schemas.openxmlformats.org/officeDocument/2006/relationships" xmlns:p="http://schemas.openxmlformats.org/presentationml/2006/main">
  <p:tag name="ISLIDE.DIAGRAM" val="#294670"/>
</p:tagLst>
</file>

<file path=ppt/tags/tag14.xml><?xml version="1.0" encoding="utf-8"?>
<p:tagLst xmlns:a="http://schemas.openxmlformats.org/drawingml/2006/main" xmlns:r="http://schemas.openxmlformats.org/officeDocument/2006/relationships" xmlns:p="http://schemas.openxmlformats.org/presentationml/2006/main">
  <p:tag name="ISLIDE.DIAGRAM" val="#482614;"/>
</p:tagLst>
</file>

<file path=ppt/tags/tag15.xml><?xml version="1.0" encoding="utf-8"?>
<p:tagLst xmlns:a="http://schemas.openxmlformats.org/drawingml/2006/main" xmlns:r="http://schemas.openxmlformats.org/officeDocument/2006/relationships" xmlns:p="http://schemas.openxmlformats.org/presentationml/2006/main">
  <p:tag name="ISLIDE.DIAGRAM" val="#482614"/>
</p:tagLst>
</file>

<file path=ppt/tags/tag16.xml><?xml version="1.0" encoding="utf-8"?>
<p:tagLst xmlns:a="http://schemas.openxmlformats.org/drawingml/2006/main" xmlns:r="http://schemas.openxmlformats.org/officeDocument/2006/relationships" xmlns:p="http://schemas.openxmlformats.org/presentationml/2006/main">
  <p:tag name="ISLIDE.DIAGRAM" val="#480983;"/>
</p:tagLst>
</file>

<file path=ppt/tags/tag17.xml><?xml version="1.0" encoding="utf-8"?>
<p:tagLst xmlns:a="http://schemas.openxmlformats.org/drawingml/2006/main" xmlns:r="http://schemas.openxmlformats.org/officeDocument/2006/relationships" xmlns:p="http://schemas.openxmlformats.org/presentationml/2006/main">
  <p:tag name="ISLIDE.DIAGRAM" val="#480983"/>
</p:tagLst>
</file>

<file path=ppt/tags/tag18.xml><?xml version="1.0" encoding="utf-8"?>
<p:tagLst xmlns:a="http://schemas.openxmlformats.org/drawingml/2006/main" xmlns:r="http://schemas.openxmlformats.org/officeDocument/2006/relationships" xmlns:p="http://schemas.openxmlformats.org/presentationml/2006/main">
  <p:tag name="ISLIDE.DIAGRAM" val="#465799;"/>
</p:tagLst>
</file>

<file path=ppt/tags/tag19.xml><?xml version="1.0" encoding="utf-8"?>
<p:tagLst xmlns:a="http://schemas.openxmlformats.org/drawingml/2006/main" xmlns:r="http://schemas.openxmlformats.org/officeDocument/2006/relationships" xmlns:p="http://schemas.openxmlformats.org/presentationml/2006/main">
  <p:tag name="ISLIDE.DIAGRAM" val="#465799"/>
</p:tagLst>
</file>

<file path=ppt/tags/tag2.xml><?xml version="1.0" encoding="utf-8"?>
<p:tagLst xmlns:a="http://schemas.openxmlformats.org/drawingml/2006/main" xmlns:r="http://schemas.openxmlformats.org/officeDocument/2006/relationships" xmlns:p="http://schemas.openxmlformats.org/presentationml/2006/main">
  <p:tag name="ISLIDE.DIAGRAM" val="#454640"/>
</p:tagLst>
</file>

<file path=ppt/tags/tag20.xml><?xml version="1.0" encoding="utf-8"?>
<p:tagLst xmlns:a="http://schemas.openxmlformats.org/drawingml/2006/main" xmlns:r="http://schemas.openxmlformats.org/officeDocument/2006/relationships" xmlns:p="http://schemas.openxmlformats.org/presentationml/2006/main">
  <p:tag name="ISLIDE.DIAGRAM" val="#294670;"/>
</p:tagLst>
</file>

<file path=ppt/tags/tag21.xml><?xml version="1.0" encoding="utf-8"?>
<p:tagLst xmlns:a="http://schemas.openxmlformats.org/drawingml/2006/main" xmlns:r="http://schemas.openxmlformats.org/officeDocument/2006/relationships" xmlns:p="http://schemas.openxmlformats.org/presentationml/2006/main">
  <p:tag name="ISLIDE.DIAGRAM" val="#294670"/>
</p:tagLst>
</file>

<file path=ppt/tags/tag22.xml><?xml version="1.0" encoding="utf-8"?>
<p:tagLst xmlns:a="http://schemas.openxmlformats.org/drawingml/2006/main" xmlns:r="http://schemas.openxmlformats.org/officeDocument/2006/relationships" xmlns:p="http://schemas.openxmlformats.org/presentationml/2006/main">
  <p:tag name="ISLIDE.DIAGRAM" val="#474908;"/>
</p:tagLst>
</file>

<file path=ppt/tags/tag23.xml><?xml version="1.0" encoding="utf-8"?>
<p:tagLst xmlns:a="http://schemas.openxmlformats.org/drawingml/2006/main" xmlns:r="http://schemas.openxmlformats.org/officeDocument/2006/relationships" xmlns:p="http://schemas.openxmlformats.org/presentationml/2006/main">
  <p:tag name="ISLIDE.DIAGRAM" val="#474908"/>
</p:tagLst>
</file>

<file path=ppt/tags/tag24.xml><?xml version="1.0" encoding="utf-8"?>
<p:tagLst xmlns:a="http://schemas.openxmlformats.org/drawingml/2006/main" xmlns:r="http://schemas.openxmlformats.org/officeDocument/2006/relationships" xmlns:p="http://schemas.openxmlformats.org/presentationml/2006/main">
  <p:tag name="ISLIDE.DIAGRAM" val="#241236"/>
</p:tagLst>
</file>

<file path=ppt/tags/tag25.xml><?xml version="1.0" encoding="utf-8"?>
<p:tagLst xmlns:a="http://schemas.openxmlformats.org/drawingml/2006/main" xmlns:r="http://schemas.openxmlformats.org/officeDocument/2006/relationships" xmlns:p="http://schemas.openxmlformats.org/presentationml/2006/main">
  <p:tag name="ISLIDE.DIAGRAM" val="#419236;"/>
</p:tagLst>
</file>

<file path=ppt/tags/tag26.xml><?xml version="1.0" encoding="utf-8"?>
<p:tagLst xmlns:a="http://schemas.openxmlformats.org/drawingml/2006/main" xmlns:r="http://schemas.openxmlformats.org/officeDocument/2006/relationships" xmlns:p="http://schemas.openxmlformats.org/presentationml/2006/main">
  <p:tag name="ISLIDE.DIAGRAM" val="#454640;"/>
</p:tagLst>
</file>

<file path=ppt/tags/tag27.xml><?xml version="1.0" encoding="utf-8"?>
<p:tagLst xmlns:a="http://schemas.openxmlformats.org/drawingml/2006/main" xmlns:r="http://schemas.openxmlformats.org/officeDocument/2006/relationships" xmlns:p="http://schemas.openxmlformats.org/presentationml/2006/main">
  <p:tag name="ISLIDE.DIAGRAM" val="#454640"/>
</p:tagLst>
</file>

<file path=ppt/tags/tag28.xml><?xml version="1.0" encoding="utf-8"?>
<p:tagLst xmlns:a="http://schemas.openxmlformats.org/drawingml/2006/main" xmlns:r="http://schemas.openxmlformats.org/officeDocument/2006/relationships" xmlns:p="http://schemas.openxmlformats.org/presentationml/2006/main">
  <p:tag name="ISLIDE.DIAGRAM" val="#462297;"/>
</p:tagLst>
</file>

<file path=ppt/tags/tag29.xml><?xml version="1.0" encoding="utf-8"?>
<p:tagLst xmlns:a="http://schemas.openxmlformats.org/drawingml/2006/main" xmlns:r="http://schemas.openxmlformats.org/officeDocument/2006/relationships" xmlns:p="http://schemas.openxmlformats.org/presentationml/2006/main">
  <p:tag name="ISLIDE.DIAGRAM" val="#462297"/>
</p:tagLst>
</file>

<file path=ppt/tags/tag3.xml><?xml version="1.0" encoding="utf-8"?>
<p:tagLst xmlns:a="http://schemas.openxmlformats.org/drawingml/2006/main" xmlns:r="http://schemas.openxmlformats.org/officeDocument/2006/relationships" xmlns:p="http://schemas.openxmlformats.org/presentationml/2006/main">
  <p:tag name="ISLIDE.DIAGRAM" val="#464261;"/>
</p:tagLst>
</file>

<file path=ppt/tags/tag30.xml><?xml version="1.0" encoding="utf-8"?>
<p:tagLst xmlns:a="http://schemas.openxmlformats.org/drawingml/2006/main" xmlns:r="http://schemas.openxmlformats.org/officeDocument/2006/relationships" xmlns:p="http://schemas.openxmlformats.org/presentationml/2006/main">
  <p:tag name="ISLIDE.DIAGRAM" val="#478813;"/>
</p:tagLst>
</file>

<file path=ppt/tags/tag31.xml><?xml version="1.0" encoding="utf-8"?>
<p:tagLst xmlns:a="http://schemas.openxmlformats.org/drawingml/2006/main" xmlns:r="http://schemas.openxmlformats.org/officeDocument/2006/relationships" xmlns:p="http://schemas.openxmlformats.org/presentationml/2006/main">
  <p:tag name="ISLIDE.DIAGRAM" val="#478813"/>
</p:tagLst>
</file>

<file path=ppt/tags/tag32.xml><?xml version="1.0" encoding="utf-8"?>
<p:tagLst xmlns:a="http://schemas.openxmlformats.org/drawingml/2006/main" xmlns:r="http://schemas.openxmlformats.org/officeDocument/2006/relationships" xmlns:p="http://schemas.openxmlformats.org/presentationml/2006/main">
  <p:tag name="ISLIDE.DIAGRAM" val="#473783"/>
</p:tagLst>
</file>

<file path=ppt/tags/tag4.xml><?xml version="1.0" encoding="utf-8"?>
<p:tagLst xmlns:a="http://schemas.openxmlformats.org/drawingml/2006/main" xmlns:r="http://schemas.openxmlformats.org/officeDocument/2006/relationships" xmlns:p="http://schemas.openxmlformats.org/presentationml/2006/main">
  <p:tag name="ISLIDE.DIAGRAM" val="#464261"/>
</p:tagLst>
</file>

<file path=ppt/tags/tag5.xml><?xml version="1.0" encoding="utf-8"?>
<p:tagLst xmlns:a="http://schemas.openxmlformats.org/drawingml/2006/main" xmlns:r="http://schemas.openxmlformats.org/officeDocument/2006/relationships" xmlns:p="http://schemas.openxmlformats.org/presentationml/2006/main">
  <p:tag name="ISLIDE.DIAGRAM" val="#419236"/>
</p:tagLst>
</file>

<file path=ppt/tags/tag6.xml><?xml version="1.0" encoding="utf-8"?>
<p:tagLst xmlns:a="http://schemas.openxmlformats.org/drawingml/2006/main" xmlns:r="http://schemas.openxmlformats.org/officeDocument/2006/relationships" xmlns:p="http://schemas.openxmlformats.org/presentationml/2006/main">
  <p:tag name="ISLIDE.DIAGRAM" val="#272506;"/>
  <p:tag name="ISLIDE.ICON" val="#406998;"/>
</p:tagLst>
</file>

<file path=ppt/tags/tag7.xml><?xml version="1.0" encoding="utf-8"?>
<p:tagLst xmlns:a="http://schemas.openxmlformats.org/drawingml/2006/main" xmlns:r="http://schemas.openxmlformats.org/officeDocument/2006/relationships" xmlns:p="http://schemas.openxmlformats.org/presentationml/2006/main">
  <p:tag name="ISLIDE.DIAGRAM" val="#272506"/>
</p:tagLst>
</file>

<file path=ppt/tags/tag8.xml><?xml version="1.0" encoding="utf-8"?>
<p:tagLst xmlns:a="http://schemas.openxmlformats.org/drawingml/2006/main" xmlns:r="http://schemas.openxmlformats.org/officeDocument/2006/relationships" xmlns:p="http://schemas.openxmlformats.org/presentationml/2006/main">
  <p:tag name="ISLIDE.DIAGRAM" val="#454640;"/>
</p:tagLst>
</file>

<file path=ppt/tags/tag9.xml><?xml version="1.0" encoding="utf-8"?>
<p:tagLst xmlns:a="http://schemas.openxmlformats.org/drawingml/2006/main" xmlns:r="http://schemas.openxmlformats.org/officeDocument/2006/relationships" xmlns:p="http://schemas.openxmlformats.org/presentationml/2006/main">
  <p:tag name="ISLIDE.DIAGRAM" val="#4546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l3p5hqt">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3562</Words>
  <Application>Microsoft Office PowerPoint</Application>
  <PresentationFormat>宽屏</PresentationFormat>
  <Paragraphs>215</Paragraphs>
  <Slides>17</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微软雅黑</vt:lpstr>
      <vt:lpstr>Arial</vt:lpstr>
      <vt:lpstr>Calibri</vt:lpstr>
      <vt:lpstr>Helvetica</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S-T教学分析法可以揭示一堂课的教学模式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Work report PPT template</dc:title>
  <dc:creator>摄图网</dc:creator>
  <cp:lastModifiedBy>子涵 郝</cp:lastModifiedBy>
  <cp:revision>91</cp:revision>
  <dcterms:created xsi:type="dcterms:W3CDTF">2018-02-02T13:09:00Z</dcterms:created>
  <dcterms:modified xsi:type="dcterms:W3CDTF">2020-10-20T07:23:21Z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