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232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13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3CE9-ECF4-42F2-A34F-F2DB40D0E4C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7B63-5408-4ED8-8908-C49063F85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1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3CE9-ECF4-42F2-A34F-F2DB40D0E4C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7B63-5408-4ED8-8908-C49063F85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07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3CE9-ECF4-42F2-A34F-F2DB40D0E4C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7B63-5408-4ED8-8908-C49063F85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9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3CE9-ECF4-42F2-A34F-F2DB40D0E4C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7B63-5408-4ED8-8908-C49063F85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3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3CE9-ECF4-42F2-A34F-F2DB40D0E4C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7B63-5408-4ED8-8908-C49063F85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2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3CE9-ECF4-42F2-A34F-F2DB40D0E4C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7B63-5408-4ED8-8908-C49063F85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1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3CE9-ECF4-42F2-A34F-F2DB40D0E4C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7B63-5408-4ED8-8908-C49063F85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3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3CE9-ECF4-42F2-A34F-F2DB40D0E4C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7B63-5408-4ED8-8908-C49063F85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6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3CE9-ECF4-42F2-A34F-F2DB40D0E4C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7B63-5408-4ED8-8908-C49063F85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9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3CE9-ECF4-42F2-A34F-F2DB40D0E4C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7B63-5408-4ED8-8908-C49063F85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3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3CE9-ECF4-42F2-A34F-F2DB40D0E4C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7B63-5408-4ED8-8908-C49063F85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73CE9-ECF4-42F2-A34F-F2DB40D0E4C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27B63-5408-4ED8-8908-C49063F85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0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u-west-1.quicksight.aws.amazon.com/sn/dashboards/oeeglobaldashboard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75BA24-6063-401F-9880-2D99682D752D}"/>
              </a:ext>
            </a:extLst>
          </p:cNvPr>
          <p:cNvSpPr/>
          <p:nvPr/>
        </p:nvSpPr>
        <p:spPr>
          <a:xfrm>
            <a:off x="398204" y="265386"/>
            <a:ext cx="6150078" cy="644014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Global RME Jam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3C3B76-81FA-4B5C-8223-A7406C652FF2}"/>
              </a:ext>
            </a:extLst>
          </p:cNvPr>
          <p:cNvSpPr/>
          <p:nvPr/>
        </p:nvSpPr>
        <p:spPr>
          <a:xfrm>
            <a:off x="442450" y="8415232"/>
            <a:ext cx="6150078" cy="4317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 Old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21D667-53AE-4B32-B8E1-32AD07E5C887}"/>
              </a:ext>
            </a:extLst>
          </p:cNvPr>
          <p:cNvSpPr txBox="1"/>
          <p:nvPr/>
        </p:nvSpPr>
        <p:spPr>
          <a:xfrm>
            <a:off x="442450" y="8915898"/>
            <a:ext cx="61500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Previous Method:</a:t>
            </a:r>
          </a:p>
          <a:p>
            <a:pPr marL="171450" indent="-171450">
              <a:buFont typeface="Arial" panose="020B0604020202020204" pitchFamily="34" charset="0"/>
              <a:buChar char="‒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Utilized Amazon CAMP data (Not all sites were added to CAMP / CAMP is a platform that is being depreciated) </a:t>
            </a:r>
          </a:p>
          <a:p>
            <a:pPr marL="171450" indent="-171450">
              <a:buFont typeface="Arial" panose="020B0604020202020204" pitchFamily="34" charset="0"/>
              <a:buChar char="‒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Varying DPMO values between regions</a:t>
            </a:r>
          </a:p>
          <a:p>
            <a:pPr marL="171450" indent="-171450">
              <a:buFont typeface="Arial" panose="020B0604020202020204" pitchFamily="34" charset="0"/>
              <a:buChar char="‒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Potential overestimation of DPMO in NA</a:t>
            </a:r>
          </a:p>
          <a:p>
            <a:pPr marL="171450" indent="-171450">
              <a:buFont typeface="Arial" panose="020B0604020202020204" pitchFamily="34" charset="0"/>
              <a:buChar char="‒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Inconsistent benchmarking across facilities</a:t>
            </a:r>
          </a:p>
          <a:p>
            <a:pPr marL="171450" indent="-171450">
              <a:buFontTx/>
              <a:buChar char="-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Old NA Method:</a:t>
            </a:r>
          </a:p>
          <a:p>
            <a:pPr marL="228600" lvl="0" indent="-228600">
              <a:buAutoNum type="arabicParenR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NA Region: </a:t>
            </a:r>
            <a:r>
              <a:rPr lang="en-US" sz="1100" i="1" u="sng" dirty="0">
                <a:latin typeface="Arial" panose="020B0604020202020204" pitchFamily="34" charset="0"/>
                <a:cs typeface="Arial" panose="020B0604020202020204" pitchFamily="34" charset="0"/>
              </a:rPr>
              <a:t>(Count of Jam Alarms * 1,000,000) / Throughput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Data Source: Alarms from nafc_alerts.vw_alarmlog1,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nafc_alerts.vw_alarmlog_post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The table below represents the </a:t>
            </a:r>
            <a:r>
              <a:rPr lang="en-US" sz="11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old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Jam DPMO goals for ARS GEN9 or older, GEN10/11 and IXD buildings in NA </a:t>
            </a:r>
          </a:p>
          <a:p>
            <a:pPr lvl="0"/>
            <a:endParaRPr lang="en-US" sz="1100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4BBA0C-674D-4290-8252-B08C4BB5071B}"/>
              </a:ext>
            </a:extLst>
          </p:cNvPr>
          <p:cNvSpPr/>
          <p:nvPr/>
        </p:nvSpPr>
        <p:spPr>
          <a:xfrm>
            <a:off x="398204" y="997408"/>
            <a:ext cx="6150078" cy="4317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2025 New Goals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A885A5-0703-4810-A2DF-A9B39D7F61D0}"/>
              </a:ext>
            </a:extLst>
          </p:cNvPr>
          <p:cNvSpPr txBox="1"/>
          <p:nvPr/>
        </p:nvSpPr>
        <p:spPr>
          <a:xfrm>
            <a:off x="398206" y="1429112"/>
            <a:ext cx="6150076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This document outlines the transition from the previous NA Jam DPMO calculation to a newer efficient method. This change aims to standardize jam metrics across regions and provide a more precise measure of the jam occurrences in the facilities. NA is adopting the EU Jam DPMO calculation strategy as part of Amazon’s goal to standardize the business globally. 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The table below represents the </a:t>
            </a:r>
            <a:r>
              <a:rPr lang="en-US" sz="11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Jam DPMO goals for  NA – CF Network, ARS GEN9 or older, GEN10/11, IXD and ATS buildings in NA 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The new calculation is based on 2024 Jam DPMO actuals, calculated and reduced by </a:t>
            </a:r>
            <a:r>
              <a:rPr lang="en-US" sz="11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10%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to fulfill Amazon policy of “Raising The Bar” </a:t>
            </a:r>
          </a:p>
          <a:p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Current Method:</a:t>
            </a:r>
          </a:p>
          <a:p>
            <a:pPr marL="171450" indent="-171450">
              <a:buFont typeface="Arial" panose="020B0604020202020204" pitchFamily="34" charset="0"/>
              <a:buChar char="‒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Unified DPMO calculation globally</a:t>
            </a:r>
          </a:p>
          <a:p>
            <a:pPr marL="171450" indent="-171450">
              <a:buFont typeface="Arial" panose="020B0604020202020204" pitchFamily="34" charset="0"/>
              <a:buChar char="‒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Precise representation of jam occurrences</a:t>
            </a:r>
          </a:p>
          <a:p>
            <a:pPr marL="171450" indent="-171450">
              <a:buFont typeface="Arial" panose="020B0604020202020204" pitchFamily="34" charset="0"/>
              <a:buChar char="‒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Improved ability to compare performance across different facility types</a:t>
            </a:r>
          </a:p>
          <a:p>
            <a:pPr marL="171450" indent="-171450">
              <a:buFont typeface="Arial" panose="020B0604020202020204" pitchFamily="34" charset="0"/>
              <a:buChar char="‒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OEE Global Dashboard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(map-bi-prod)</a:t>
            </a:r>
          </a:p>
          <a:p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New NA Method:</a:t>
            </a:r>
          </a:p>
          <a:p>
            <a:pPr marL="228600" indent="-228600">
              <a:buFontTx/>
              <a:buAutoNum type="arabicParenR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NA Region: (</a:t>
            </a:r>
            <a:r>
              <a:rPr lang="en-US" sz="1100" i="1" u="sng" dirty="0">
                <a:latin typeface="Arial" panose="020B0604020202020204" pitchFamily="34" charset="0"/>
                <a:cs typeface="Arial" panose="020B0604020202020204" pitchFamily="34" charset="0"/>
              </a:rPr>
              <a:t>Jam Count / Total Sum of Counters (excluding recirculation))*1000000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Data Source: OEE data from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mp_events_static_status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100" i="1" u="sng" dirty="0">
                <a:latin typeface="Arial" panose="020B0604020202020204" pitchFamily="34" charset="0"/>
                <a:cs typeface="Arial" panose="020B0604020202020204" pitchFamily="34" charset="0"/>
              </a:rPr>
              <a:t>Note: The new Jam DPMO metric is an adoption from the EU Jam DPMO process</a:t>
            </a:r>
          </a:p>
          <a:p>
            <a:pPr lvl="0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EU Method: </a:t>
            </a:r>
          </a:p>
          <a:p>
            <a:pPr marL="228600" indent="-228600">
              <a:buFontTx/>
              <a:buAutoNum type="arabicParenR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EU Region: (</a:t>
            </a:r>
            <a:r>
              <a:rPr lang="en-US" sz="1100" i="1" u="sng" dirty="0">
                <a:latin typeface="Arial" panose="020B0604020202020204" pitchFamily="34" charset="0"/>
                <a:cs typeface="Arial" panose="020B0604020202020204" pitchFamily="34" charset="0"/>
              </a:rPr>
              <a:t>Jam Count / Total Sum of Counters (excluding recirculation))*1000000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Data Source: OEE data from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mp_events_static_status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2" indent="-228600">
              <a:buFont typeface="Wingdings" panose="05000000000000000000" pitchFamily="2" charset="2"/>
              <a:buChar char="v"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Jam Count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Number of occurrences of a "jam state" within a specified time frame</a:t>
            </a:r>
          </a:p>
          <a:p>
            <a:pPr marL="1143000" lvl="2" indent="-228600">
              <a:buFont typeface="Wingdings" panose="05000000000000000000" pitchFamily="2" charset="2"/>
              <a:buChar char="v"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Good Count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Parcels correctly diverted to the assigned destination (No KO)</a:t>
            </a:r>
          </a:p>
          <a:p>
            <a:pPr marL="1143000" lvl="2" indent="-228600">
              <a:buFont typeface="Wingdings" panose="05000000000000000000" pitchFamily="2" charset="2"/>
              <a:buChar char="v"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Kickout Count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The number of times a package got kicked out by the auto slam due to different types of defects done by operations </a:t>
            </a:r>
          </a:p>
          <a:p>
            <a:pPr marL="1143000" lvl="2" indent="-228600">
              <a:buFont typeface="Wingdings" panose="05000000000000000000" pitchFamily="2" charset="2"/>
              <a:buChar char="v"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Bad Count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Production with defect that need rework (Rejected without taking into account recirculation)</a:t>
            </a:r>
          </a:p>
          <a:p>
            <a:pPr marL="1143000" lvl="2" indent="-228600">
              <a:buFont typeface="Wingdings" panose="05000000000000000000" pitchFamily="2" charset="2"/>
              <a:buChar char="v"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Counters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MP Counters for Photo Eye “PE” counting totes/trays/packages..</a:t>
            </a:r>
          </a:p>
          <a:p>
            <a:pPr lvl="0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94FF406-B8B8-45B6-B77F-F70DE2A1F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295249"/>
              </p:ext>
            </p:extLst>
          </p:nvPr>
        </p:nvGraphicFramePr>
        <p:xfrm>
          <a:off x="998220" y="11227684"/>
          <a:ext cx="4861560" cy="8377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9381">
                  <a:extLst>
                    <a:ext uri="{9D8B030D-6E8A-4147-A177-3AD203B41FA5}">
                      <a16:colId xmlns:a16="http://schemas.microsoft.com/office/drawing/2014/main" val="585985675"/>
                    </a:ext>
                  </a:extLst>
                </a:gridCol>
                <a:gridCol w="1130596">
                  <a:extLst>
                    <a:ext uri="{9D8B030D-6E8A-4147-A177-3AD203B41FA5}">
                      <a16:colId xmlns:a16="http://schemas.microsoft.com/office/drawing/2014/main" val="2755557942"/>
                    </a:ext>
                  </a:extLst>
                </a:gridCol>
                <a:gridCol w="1266267">
                  <a:extLst>
                    <a:ext uri="{9D8B030D-6E8A-4147-A177-3AD203B41FA5}">
                      <a16:colId xmlns:a16="http://schemas.microsoft.com/office/drawing/2014/main" val="1165282969"/>
                    </a:ext>
                  </a:extLst>
                </a:gridCol>
                <a:gridCol w="695316">
                  <a:extLst>
                    <a:ext uri="{9D8B030D-6E8A-4147-A177-3AD203B41FA5}">
                      <a16:colId xmlns:a16="http://schemas.microsoft.com/office/drawing/2014/main" val="959241082"/>
                    </a:ext>
                  </a:extLst>
                </a:gridCol>
              </a:tblGrid>
              <a:tr h="2891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2024 NA Old Jam DPMO Goals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50646"/>
                  </a:ext>
                </a:extLst>
              </a:tr>
              <a:tr h="23286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/>
                        <a:t>ARS GEN9 or 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ARS GEN10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ARS GEN11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IXD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07766"/>
                  </a:ext>
                </a:extLst>
              </a:tr>
              <a:tr h="2891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44666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E943D4-636D-457D-9029-B481930A6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083638"/>
              </p:ext>
            </p:extLst>
          </p:nvPr>
        </p:nvGraphicFramePr>
        <p:xfrm>
          <a:off x="182880" y="2770929"/>
          <a:ext cx="6409648" cy="960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2654">
                  <a:extLst>
                    <a:ext uri="{9D8B030D-6E8A-4147-A177-3AD203B41FA5}">
                      <a16:colId xmlns:a16="http://schemas.microsoft.com/office/drawing/2014/main" val="905955109"/>
                    </a:ext>
                  </a:extLst>
                </a:gridCol>
                <a:gridCol w="931966">
                  <a:extLst>
                    <a:ext uri="{9D8B030D-6E8A-4147-A177-3AD203B41FA5}">
                      <a16:colId xmlns:a16="http://schemas.microsoft.com/office/drawing/2014/main" val="3245753806"/>
                    </a:ext>
                  </a:extLst>
                </a:gridCol>
                <a:gridCol w="519746">
                  <a:extLst>
                    <a:ext uri="{9D8B030D-6E8A-4147-A177-3AD203B41FA5}">
                      <a16:colId xmlns:a16="http://schemas.microsoft.com/office/drawing/2014/main" val="899507049"/>
                    </a:ext>
                  </a:extLst>
                </a:gridCol>
                <a:gridCol w="640458">
                  <a:extLst>
                    <a:ext uri="{9D8B030D-6E8A-4147-A177-3AD203B41FA5}">
                      <a16:colId xmlns:a16="http://schemas.microsoft.com/office/drawing/2014/main" val="2068799189"/>
                    </a:ext>
                  </a:extLst>
                </a:gridCol>
                <a:gridCol w="801206">
                  <a:extLst>
                    <a:ext uri="{9D8B030D-6E8A-4147-A177-3AD203B41FA5}">
                      <a16:colId xmlns:a16="http://schemas.microsoft.com/office/drawing/2014/main" val="473459211"/>
                    </a:ext>
                  </a:extLst>
                </a:gridCol>
                <a:gridCol w="801206">
                  <a:extLst>
                    <a:ext uri="{9D8B030D-6E8A-4147-A177-3AD203B41FA5}">
                      <a16:colId xmlns:a16="http://schemas.microsoft.com/office/drawing/2014/main" val="581774068"/>
                    </a:ext>
                  </a:extLst>
                </a:gridCol>
                <a:gridCol w="801206">
                  <a:extLst>
                    <a:ext uri="{9D8B030D-6E8A-4147-A177-3AD203B41FA5}">
                      <a16:colId xmlns:a16="http://schemas.microsoft.com/office/drawing/2014/main" val="3910087995"/>
                    </a:ext>
                  </a:extLst>
                </a:gridCol>
                <a:gridCol w="801206">
                  <a:extLst>
                    <a:ext uri="{9D8B030D-6E8A-4147-A177-3AD203B41FA5}">
                      <a16:colId xmlns:a16="http://schemas.microsoft.com/office/drawing/2014/main" val="207334983"/>
                    </a:ext>
                  </a:extLst>
                </a:gridCol>
              </a:tblGrid>
              <a:tr h="222885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2025 NA New Jam DPMO Goals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215338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NA-CF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ARS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ARS GEN9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ARS GEN10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ARS GEN11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IXD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NA-ATS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TNS/TSSL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13893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454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170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895</TotalTime>
  <Words>473</Words>
  <Application>Microsoft Office PowerPoint</Application>
  <PresentationFormat>Widescreen</PresentationFormat>
  <Paragraphs>80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Clarke-Dias, Fernanda</dc:creator>
  <cp:lastModifiedBy>Maddox, Ashlynn</cp:lastModifiedBy>
  <cp:revision>204</cp:revision>
  <dcterms:created xsi:type="dcterms:W3CDTF">2023-03-09T19:32:37Z</dcterms:created>
  <dcterms:modified xsi:type="dcterms:W3CDTF">2025-06-03T21:28:51Z</dcterms:modified>
</cp:coreProperties>
</file>