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0CD"/>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4286-76F6-405F-8EA9-5050EEE34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CB6DF5-1A32-4911-A926-2D55F5BE9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178E0D-B31A-4CD5-A891-8B300684A1D7}"/>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5" name="Footer Placeholder 4">
            <a:extLst>
              <a:ext uri="{FF2B5EF4-FFF2-40B4-BE49-F238E27FC236}">
                <a16:creationId xmlns:a16="http://schemas.microsoft.com/office/drawing/2014/main" id="{020395FD-0C66-4B1A-B0BE-3A47CC8BD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B0D18-96D1-47BA-9427-9EFBA82C6863}"/>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206698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687A-CB51-4834-A6BF-596392675E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AE51FC-5775-442B-957C-388ABDA3E4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81D1A-0FA8-4240-AFD7-F5E6BFF6E61B}"/>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5" name="Footer Placeholder 4">
            <a:extLst>
              <a:ext uri="{FF2B5EF4-FFF2-40B4-BE49-F238E27FC236}">
                <a16:creationId xmlns:a16="http://schemas.microsoft.com/office/drawing/2014/main" id="{4361126E-6601-4379-9799-1173EF121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02696-AFBC-4C05-9EF7-902748319D5F}"/>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181517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816A6-9DDC-40AA-A8E4-38FD1EE43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06FE5-F169-4644-920E-1A4B2C3254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4018C-EE3F-42E7-BA1A-B55FC0F836BE}"/>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5" name="Footer Placeholder 4">
            <a:extLst>
              <a:ext uri="{FF2B5EF4-FFF2-40B4-BE49-F238E27FC236}">
                <a16:creationId xmlns:a16="http://schemas.microsoft.com/office/drawing/2014/main" id="{28A5BDFE-920A-45AA-B039-B080CF5E0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3A3E7-A13D-4C8F-B5E3-D92F686E43AF}"/>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364351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28DB-0D72-4206-ABB6-46415E998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8D4BF-F88E-4245-A101-1CD5B55D46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16BDD-8C25-4E49-ACD2-5B3E084C494D}"/>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5" name="Footer Placeholder 4">
            <a:extLst>
              <a:ext uri="{FF2B5EF4-FFF2-40B4-BE49-F238E27FC236}">
                <a16:creationId xmlns:a16="http://schemas.microsoft.com/office/drawing/2014/main" id="{886CB541-B6D8-4F01-824D-F687453D6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7D554-AB24-4094-9634-AEB135E14F7D}"/>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105786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4DE7-F93F-430E-8CC0-3C13ADDFC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611F9A-BA07-40A7-A276-FF71451A2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C04B15-EDF3-4AFD-90B2-A12C74E840CE}"/>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5" name="Footer Placeholder 4">
            <a:extLst>
              <a:ext uri="{FF2B5EF4-FFF2-40B4-BE49-F238E27FC236}">
                <a16:creationId xmlns:a16="http://schemas.microsoft.com/office/drawing/2014/main" id="{B35BC193-EB44-4A68-9C0B-53C207800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0ACE8-8B73-472E-9D3E-1128D1E4FC8E}"/>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314438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38B6-2674-4648-A058-26C304D33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B2F7AA-0C09-474E-A5DE-E722CF1BD4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E2F0A-5CA6-4A6B-A424-AFC7D15E99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5FDF5E-1666-43C8-8AEC-CA82DD4EE385}"/>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6" name="Footer Placeholder 5">
            <a:extLst>
              <a:ext uri="{FF2B5EF4-FFF2-40B4-BE49-F238E27FC236}">
                <a16:creationId xmlns:a16="http://schemas.microsoft.com/office/drawing/2014/main" id="{03E2577C-5245-42DA-B9EE-071DDFDB1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ACC78-F0B5-4089-ABB6-4AB01DDEB116}"/>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334406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E6F3-C0AF-427D-8063-867B479B1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AD2ECD-1B04-40A8-91AD-7B9F1434C9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04E9F1-2C05-4849-9EE2-F7AC7EF4C7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AE8A8-3E37-4569-8814-82DFE49C7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6FC28B-0764-446F-A42C-DE4DD7C9F1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F8773E-E0B8-4B59-99B2-54679186DE51}"/>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8" name="Footer Placeholder 7">
            <a:extLst>
              <a:ext uri="{FF2B5EF4-FFF2-40B4-BE49-F238E27FC236}">
                <a16:creationId xmlns:a16="http://schemas.microsoft.com/office/drawing/2014/main" id="{A4DF3EEA-AE22-4156-9EEB-3123F46B8D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E0881E-06F5-4280-8AF6-DA0BDA5E61A4}"/>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49053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7961-8BD9-480C-8D5D-77F3410E4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FE783-8E29-4BAD-8F5E-6177DE9AE605}"/>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4" name="Footer Placeholder 3">
            <a:extLst>
              <a:ext uri="{FF2B5EF4-FFF2-40B4-BE49-F238E27FC236}">
                <a16:creationId xmlns:a16="http://schemas.microsoft.com/office/drawing/2014/main" id="{C0A7E8D6-345E-4A7F-A642-B291C3AA6C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CA05FB-04E6-4374-9904-E329D5AF85C2}"/>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70050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D7E56-03D9-4DF9-9196-8CD38C15BBB1}"/>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3" name="Footer Placeholder 2">
            <a:extLst>
              <a:ext uri="{FF2B5EF4-FFF2-40B4-BE49-F238E27FC236}">
                <a16:creationId xmlns:a16="http://schemas.microsoft.com/office/drawing/2014/main" id="{F674A8E7-9815-4AA5-BEE8-2922BDC5C3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30A6DD-36DA-44B1-BCD2-DD5CA5233B15}"/>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22508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DEF0-EA54-42E9-AA24-DBCDCC2434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0A672D-E622-4C42-9CBB-F632A6072E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DC343E-93D4-48DC-978C-34FDDD39A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CBFC5C-7D0A-44D1-A1F4-6BDAFF275EA9}"/>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6" name="Footer Placeholder 5">
            <a:extLst>
              <a:ext uri="{FF2B5EF4-FFF2-40B4-BE49-F238E27FC236}">
                <a16:creationId xmlns:a16="http://schemas.microsoft.com/office/drawing/2014/main" id="{12052C3C-21B3-4D2A-B1D6-449FE52E6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9069C5-E750-4F51-BE2A-13FDCAA7BF79}"/>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309906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D83-83CC-4169-BC8B-5F923A827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F6FF4-F92B-4C67-A031-19F4BA231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BAE605-58BB-497E-8839-5005E28A7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9B086B-B0E8-471E-BEB2-5D5A27CD0C7F}"/>
              </a:ext>
            </a:extLst>
          </p:cNvPr>
          <p:cNvSpPr>
            <a:spLocks noGrp="1"/>
          </p:cNvSpPr>
          <p:nvPr>
            <p:ph type="dt" sz="half" idx="10"/>
          </p:nvPr>
        </p:nvSpPr>
        <p:spPr/>
        <p:txBody>
          <a:bodyPr/>
          <a:lstStyle/>
          <a:p>
            <a:fld id="{039D0505-E3C2-4533-AAD3-4DC535A351B3}" type="datetimeFigureOut">
              <a:rPr lang="en-US" smtClean="0"/>
              <a:t>6/3/2025</a:t>
            </a:fld>
            <a:endParaRPr lang="en-US"/>
          </a:p>
        </p:txBody>
      </p:sp>
      <p:sp>
        <p:nvSpPr>
          <p:cNvPr id="6" name="Footer Placeholder 5">
            <a:extLst>
              <a:ext uri="{FF2B5EF4-FFF2-40B4-BE49-F238E27FC236}">
                <a16:creationId xmlns:a16="http://schemas.microsoft.com/office/drawing/2014/main" id="{3F698D10-6883-42A3-AE12-87A570ED7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B30A3-7A4B-4D2D-A805-871E8EA85F5F}"/>
              </a:ext>
            </a:extLst>
          </p:cNvPr>
          <p:cNvSpPr>
            <a:spLocks noGrp="1"/>
          </p:cNvSpPr>
          <p:nvPr>
            <p:ph type="sldNum" sz="quarter" idx="12"/>
          </p:nvPr>
        </p:nvSpPr>
        <p:spPr/>
        <p:txBody>
          <a:bodyPr/>
          <a:lstStyle/>
          <a:p>
            <a:fld id="{6EE1D364-8D01-40D2-824A-8A5CF2546CAA}" type="slidenum">
              <a:rPr lang="en-US" smtClean="0"/>
              <a:t>‹#›</a:t>
            </a:fld>
            <a:endParaRPr lang="en-US"/>
          </a:p>
        </p:txBody>
      </p:sp>
    </p:spTree>
    <p:extLst>
      <p:ext uri="{BB962C8B-B14F-4D97-AF65-F5344CB8AC3E}">
        <p14:creationId xmlns:p14="http://schemas.microsoft.com/office/powerpoint/2010/main" val="115206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F0327-1591-49FC-9FEA-48A13753D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96FC2-AA1F-4D01-8D2B-06B39577C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E7917-2936-40FB-AA78-A95F34E5C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D0505-E3C2-4533-AAD3-4DC535A351B3}" type="datetimeFigureOut">
              <a:rPr lang="en-US" smtClean="0"/>
              <a:t>6/3/2025</a:t>
            </a:fld>
            <a:endParaRPr lang="en-US"/>
          </a:p>
        </p:txBody>
      </p:sp>
      <p:sp>
        <p:nvSpPr>
          <p:cNvPr id="5" name="Footer Placeholder 4">
            <a:extLst>
              <a:ext uri="{FF2B5EF4-FFF2-40B4-BE49-F238E27FC236}">
                <a16:creationId xmlns:a16="http://schemas.microsoft.com/office/drawing/2014/main" id="{CBB05299-BD43-4066-B044-8E2DA307D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E9BEE-78F1-44A7-9365-89E42FE5B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1D364-8D01-40D2-824A-8A5CF2546CAA}" type="slidenum">
              <a:rPr lang="en-US" smtClean="0"/>
              <a:t>‹#›</a:t>
            </a:fld>
            <a:endParaRPr lang="en-US"/>
          </a:p>
        </p:txBody>
      </p:sp>
    </p:spTree>
    <p:extLst>
      <p:ext uri="{BB962C8B-B14F-4D97-AF65-F5344CB8AC3E}">
        <p14:creationId xmlns:p14="http://schemas.microsoft.com/office/powerpoint/2010/main" val="111747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9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409F-8ADE-4BE8-89BD-316FB0E1340F}"/>
              </a:ext>
            </a:extLst>
          </p:cNvPr>
          <p:cNvSpPr>
            <a:spLocks noGrp="1"/>
          </p:cNvSpPr>
          <p:nvPr>
            <p:ph type="ctrTitle"/>
          </p:nvPr>
        </p:nvSpPr>
        <p:spPr/>
        <p:txBody>
          <a:bodyPr/>
          <a:lstStyle/>
          <a:p>
            <a:r>
              <a:rPr lang="en-US" dirty="0">
                <a:solidFill>
                  <a:schemeClr val="bg1"/>
                </a:solidFill>
              </a:rPr>
              <a:t>Global Jam Program</a:t>
            </a:r>
          </a:p>
        </p:txBody>
      </p:sp>
      <p:sp>
        <p:nvSpPr>
          <p:cNvPr id="3" name="Subtitle 2">
            <a:extLst>
              <a:ext uri="{FF2B5EF4-FFF2-40B4-BE49-F238E27FC236}">
                <a16:creationId xmlns:a16="http://schemas.microsoft.com/office/drawing/2014/main" id="{DB7BA38B-E21E-42E5-87D1-23FEA7EA473A}"/>
              </a:ext>
            </a:extLst>
          </p:cNvPr>
          <p:cNvSpPr>
            <a:spLocks noGrp="1"/>
          </p:cNvSpPr>
          <p:nvPr>
            <p:ph type="subTitle" idx="1"/>
          </p:nvPr>
        </p:nvSpPr>
        <p:spPr/>
        <p:txBody>
          <a:bodyPr>
            <a:normAutofit/>
          </a:bodyPr>
          <a:lstStyle/>
          <a:p>
            <a:r>
              <a:rPr lang="en-US" sz="3600" dirty="0">
                <a:solidFill>
                  <a:schemeClr val="bg1"/>
                </a:solidFill>
              </a:rPr>
              <a:t>Overview</a:t>
            </a:r>
          </a:p>
        </p:txBody>
      </p:sp>
      <p:pic>
        <p:nvPicPr>
          <p:cNvPr id="7" name="Picture 6">
            <a:extLst>
              <a:ext uri="{FF2B5EF4-FFF2-40B4-BE49-F238E27FC236}">
                <a16:creationId xmlns:a16="http://schemas.microsoft.com/office/drawing/2014/main" id="{1A43256F-A46F-486B-BE39-C971FA493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711" y="5679423"/>
            <a:ext cx="3912289" cy="1178577"/>
          </a:xfrm>
          <a:prstGeom prst="rect">
            <a:avLst/>
          </a:prstGeom>
        </p:spPr>
      </p:pic>
    </p:spTree>
    <p:extLst>
      <p:ext uri="{BB962C8B-B14F-4D97-AF65-F5344CB8AC3E}">
        <p14:creationId xmlns:p14="http://schemas.microsoft.com/office/powerpoint/2010/main" val="423143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B9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7816-487E-49A8-9C83-67B12F7DA622}"/>
              </a:ext>
            </a:extLst>
          </p:cNvPr>
          <p:cNvSpPr>
            <a:spLocks noGrp="1"/>
          </p:cNvSpPr>
          <p:nvPr>
            <p:ph type="title"/>
          </p:nvPr>
        </p:nvSpPr>
        <p:spPr/>
        <p:txBody>
          <a:bodyPr/>
          <a:lstStyle/>
          <a:p>
            <a:r>
              <a:rPr lang="en-US" dirty="0">
                <a:solidFill>
                  <a:schemeClr val="bg1"/>
                </a:solidFill>
              </a:rPr>
              <a:t>Global Jam Program</a:t>
            </a:r>
          </a:p>
        </p:txBody>
      </p:sp>
      <p:sp>
        <p:nvSpPr>
          <p:cNvPr id="3" name="Content Placeholder 2">
            <a:extLst>
              <a:ext uri="{FF2B5EF4-FFF2-40B4-BE49-F238E27FC236}">
                <a16:creationId xmlns:a16="http://schemas.microsoft.com/office/drawing/2014/main" id="{73A23E51-CBC8-4555-9F6E-6C053A7B240F}"/>
              </a:ext>
            </a:extLst>
          </p:cNvPr>
          <p:cNvSpPr>
            <a:spLocks noGrp="1"/>
          </p:cNvSpPr>
          <p:nvPr>
            <p:ph idx="1"/>
          </p:nvPr>
        </p:nvSpPr>
        <p:spPr>
          <a:xfrm>
            <a:off x="838200" y="1468501"/>
            <a:ext cx="8574247" cy="5276247"/>
          </a:xfrm>
        </p:spPr>
        <p:txBody>
          <a:bodyPr>
            <a:noAutofit/>
          </a:bodyPr>
          <a:lstStyle/>
          <a:p>
            <a:pPr marL="0" indent="0">
              <a:buNone/>
            </a:pPr>
            <a:r>
              <a:rPr lang="en-US" sz="2400" dirty="0"/>
              <a:t>The Global Jam Program is built to support sites in three (3) phases </a:t>
            </a:r>
          </a:p>
          <a:p>
            <a:pPr marL="0" indent="0">
              <a:buNone/>
            </a:pPr>
            <a:endParaRPr lang="en-US" sz="2400" dirty="0"/>
          </a:p>
          <a:p>
            <a:r>
              <a:rPr lang="en-US" sz="2400" dirty="0"/>
              <a:t>Phase 1 data collection and site analysis </a:t>
            </a:r>
          </a:p>
          <a:p>
            <a:r>
              <a:rPr lang="en-US" sz="2400" dirty="0"/>
              <a:t>Phase 2 physical site audit  </a:t>
            </a:r>
          </a:p>
          <a:p>
            <a:r>
              <a:rPr lang="en-US" sz="2400" dirty="0"/>
              <a:t>Phase 3 Adhoc Network projects </a:t>
            </a:r>
          </a:p>
          <a:p>
            <a:pPr marL="0" indent="0">
              <a:buNone/>
            </a:pPr>
            <a:endParaRPr lang="en-US" sz="2400" dirty="0"/>
          </a:p>
          <a:p>
            <a:pPr>
              <a:buFont typeface="Wingdings" panose="05000000000000000000" pitchFamily="2" charset="2"/>
              <a:buChar char="v"/>
            </a:pPr>
            <a:r>
              <a:rPr lang="en-US" sz="2400" dirty="0">
                <a:solidFill>
                  <a:schemeClr val="bg1"/>
                </a:solidFill>
              </a:rPr>
              <a:t>The program is built to support sites and provide a period of program management. The Jam team will support the site with available RME resources and RME support team assistance such as (Amazon Robotics, MHE SME, WHS SME, Amazon Engineering etc..)</a:t>
            </a:r>
          </a:p>
        </p:txBody>
      </p:sp>
      <p:pic>
        <p:nvPicPr>
          <p:cNvPr id="4" name="Picture 3">
            <a:extLst>
              <a:ext uri="{FF2B5EF4-FFF2-40B4-BE49-F238E27FC236}">
                <a16:creationId xmlns:a16="http://schemas.microsoft.com/office/drawing/2014/main" id="{EF3F4CF9-9422-4441-9EC0-3DD32B899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711" y="5679423"/>
            <a:ext cx="3912289" cy="1178577"/>
          </a:xfrm>
          <a:prstGeom prst="rect">
            <a:avLst/>
          </a:prstGeom>
        </p:spPr>
      </p:pic>
    </p:spTree>
    <p:extLst>
      <p:ext uri="{BB962C8B-B14F-4D97-AF65-F5344CB8AC3E}">
        <p14:creationId xmlns:p14="http://schemas.microsoft.com/office/powerpoint/2010/main" val="361386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B9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7816-487E-49A8-9C83-67B12F7DA622}"/>
              </a:ext>
            </a:extLst>
          </p:cNvPr>
          <p:cNvSpPr>
            <a:spLocks noGrp="1"/>
          </p:cNvSpPr>
          <p:nvPr>
            <p:ph type="title"/>
          </p:nvPr>
        </p:nvSpPr>
        <p:spPr/>
        <p:txBody>
          <a:bodyPr/>
          <a:lstStyle/>
          <a:p>
            <a:r>
              <a:rPr lang="en-US" dirty="0">
                <a:solidFill>
                  <a:schemeClr val="bg1"/>
                </a:solidFill>
              </a:rPr>
              <a:t>Global Jam Program Phase 1</a:t>
            </a:r>
          </a:p>
        </p:txBody>
      </p:sp>
      <p:sp>
        <p:nvSpPr>
          <p:cNvPr id="3" name="Content Placeholder 2">
            <a:extLst>
              <a:ext uri="{FF2B5EF4-FFF2-40B4-BE49-F238E27FC236}">
                <a16:creationId xmlns:a16="http://schemas.microsoft.com/office/drawing/2014/main" id="{73A23E51-CBC8-4555-9F6E-6C053A7B240F}"/>
              </a:ext>
            </a:extLst>
          </p:cNvPr>
          <p:cNvSpPr>
            <a:spLocks noGrp="1"/>
          </p:cNvSpPr>
          <p:nvPr>
            <p:ph idx="1"/>
          </p:nvPr>
        </p:nvSpPr>
        <p:spPr>
          <a:xfrm>
            <a:off x="838199" y="1334278"/>
            <a:ext cx="7414947" cy="5427249"/>
          </a:xfrm>
        </p:spPr>
        <p:txBody>
          <a:bodyPr>
            <a:normAutofit/>
          </a:bodyPr>
          <a:lstStyle/>
          <a:p>
            <a:pPr marL="0" indent="0">
              <a:buNone/>
            </a:pPr>
            <a:r>
              <a:rPr lang="en-US" sz="2400" dirty="0"/>
              <a:t>Site analysis report is built using the following data collection, driven by the following metrics below </a:t>
            </a:r>
          </a:p>
          <a:p>
            <a:pPr marL="0" indent="0">
              <a:buNone/>
            </a:pPr>
            <a:endParaRPr lang="en-US" sz="2400" dirty="0"/>
          </a:p>
          <a:p>
            <a:r>
              <a:rPr lang="en-US" sz="2400" dirty="0"/>
              <a:t>Jam Faults</a:t>
            </a:r>
          </a:p>
          <a:p>
            <a:r>
              <a:rPr lang="en-US" sz="2400" dirty="0"/>
              <a:t>OEE Availability </a:t>
            </a:r>
          </a:p>
          <a:p>
            <a:r>
              <a:rPr lang="en-US" sz="2400" dirty="0"/>
              <a:t>SEV/HIE Event</a:t>
            </a:r>
          </a:p>
          <a:p>
            <a:r>
              <a:rPr lang="en-US" sz="2400" dirty="0"/>
              <a:t>Throughput (Site Volume)</a:t>
            </a:r>
          </a:p>
          <a:p>
            <a:r>
              <a:rPr lang="en-US" sz="2400" dirty="0"/>
              <a:t>Safety Events Related to Jams</a:t>
            </a:r>
          </a:p>
          <a:p>
            <a:r>
              <a:rPr lang="en-US" sz="2400" dirty="0"/>
              <a:t>JAM PCA’s</a:t>
            </a:r>
          </a:p>
          <a:p>
            <a:pPr marL="0" indent="0">
              <a:buNone/>
            </a:pPr>
            <a:endParaRPr lang="en-US" sz="2400" dirty="0"/>
          </a:p>
          <a:p>
            <a:pPr>
              <a:buFont typeface="Wingdings" panose="05000000000000000000" pitchFamily="2" charset="2"/>
              <a:buChar char="v"/>
            </a:pPr>
            <a:r>
              <a:rPr lang="en-US" sz="2400" dirty="0">
                <a:solidFill>
                  <a:schemeClr val="bg1"/>
                </a:solidFill>
              </a:rPr>
              <a:t>Additional: Network Jam Initiatives (CI &amp; Best Practices)</a:t>
            </a:r>
          </a:p>
        </p:txBody>
      </p:sp>
      <p:pic>
        <p:nvPicPr>
          <p:cNvPr id="4" name="Picture 3">
            <a:extLst>
              <a:ext uri="{FF2B5EF4-FFF2-40B4-BE49-F238E27FC236}">
                <a16:creationId xmlns:a16="http://schemas.microsoft.com/office/drawing/2014/main" id="{EF3F4CF9-9422-4441-9EC0-3DD32B899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711" y="5679423"/>
            <a:ext cx="3912289" cy="1178577"/>
          </a:xfrm>
          <a:prstGeom prst="rect">
            <a:avLst/>
          </a:prstGeom>
        </p:spPr>
      </p:pic>
      <p:graphicFrame>
        <p:nvGraphicFramePr>
          <p:cNvPr id="5" name="Object 4">
            <a:extLst>
              <a:ext uri="{FF2B5EF4-FFF2-40B4-BE49-F238E27FC236}">
                <a16:creationId xmlns:a16="http://schemas.microsoft.com/office/drawing/2014/main" id="{4925E5B7-C3DC-42C6-8333-8E34211964D1}"/>
              </a:ext>
            </a:extLst>
          </p:cNvPr>
          <p:cNvGraphicFramePr>
            <a:graphicFrameLocks noChangeAspect="1"/>
          </p:cNvGraphicFramePr>
          <p:nvPr>
            <p:extLst>
              <p:ext uri="{D42A27DB-BD31-4B8C-83A1-F6EECF244321}">
                <p14:modId xmlns:p14="http://schemas.microsoft.com/office/powerpoint/2010/main" val="1647730501"/>
              </p:ext>
            </p:extLst>
          </p:nvPr>
        </p:nvGraphicFramePr>
        <p:xfrm>
          <a:off x="8279711" y="167687"/>
          <a:ext cx="3100654" cy="5511736"/>
        </p:xfrm>
        <a:graphic>
          <a:graphicData uri="http://schemas.openxmlformats.org/presentationml/2006/ole">
            <mc:AlternateContent xmlns:mc="http://schemas.openxmlformats.org/markup-compatibility/2006">
              <mc:Choice xmlns:v="urn:schemas-microsoft-com:vml" Requires="v">
                <p:oleObj spid="_x0000_s1082" name="Acrobat Document" r:id="rId4" imgW="5143271" imgH="9143796" progId="Acrobat.Document.DC">
                  <p:embed/>
                </p:oleObj>
              </mc:Choice>
              <mc:Fallback>
                <p:oleObj name="Acrobat Document" r:id="rId4" imgW="5143271" imgH="9143796" progId="Acrobat.Document.DC">
                  <p:embed/>
                  <p:pic>
                    <p:nvPicPr>
                      <p:cNvPr id="0" name=""/>
                      <p:cNvPicPr/>
                      <p:nvPr/>
                    </p:nvPicPr>
                    <p:blipFill>
                      <a:blip r:embed="rId5"/>
                      <a:stretch>
                        <a:fillRect/>
                      </a:stretch>
                    </p:blipFill>
                    <p:spPr>
                      <a:xfrm>
                        <a:off x="8279711" y="167687"/>
                        <a:ext cx="3100654" cy="5511736"/>
                      </a:xfrm>
                      <a:prstGeom prst="rect">
                        <a:avLst/>
                      </a:prstGeom>
                    </p:spPr>
                  </p:pic>
                </p:oleObj>
              </mc:Fallback>
            </mc:AlternateContent>
          </a:graphicData>
        </a:graphic>
      </p:graphicFrame>
    </p:spTree>
    <p:extLst>
      <p:ext uri="{BB962C8B-B14F-4D97-AF65-F5344CB8AC3E}">
        <p14:creationId xmlns:p14="http://schemas.microsoft.com/office/powerpoint/2010/main" val="131931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B9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7816-487E-49A8-9C83-67B12F7DA622}"/>
              </a:ext>
            </a:extLst>
          </p:cNvPr>
          <p:cNvSpPr>
            <a:spLocks noGrp="1"/>
          </p:cNvSpPr>
          <p:nvPr>
            <p:ph type="title"/>
          </p:nvPr>
        </p:nvSpPr>
        <p:spPr/>
        <p:txBody>
          <a:bodyPr/>
          <a:lstStyle/>
          <a:p>
            <a:r>
              <a:rPr lang="en-US" dirty="0">
                <a:solidFill>
                  <a:schemeClr val="bg1"/>
                </a:solidFill>
              </a:rPr>
              <a:t>Global Jam Program Phase 1</a:t>
            </a:r>
          </a:p>
        </p:txBody>
      </p:sp>
      <p:sp>
        <p:nvSpPr>
          <p:cNvPr id="3" name="Content Placeholder 2">
            <a:extLst>
              <a:ext uri="{FF2B5EF4-FFF2-40B4-BE49-F238E27FC236}">
                <a16:creationId xmlns:a16="http://schemas.microsoft.com/office/drawing/2014/main" id="{73A23E51-CBC8-4555-9F6E-6C053A7B240F}"/>
              </a:ext>
            </a:extLst>
          </p:cNvPr>
          <p:cNvSpPr>
            <a:spLocks noGrp="1"/>
          </p:cNvSpPr>
          <p:nvPr>
            <p:ph idx="1"/>
          </p:nvPr>
        </p:nvSpPr>
        <p:spPr>
          <a:xfrm>
            <a:off x="838199" y="1334278"/>
            <a:ext cx="11030339" cy="5427249"/>
          </a:xfrm>
        </p:spPr>
        <p:txBody>
          <a:bodyPr>
            <a:normAutofit/>
          </a:bodyPr>
          <a:lstStyle/>
          <a:p>
            <a:pPr marL="0" indent="0">
              <a:buNone/>
            </a:pPr>
            <a:r>
              <a:rPr lang="en-US" sz="2400" dirty="0"/>
              <a:t>Building the Site Analysis Report consists of five (5) key metrics to assess the overall health and jam-related performance of each site:</a:t>
            </a:r>
          </a:p>
          <a:p>
            <a:pPr lvl="0"/>
            <a:r>
              <a:rPr lang="en-US" sz="2400" b="1" dirty="0"/>
              <a:t>Faulted (Occurrences):</a:t>
            </a:r>
            <a:r>
              <a:rPr lang="en-US" sz="2400" dirty="0"/>
              <a:t> Quantifies the total jam occurrences for the equipment in a faulted or jammed state</a:t>
            </a:r>
          </a:p>
          <a:p>
            <a:pPr lvl="0"/>
            <a:r>
              <a:rPr lang="en-US" sz="2400" b="1" dirty="0"/>
              <a:t>OEE Availability (%):</a:t>
            </a:r>
            <a:r>
              <a:rPr lang="en-US" sz="2400" dirty="0"/>
              <a:t> Measures the overall equipment effectiveness and availability at the site</a:t>
            </a:r>
          </a:p>
          <a:p>
            <a:pPr lvl="0"/>
            <a:r>
              <a:rPr lang="en-US" sz="2400" b="1" dirty="0"/>
              <a:t>Throughput of Site (Units):</a:t>
            </a:r>
            <a:r>
              <a:rPr lang="en-US" sz="2400" dirty="0"/>
              <a:t> Assesses the overall production volume and capacity of the site</a:t>
            </a:r>
          </a:p>
          <a:p>
            <a:pPr lvl="0"/>
            <a:r>
              <a:rPr lang="en-US" sz="2400" b="1" dirty="0"/>
              <a:t>SEV/HIE Events (Count):</a:t>
            </a:r>
            <a:r>
              <a:rPr lang="en-US" sz="2400" dirty="0"/>
              <a:t> Tracks the number of SEV/HIE (Severe / High Incident Events) events occurring at the site, which indicate major equipment or process failures</a:t>
            </a:r>
          </a:p>
          <a:p>
            <a:pPr lvl="0"/>
            <a:r>
              <a:rPr lang="en-US" sz="2400" b="1" dirty="0"/>
              <a:t>Safety (Risk):</a:t>
            </a:r>
            <a:r>
              <a:rPr lang="en-US" sz="2400" dirty="0"/>
              <a:t> Evaluates the safety risk profile of the site based on incident history</a:t>
            </a:r>
          </a:p>
        </p:txBody>
      </p:sp>
      <p:pic>
        <p:nvPicPr>
          <p:cNvPr id="4" name="Picture 3">
            <a:extLst>
              <a:ext uri="{FF2B5EF4-FFF2-40B4-BE49-F238E27FC236}">
                <a16:creationId xmlns:a16="http://schemas.microsoft.com/office/drawing/2014/main" id="{EF3F4CF9-9422-4441-9EC0-3DD32B899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711" y="5679423"/>
            <a:ext cx="3912289" cy="1178577"/>
          </a:xfrm>
          <a:prstGeom prst="rect">
            <a:avLst/>
          </a:prstGeom>
        </p:spPr>
      </p:pic>
    </p:spTree>
    <p:extLst>
      <p:ext uri="{BB962C8B-B14F-4D97-AF65-F5344CB8AC3E}">
        <p14:creationId xmlns:p14="http://schemas.microsoft.com/office/powerpoint/2010/main" val="233196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B9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7816-487E-49A8-9C83-67B12F7DA622}"/>
              </a:ext>
            </a:extLst>
          </p:cNvPr>
          <p:cNvSpPr>
            <a:spLocks noGrp="1"/>
          </p:cNvSpPr>
          <p:nvPr>
            <p:ph type="title"/>
          </p:nvPr>
        </p:nvSpPr>
        <p:spPr/>
        <p:txBody>
          <a:bodyPr/>
          <a:lstStyle/>
          <a:p>
            <a:r>
              <a:rPr lang="en-US" dirty="0">
                <a:solidFill>
                  <a:schemeClr val="bg1"/>
                </a:solidFill>
              </a:rPr>
              <a:t>Global Jam Program Phase 2</a:t>
            </a:r>
          </a:p>
        </p:txBody>
      </p:sp>
      <p:sp>
        <p:nvSpPr>
          <p:cNvPr id="3" name="Content Placeholder 2">
            <a:extLst>
              <a:ext uri="{FF2B5EF4-FFF2-40B4-BE49-F238E27FC236}">
                <a16:creationId xmlns:a16="http://schemas.microsoft.com/office/drawing/2014/main" id="{73A23E51-CBC8-4555-9F6E-6C053A7B240F}"/>
              </a:ext>
            </a:extLst>
          </p:cNvPr>
          <p:cNvSpPr>
            <a:spLocks noGrp="1"/>
          </p:cNvSpPr>
          <p:nvPr>
            <p:ph idx="1"/>
          </p:nvPr>
        </p:nvSpPr>
        <p:spPr>
          <a:xfrm>
            <a:off x="838199" y="1334278"/>
            <a:ext cx="10369493" cy="3288056"/>
          </a:xfrm>
        </p:spPr>
        <p:txBody>
          <a:bodyPr>
            <a:normAutofit/>
          </a:bodyPr>
          <a:lstStyle/>
          <a:p>
            <a:pPr marL="0" indent="0">
              <a:buNone/>
            </a:pPr>
            <a:r>
              <a:rPr lang="en-US" sz="2400" dirty="0"/>
              <a:t>Consist of a physical site audit based on the top jam problem areas identified on the site analysis report</a:t>
            </a:r>
          </a:p>
          <a:p>
            <a:r>
              <a:rPr lang="en-US" sz="2400" dirty="0"/>
              <a:t>Audit Pre-Assessment is completed with physical audit date and site POC information - Asana</a:t>
            </a:r>
          </a:p>
          <a:p>
            <a:r>
              <a:rPr lang="en-US" sz="2400" dirty="0"/>
              <a:t>Physical Audit is completed with a grading system in APM</a:t>
            </a:r>
          </a:p>
          <a:p>
            <a:pPr marL="0" indent="0">
              <a:buNone/>
            </a:pPr>
            <a:endParaRPr lang="en-US" sz="2400" dirty="0"/>
          </a:p>
          <a:p>
            <a:pPr marL="0" indent="0">
              <a:buNone/>
            </a:pPr>
            <a:endParaRPr lang="en-US" sz="2400" dirty="0"/>
          </a:p>
        </p:txBody>
      </p:sp>
      <p:pic>
        <p:nvPicPr>
          <p:cNvPr id="4" name="Picture 3">
            <a:extLst>
              <a:ext uri="{FF2B5EF4-FFF2-40B4-BE49-F238E27FC236}">
                <a16:creationId xmlns:a16="http://schemas.microsoft.com/office/drawing/2014/main" id="{EF3F4CF9-9422-4441-9EC0-3DD32B899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711" y="5679423"/>
            <a:ext cx="3912289" cy="1178577"/>
          </a:xfrm>
          <a:prstGeom prst="rect">
            <a:avLst/>
          </a:prstGeom>
        </p:spPr>
      </p:pic>
      <p:graphicFrame>
        <p:nvGraphicFramePr>
          <p:cNvPr id="6" name="Object 5">
            <a:extLst>
              <a:ext uri="{FF2B5EF4-FFF2-40B4-BE49-F238E27FC236}">
                <a16:creationId xmlns:a16="http://schemas.microsoft.com/office/drawing/2014/main" id="{913DABAF-6C1E-42C6-8269-D20A4E074C21}"/>
              </a:ext>
            </a:extLst>
          </p:cNvPr>
          <p:cNvGraphicFramePr>
            <a:graphicFrameLocks noChangeAspect="1"/>
          </p:cNvGraphicFramePr>
          <p:nvPr>
            <p:extLst>
              <p:ext uri="{D42A27DB-BD31-4B8C-83A1-F6EECF244321}">
                <p14:modId xmlns:p14="http://schemas.microsoft.com/office/powerpoint/2010/main" val="3702136887"/>
              </p:ext>
            </p:extLst>
          </p:nvPr>
        </p:nvGraphicFramePr>
        <p:xfrm>
          <a:off x="1066242" y="3382578"/>
          <a:ext cx="2403123" cy="3110298"/>
        </p:xfrm>
        <a:graphic>
          <a:graphicData uri="http://schemas.openxmlformats.org/presentationml/2006/ole">
            <mc:AlternateContent xmlns:mc="http://schemas.openxmlformats.org/markup-compatibility/2006">
              <mc:Choice xmlns:v="urn:schemas-microsoft-com:vml" Requires="v">
                <p:oleObj spid="_x0000_s2116" name="Acrobat Document" r:id="rId4" imgW="5829224" imgH="7543800" progId="Acrobat.Document.DC">
                  <p:embed/>
                </p:oleObj>
              </mc:Choice>
              <mc:Fallback>
                <p:oleObj name="Acrobat Document" r:id="rId4" imgW="5829224" imgH="7543800" progId="Acrobat.Document.DC">
                  <p:embed/>
                  <p:pic>
                    <p:nvPicPr>
                      <p:cNvPr id="0" name=""/>
                      <p:cNvPicPr/>
                      <p:nvPr/>
                    </p:nvPicPr>
                    <p:blipFill>
                      <a:blip r:embed="rId5"/>
                      <a:stretch>
                        <a:fillRect/>
                      </a:stretch>
                    </p:blipFill>
                    <p:spPr>
                      <a:xfrm>
                        <a:off x="1066242" y="3382578"/>
                        <a:ext cx="2403123" cy="311029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80DA0118-FECC-4524-B5D2-5B80DC77B7C8}"/>
              </a:ext>
            </a:extLst>
          </p:cNvPr>
          <p:cNvSpPr txBox="1"/>
          <p:nvPr/>
        </p:nvSpPr>
        <p:spPr>
          <a:xfrm>
            <a:off x="1208144" y="6471270"/>
            <a:ext cx="2365695" cy="338554"/>
          </a:xfrm>
          <a:prstGeom prst="rect">
            <a:avLst/>
          </a:prstGeom>
          <a:noFill/>
        </p:spPr>
        <p:txBody>
          <a:bodyPr wrap="square" rtlCol="0">
            <a:spAutoFit/>
          </a:bodyPr>
          <a:lstStyle/>
          <a:p>
            <a:r>
              <a:rPr lang="en-US" sz="1600" dirty="0"/>
              <a:t>Audit Pre-Assessment</a:t>
            </a:r>
          </a:p>
        </p:txBody>
      </p:sp>
      <p:sp>
        <p:nvSpPr>
          <p:cNvPr id="10" name="TextBox 9">
            <a:extLst>
              <a:ext uri="{FF2B5EF4-FFF2-40B4-BE49-F238E27FC236}">
                <a16:creationId xmlns:a16="http://schemas.microsoft.com/office/drawing/2014/main" id="{AE66A47C-A0AC-4398-B5A8-1A8CD7ED98CB}"/>
              </a:ext>
            </a:extLst>
          </p:cNvPr>
          <p:cNvSpPr txBox="1"/>
          <p:nvPr/>
        </p:nvSpPr>
        <p:spPr>
          <a:xfrm>
            <a:off x="4739541" y="6492875"/>
            <a:ext cx="2365695" cy="338554"/>
          </a:xfrm>
          <a:prstGeom prst="rect">
            <a:avLst/>
          </a:prstGeom>
          <a:noFill/>
        </p:spPr>
        <p:txBody>
          <a:bodyPr wrap="square" rtlCol="0">
            <a:spAutoFit/>
          </a:bodyPr>
          <a:lstStyle/>
          <a:p>
            <a:r>
              <a:rPr lang="en-US" sz="1600" dirty="0"/>
              <a:t>Physical Audit Assessment</a:t>
            </a:r>
          </a:p>
        </p:txBody>
      </p:sp>
      <p:pic>
        <p:nvPicPr>
          <p:cNvPr id="5" name="Picture 4">
            <a:extLst>
              <a:ext uri="{FF2B5EF4-FFF2-40B4-BE49-F238E27FC236}">
                <a16:creationId xmlns:a16="http://schemas.microsoft.com/office/drawing/2014/main" id="{3CB2957B-A945-4A68-B6D3-48A07788A657}"/>
              </a:ext>
            </a:extLst>
          </p:cNvPr>
          <p:cNvPicPr>
            <a:picLocks noChangeAspect="1"/>
          </p:cNvPicPr>
          <p:nvPr/>
        </p:nvPicPr>
        <p:blipFill>
          <a:blip r:embed="rId6"/>
          <a:stretch>
            <a:fillRect/>
          </a:stretch>
        </p:blipFill>
        <p:spPr>
          <a:xfrm>
            <a:off x="4328625" y="3410997"/>
            <a:ext cx="3196300" cy="3111374"/>
          </a:xfrm>
          <a:prstGeom prst="rect">
            <a:avLst/>
          </a:prstGeom>
        </p:spPr>
      </p:pic>
    </p:spTree>
    <p:extLst>
      <p:ext uri="{BB962C8B-B14F-4D97-AF65-F5344CB8AC3E}">
        <p14:creationId xmlns:p14="http://schemas.microsoft.com/office/powerpoint/2010/main" val="86846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B9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7816-487E-49A8-9C83-67B12F7DA622}"/>
              </a:ext>
            </a:extLst>
          </p:cNvPr>
          <p:cNvSpPr>
            <a:spLocks noGrp="1"/>
          </p:cNvSpPr>
          <p:nvPr>
            <p:ph type="title"/>
          </p:nvPr>
        </p:nvSpPr>
        <p:spPr/>
        <p:txBody>
          <a:bodyPr/>
          <a:lstStyle/>
          <a:p>
            <a:r>
              <a:rPr lang="en-US" dirty="0">
                <a:solidFill>
                  <a:schemeClr val="bg1"/>
                </a:solidFill>
              </a:rPr>
              <a:t>Global Jam Program Phase 2 (PM Support)</a:t>
            </a:r>
          </a:p>
        </p:txBody>
      </p:sp>
      <p:sp>
        <p:nvSpPr>
          <p:cNvPr id="3" name="Content Placeholder 2">
            <a:extLst>
              <a:ext uri="{FF2B5EF4-FFF2-40B4-BE49-F238E27FC236}">
                <a16:creationId xmlns:a16="http://schemas.microsoft.com/office/drawing/2014/main" id="{73A23E51-CBC8-4555-9F6E-6C053A7B240F}"/>
              </a:ext>
            </a:extLst>
          </p:cNvPr>
          <p:cNvSpPr>
            <a:spLocks noGrp="1"/>
          </p:cNvSpPr>
          <p:nvPr>
            <p:ph idx="1"/>
          </p:nvPr>
        </p:nvSpPr>
        <p:spPr>
          <a:xfrm>
            <a:off x="838199" y="1334278"/>
            <a:ext cx="7106175" cy="5074911"/>
          </a:xfrm>
        </p:spPr>
        <p:txBody>
          <a:bodyPr>
            <a:normAutofit/>
          </a:bodyPr>
          <a:lstStyle/>
          <a:p>
            <a:pPr marL="0" indent="0">
              <a:buNone/>
            </a:pPr>
            <a:r>
              <a:rPr lang="en-US" sz="2400" dirty="0"/>
              <a:t>After the audit is complete, the GJP team can provide PM support for sites that need the additional assistance</a:t>
            </a:r>
          </a:p>
          <a:p>
            <a:pPr marL="0" indent="0">
              <a:buNone/>
            </a:pPr>
            <a:r>
              <a:rPr lang="en-US" sz="2400" dirty="0"/>
              <a:t>At the end of the project support period a closing meeting report will be established </a:t>
            </a:r>
          </a:p>
          <a:p>
            <a:pPr marL="0" indent="0">
              <a:buNone/>
            </a:pPr>
            <a:endParaRPr lang="en-US" sz="2400" dirty="0"/>
          </a:p>
          <a:p>
            <a:r>
              <a:rPr lang="en-US" sz="2400" dirty="0">
                <a:solidFill>
                  <a:schemeClr val="bg1"/>
                </a:solidFill>
              </a:rPr>
              <a:t>Chime Room is Created</a:t>
            </a:r>
          </a:p>
          <a:p>
            <a:r>
              <a:rPr lang="en-US" sz="2400" dirty="0">
                <a:solidFill>
                  <a:schemeClr val="bg1"/>
                </a:solidFill>
              </a:rPr>
              <a:t>Biweekly Meeting is Scheduled </a:t>
            </a:r>
          </a:p>
          <a:p>
            <a:r>
              <a:rPr lang="en-US" sz="2400" dirty="0">
                <a:solidFill>
                  <a:schemeClr val="bg1"/>
                </a:solidFill>
              </a:rPr>
              <a:t>Trend Analysis report</a:t>
            </a:r>
          </a:p>
          <a:p>
            <a:r>
              <a:rPr lang="en-US" sz="2400" dirty="0">
                <a:solidFill>
                  <a:schemeClr val="bg1"/>
                </a:solidFill>
              </a:rPr>
              <a:t>Network Projects are reviewed and Discussed</a:t>
            </a:r>
          </a:p>
          <a:p>
            <a:r>
              <a:rPr lang="en-US" sz="2400" dirty="0">
                <a:solidFill>
                  <a:schemeClr val="bg1"/>
                </a:solidFill>
              </a:rPr>
              <a:t>Closing Report</a:t>
            </a:r>
          </a:p>
        </p:txBody>
      </p:sp>
      <p:pic>
        <p:nvPicPr>
          <p:cNvPr id="4" name="Picture 3">
            <a:extLst>
              <a:ext uri="{FF2B5EF4-FFF2-40B4-BE49-F238E27FC236}">
                <a16:creationId xmlns:a16="http://schemas.microsoft.com/office/drawing/2014/main" id="{EF3F4CF9-9422-4441-9EC0-3DD32B899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711" y="5679423"/>
            <a:ext cx="3912289" cy="1178577"/>
          </a:xfrm>
          <a:prstGeom prst="rect">
            <a:avLst/>
          </a:prstGeom>
        </p:spPr>
      </p:pic>
      <p:graphicFrame>
        <p:nvGraphicFramePr>
          <p:cNvPr id="5" name="Object 4">
            <a:extLst>
              <a:ext uri="{FF2B5EF4-FFF2-40B4-BE49-F238E27FC236}">
                <a16:creationId xmlns:a16="http://schemas.microsoft.com/office/drawing/2014/main" id="{87CDF726-1294-47A5-8150-E9D7B70E2109}"/>
              </a:ext>
            </a:extLst>
          </p:cNvPr>
          <p:cNvGraphicFramePr>
            <a:graphicFrameLocks noChangeAspect="1"/>
          </p:cNvGraphicFramePr>
          <p:nvPr>
            <p:extLst>
              <p:ext uri="{D42A27DB-BD31-4B8C-83A1-F6EECF244321}">
                <p14:modId xmlns:p14="http://schemas.microsoft.com/office/powerpoint/2010/main" val="3791275521"/>
              </p:ext>
            </p:extLst>
          </p:nvPr>
        </p:nvGraphicFramePr>
        <p:xfrm>
          <a:off x="8632049" y="1334278"/>
          <a:ext cx="2399474" cy="4265314"/>
        </p:xfrm>
        <a:graphic>
          <a:graphicData uri="http://schemas.openxmlformats.org/presentationml/2006/ole">
            <mc:AlternateContent xmlns:mc="http://schemas.openxmlformats.org/markup-compatibility/2006">
              <mc:Choice xmlns:v="urn:schemas-microsoft-com:vml" Requires="v">
                <p:oleObj spid="_x0000_s3088" name="Acrobat Document" r:id="rId4" imgW="5143271" imgH="9143796" progId="Acrobat.Document.DC">
                  <p:embed/>
                </p:oleObj>
              </mc:Choice>
              <mc:Fallback>
                <p:oleObj name="Acrobat Document" r:id="rId4" imgW="5143271" imgH="9143796" progId="Acrobat.Document.DC">
                  <p:embed/>
                  <p:pic>
                    <p:nvPicPr>
                      <p:cNvPr id="0" name=""/>
                      <p:cNvPicPr/>
                      <p:nvPr/>
                    </p:nvPicPr>
                    <p:blipFill>
                      <a:blip r:embed="rId5"/>
                      <a:stretch>
                        <a:fillRect/>
                      </a:stretch>
                    </p:blipFill>
                    <p:spPr>
                      <a:xfrm>
                        <a:off x="8632049" y="1334278"/>
                        <a:ext cx="2399474" cy="4265314"/>
                      </a:xfrm>
                      <a:prstGeom prst="rect">
                        <a:avLst/>
                      </a:prstGeom>
                    </p:spPr>
                  </p:pic>
                </p:oleObj>
              </mc:Fallback>
            </mc:AlternateContent>
          </a:graphicData>
        </a:graphic>
      </p:graphicFrame>
    </p:spTree>
    <p:extLst>
      <p:ext uri="{BB962C8B-B14F-4D97-AF65-F5344CB8AC3E}">
        <p14:creationId xmlns:p14="http://schemas.microsoft.com/office/powerpoint/2010/main" val="270970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B9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7816-487E-49A8-9C83-67B12F7DA622}"/>
              </a:ext>
            </a:extLst>
          </p:cNvPr>
          <p:cNvSpPr>
            <a:spLocks noGrp="1"/>
          </p:cNvSpPr>
          <p:nvPr>
            <p:ph type="title"/>
          </p:nvPr>
        </p:nvSpPr>
        <p:spPr/>
        <p:txBody>
          <a:bodyPr/>
          <a:lstStyle/>
          <a:p>
            <a:r>
              <a:rPr lang="en-US" dirty="0">
                <a:solidFill>
                  <a:schemeClr val="bg1"/>
                </a:solidFill>
              </a:rPr>
              <a:t>Global Jam Program Phase 3</a:t>
            </a:r>
          </a:p>
        </p:txBody>
      </p:sp>
      <p:sp>
        <p:nvSpPr>
          <p:cNvPr id="3" name="Content Placeholder 2">
            <a:extLst>
              <a:ext uri="{FF2B5EF4-FFF2-40B4-BE49-F238E27FC236}">
                <a16:creationId xmlns:a16="http://schemas.microsoft.com/office/drawing/2014/main" id="{73A23E51-CBC8-4555-9F6E-6C053A7B240F}"/>
              </a:ext>
            </a:extLst>
          </p:cNvPr>
          <p:cNvSpPr>
            <a:spLocks noGrp="1"/>
          </p:cNvSpPr>
          <p:nvPr>
            <p:ph idx="1"/>
          </p:nvPr>
        </p:nvSpPr>
        <p:spPr>
          <a:xfrm>
            <a:off x="838201" y="1334278"/>
            <a:ext cx="7089396" cy="5158597"/>
          </a:xfrm>
        </p:spPr>
        <p:txBody>
          <a:bodyPr>
            <a:normAutofit lnSpcReduction="10000"/>
          </a:bodyPr>
          <a:lstStyle/>
          <a:p>
            <a:pPr marL="0" indent="0">
              <a:buNone/>
            </a:pPr>
            <a:r>
              <a:rPr lang="en-US" dirty="0"/>
              <a:t>Consist of identifying Network projects mostly driven through Best Practices submitted by sites that are focused on JAM’s</a:t>
            </a:r>
          </a:p>
          <a:p>
            <a:pPr marL="0" indent="0">
              <a:buNone/>
            </a:pPr>
            <a:r>
              <a:rPr lang="en-US" dirty="0"/>
              <a:t>Identify potential Jam Best Practices that needs to be piloted before converting them to a CI or PCA project</a:t>
            </a:r>
          </a:p>
          <a:p>
            <a:pPr marL="0" indent="0">
              <a:buNone/>
            </a:pPr>
            <a:endParaRPr lang="en-US" dirty="0"/>
          </a:p>
          <a:p>
            <a:r>
              <a:rPr lang="en-US" dirty="0">
                <a:solidFill>
                  <a:schemeClr val="bg1"/>
                </a:solidFill>
              </a:rPr>
              <a:t>Pilot site Jam Best Practices Submission</a:t>
            </a:r>
          </a:p>
          <a:p>
            <a:r>
              <a:rPr lang="en-US" dirty="0">
                <a:solidFill>
                  <a:schemeClr val="bg1"/>
                </a:solidFill>
              </a:rPr>
              <a:t>Identify sites that can benefit from the Best Practice and use them as a Pilot source</a:t>
            </a:r>
          </a:p>
          <a:p>
            <a:r>
              <a:rPr lang="en-US" dirty="0">
                <a:solidFill>
                  <a:schemeClr val="bg1"/>
                </a:solidFill>
              </a:rPr>
              <a:t>Track the pilot and establish if final results can be upgraded to a PCA/CI</a:t>
            </a:r>
          </a:p>
        </p:txBody>
      </p:sp>
      <p:pic>
        <p:nvPicPr>
          <p:cNvPr id="4" name="Picture 3">
            <a:extLst>
              <a:ext uri="{FF2B5EF4-FFF2-40B4-BE49-F238E27FC236}">
                <a16:creationId xmlns:a16="http://schemas.microsoft.com/office/drawing/2014/main" id="{EF3F4CF9-9422-4441-9EC0-3DD32B899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711" y="5679423"/>
            <a:ext cx="3912289" cy="1178577"/>
          </a:xfrm>
          <a:prstGeom prst="rect">
            <a:avLst/>
          </a:prstGeom>
        </p:spPr>
      </p:pic>
      <p:pic>
        <p:nvPicPr>
          <p:cNvPr id="5" name="Picture 4">
            <a:extLst>
              <a:ext uri="{FF2B5EF4-FFF2-40B4-BE49-F238E27FC236}">
                <a16:creationId xmlns:a16="http://schemas.microsoft.com/office/drawing/2014/main" id="{FB12DAE3-33B5-4071-B8E6-33CFE8D2DEC4}"/>
              </a:ext>
            </a:extLst>
          </p:cNvPr>
          <p:cNvPicPr>
            <a:picLocks noChangeAspect="1"/>
          </p:cNvPicPr>
          <p:nvPr/>
        </p:nvPicPr>
        <p:blipFill>
          <a:blip r:embed="rId3"/>
          <a:stretch>
            <a:fillRect/>
          </a:stretch>
        </p:blipFill>
        <p:spPr>
          <a:xfrm>
            <a:off x="8179043" y="1334278"/>
            <a:ext cx="3617963" cy="4194007"/>
          </a:xfrm>
          <a:prstGeom prst="rect">
            <a:avLst/>
          </a:prstGeom>
        </p:spPr>
      </p:pic>
    </p:spTree>
    <p:extLst>
      <p:ext uri="{BB962C8B-B14F-4D97-AF65-F5344CB8AC3E}">
        <p14:creationId xmlns:p14="http://schemas.microsoft.com/office/powerpoint/2010/main" val="144667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462</Words>
  <Application>Microsoft Office PowerPoint</Application>
  <PresentationFormat>Widescreen</PresentationFormat>
  <Paragraphs>50</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Wingdings</vt:lpstr>
      <vt:lpstr>Office Theme</vt:lpstr>
      <vt:lpstr>Acrobat Document</vt:lpstr>
      <vt:lpstr>Global Jam Program</vt:lpstr>
      <vt:lpstr>Global Jam Program</vt:lpstr>
      <vt:lpstr>Global Jam Program Phase 1</vt:lpstr>
      <vt:lpstr>Global Jam Program Phase 1</vt:lpstr>
      <vt:lpstr>Global Jam Program Phase 2</vt:lpstr>
      <vt:lpstr>Global Jam Program Phase 2 (PM Support)</vt:lpstr>
      <vt:lpstr>Global Jam Program Phase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Clarke-Dias, Fernanda</dc:creator>
  <cp:lastModifiedBy>Clarke-Dias, Fernanda</cp:lastModifiedBy>
  <cp:revision>112</cp:revision>
  <dcterms:created xsi:type="dcterms:W3CDTF">2023-08-25T16:10:38Z</dcterms:created>
  <dcterms:modified xsi:type="dcterms:W3CDTF">2025-06-03T20:30:37Z</dcterms:modified>
</cp:coreProperties>
</file>