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232F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864"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WoW</a:t>
            </a:r>
            <a:r>
              <a:rPr lang="en-US" baseline="0"/>
              <a:t> Jam DPMO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bg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Analysis!$B$3:$B$9</c:f>
              <c:numCache>
                <c:formatCode>General</c:formatCode>
                <c:ptCount val="7"/>
                <c:pt idx="0">
                  <c:v>39</c:v>
                </c:pt>
                <c:pt idx="1">
                  <c:v>40</c:v>
                </c:pt>
                <c:pt idx="2">
                  <c:v>41</c:v>
                </c:pt>
                <c:pt idx="3">
                  <c:v>42</c:v>
                </c:pt>
                <c:pt idx="4">
                  <c:v>43</c:v>
                </c:pt>
                <c:pt idx="5">
                  <c:v>44</c:v>
                </c:pt>
                <c:pt idx="6">
                  <c:v>45</c:v>
                </c:pt>
              </c:numCache>
            </c:numRef>
          </c:cat>
          <c:val>
            <c:numRef>
              <c:f>Analysis!$C$3:$C$9</c:f>
              <c:numCache>
                <c:formatCode>General</c:formatCode>
                <c:ptCount val="7"/>
                <c:pt idx="0">
                  <c:v>1329</c:v>
                </c:pt>
                <c:pt idx="1">
                  <c:v>1256</c:v>
                </c:pt>
                <c:pt idx="2">
                  <c:v>1046</c:v>
                </c:pt>
                <c:pt idx="3">
                  <c:v>1054</c:v>
                </c:pt>
                <c:pt idx="4">
                  <c:v>913</c:v>
                </c:pt>
                <c:pt idx="5">
                  <c:v>774</c:v>
                </c:pt>
                <c:pt idx="6">
                  <c:v>765</c:v>
                </c:pt>
              </c:numCache>
            </c:numRef>
          </c:val>
          <c:extLst>
            <c:ext xmlns:c16="http://schemas.microsoft.com/office/drawing/2014/chart" uri="{C3380CC4-5D6E-409C-BE32-E72D297353CC}">
              <c16:uniqueId val="{00000000-9C9B-4898-A71A-F32483094EBC}"/>
            </c:ext>
          </c:extLst>
        </c:ser>
        <c:dLbls>
          <c:showLegendKey val="0"/>
          <c:showVal val="1"/>
          <c:showCatName val="0"/>
          <c:showSerName val="0"/>
          <c:showPercent val="0"/>
          <c:showBubbleSize val="0"/>
        </c:dLbls>
        <c:gapWidth val="75"/>
        <c:axId val="1868108847"/>
        <c:axId val="1868117167"/>
      </c:barChart>
      <c:catAx>
        <c:axId val="18681088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8117167"/>
        <c:crosses val="autoZero"/>
        <c:auto val="1"/>
        <c:lblAlgn val="ctr"/>
        <c:lblOffset val="100"/>
        <c:noMultiLvlLbl val="0"/>
      </c:catAx>
      <c:valAx>
        <c:axId val="186811716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81088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WoW</a:t>
            </a:r>
            <a:r>
              <a:rPr lang="en-US" baseline="0"/>
              <a:t> Faulted hrs vs Faulted Occurences</a:t>
            </a:r>
            <a:endParaRPr lang="en-US"/>
          </a:p>
        </c:rich>
      </c:tx>
      <c:layout>
        <c:manualLayout>
          <c:xMode val="edge"/>
          <c:yMode val="edge"/>
          <c:x val="0.11660907697805874"/>
          <c:y val="2.198696363494715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890735778785104"/>
          <c:y val="0.14340997030894281"/>
          <c:w val="0.78034213795142771"/>
          <c:h val="0.63082026955671167"/>
        </c:manualLayout>
      </c:layout>
      <c:barChart>
        <c:barDir val="col"/>
        <c:grouping val="clustered"/>
        <c:varyColors val="0"/>
        <c:ser>
          <c:idx val="0"/>
          <c:order val="0"/>
          <c:tx>
            <c:strRef>
              <c:f>Analysis!$C$23</c:f>
              <c:strCache>
                <c:ptCount val="1"/>
                <c:pt idx="0">
                  <c:v>Sum of Faulted Time (Hrs)</c:v>
                </c:pt>
              </c:strCache>
            </c:strRef>
          </c:tx>
          <c:spPr>
            <a:solidFill>
              <a:srgbClr val="002060"/>
            </a:solidFill>
            <a:ln>
              <a:noFill/>
            </a:ln>
            <a:effectLst/>
          </c:spPr>
          <c:invertIfNegative val="0"/>
          <c:dLbls>
            <c:dLbl>
              <c:idx val="0"/>
              <c:layout>
                <c:manualLayout>
                  <c:x val="-2.7829388754867256E-3"/>
                  <c:y val="1.35164139286468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939-4442-941D-98506A7A869C}"/>
                </c:ext>
              </c:extLst>
            </c:dLbl>
            <c:dLbl>
              <c:idx val="1"/>
              <c:layout>
                <c:manualLayout>
                  <c:x val="-1.1126593917432814E-2"/>
                  <c:y val="-4.56174719946437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939-4442-941D-98506A7A869C}"/>
                </c:ext>
              </c:extLst>
            </c:dLbl>
            <c:dLbl>
              <c:idx val="2"/>
              <c:layout>
                <c:manualLayout>
                  <c:x val="-6.5826659745364859E-3"/>
                  <c:y val="1.649022272621034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939-4442-941D-98506A7A869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Analysis!$B$24:$B$30</c:f>
              <c:numCache>
                <c:formatCode>General</c:formatCode>
                <c:ptCount val="7"/>
                <c:pt idx="0">
                  <c:v>39</c:v>
                </c:pt>
                <c:pt idx="1">
                  <c:v>40</c:v>
                </c:pt>
                <c:pt idx="2">
                  <c:v>41</c:v>
                </c:pt>
                <c:pt idx="3">
                  <c:v>42</c:v>
                </c:pt>
                <c:pt idx="4">
                  <c:v>43</c:v>
                </c:pt>
                <c:pt idx="5">
                  <c:v>44</c:v>
                </c:pt>
                <c:pt idx="6">
                  <c:v>45</c:v>
                </c:pt>
              </c:numCache>
            </c:numRef>
          </c:cat>
          <c:val>
            <c:numRef>
              <c:f>Analysis!$C$24:$C$30</c:f>
              <c:numCache>
                <c:formatCode>0</c:formatCode>
                <c:ptCount val="7"/>
                <c:pt idx="0">
                  <c:v>1253.357799999998</c:v>
                </c:pt>
                <c:pt idx="1">
                  <c:v>1883.7446000000002</c:v>
                </c:pt>
                <c:pt idx="2">
                  <c:v>2254.7687999999989</c:v>
                </c:pt>
                <c:pt idx="3">
                  <c:v>2110.0575000000008</c:v>
                </c:pt>
                <c:pt idx="4">
                  <c:v>2104.0594999999994</c:v>
                </c:pt>
                <c:pt idx="5">
                  <c:v>2009.4732999999974</c:v>
                </c:pt>
                <c:pt idx="6">
                  <c:v>1993.3546000000003</c:v>
                </c:pt>
              </c:numCache>
            </c:numRef>
          </c:val>
          <c:extLst>
            <c:ext xmlns:c16="http://schemas.microsoft.com/office/drawing/2014/chart" uri="{C3380CC4-5D6E-409C-BE32-E72D297353CC}">
              <c16:uniqueId val="{00000002-E939-4442-941D-98506A7A869C}"/>
            </c:ext>
          </c:extLst>
        </c:ser>
        <c:dLbls>
          <c:showLegendKey val="0"/>
          <c:showVal val="1"/>
          <c:showCatName val="0"/>
          <c:showSerName val="0"/>
          <c:showPercent val="0"/>
          <c:showBubbleSize val="0"/>
        </c:dLbls>
        <c:gapWidth val="219"/>
        <c:overlap val="-27"/>
        <c:axId val="1244775343"/>
        <c:axId val="1244775759"/>
      </c:barChart>
      <c:lineChart>
        <c:grouping val="standard"/>
        <c:varyColors val="0"/>
        <c:ser>
          <c:idx val="1"/>
          <c:order val="1"/>
          <c:tx>
            <c:strRef>
              <c:f>Analysis!$D$23</c:f>
              <c:strCache>
                <c:ptCount val="1"/>
                <c:pt idx="0">
                  <c:v>Sum of faulted Occurrences</c:v>
                </c:pt>
              </c:strCache>
            </c:strRef>
          </c:tx>
          <c:spPr>
            <a:ln w="28575" cap="rnd">
              <a:solidFill>
                <a:srgbClr val="FF0000"/>
              </a:solidFill>
              <a:round/>
            </a:ln>
            <a:effectLst/>
          </c:spPr>
          <c:marker>
            <c:symbol val="none"/>
          </c:marker>
          <c:dLbls>
            <c:dLbl>
              <c:idx val="0"/>
              <c:layout>
                <c:manualLayout>
                  <c:x val="-8.0705227389114675E-2"/>
                  <c:y val="-7.20875409527830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939-4442-941D-98506A7A869C}"/>
                </c:ext>
              </c:extLst>
            </c:dLbl>
            <c:dLbl>
              <c:idx val="1"/>
              <c:layout>
                <c:manualLayout>
                  <c:x val="-2.6330663898146003E-2"/>
                  <c:y val="-5.496740908736838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939-4442-941D-98506A7A869C}"/>
                </c:ext>
              </c:extLst>
            </c:dLbl>
            <c:dLbl>
              <c:idx val="2"/>
              <c:layout>
                <c:manualLayout>
                  <c:x val="-1.3165331949072972E-2"/>
                  <c:y val="-7.960709122858651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939-4442-941D-98506A7A869C}"/>
                </c:ext>
              </c:extLst>
            </c:dLbl>
            <c:dLbl>
              <c:idx val="3"/>
              <c:layout>
                <c:manualLayout>
                  <c:x val="-1.3165331949073033E-2"/>
                  <c:y val="-9.424357054439375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939-4442-941D-98506A7A869C}"/>
                </c:ext>
              </c:extLst>
            </c:dLbl>
            <c:dLbl>
              <c:idx val="4"/>
              <c:layout>
                <c:manualLayout>
                  <c:x val="-9.873998961804728E-3"/>
                  <c:y val="-9.15272283441392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939-4442-941D-98506A7A869C}"/>
                </c:ext>
              </c:extLst>
            </c:dLbl>
            <c:dLbl>
              <c:idx val="5"/>
              <c:layout>
                <c:manualLayout>
                  <c:x val="-3.291332987268243E-3"/>
                  <c:y val="-9.60973139547969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939-4442-941D-98506A7A869C}"/>
                </c:ext>
              </c:extLst>
            </c:dLbl>
            <c:dLbl>
              <c:idx val="6"/>
              <c:layout>
                <c:manualLayout>
                  <c:x val="-1.2655564076163001E-2"/>
                  <c:y val="-8.22247517810307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939-4442-941D-98506A7A869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Analysis!$B$24:$B$30</c:f>
              <c:numCache>
                <c:formatCode>General</c:formatCode>
                <c:ptCount val="7"/>
                <c:pt idx="0">
                  <c:v>39</c:v>
                </c:pt>
                <c:pt idx="1">
                  <c:v>40</c:v>
                </c:pt>
                <c:pt idx="2">
                  <c:v>41</c:v>
                </c:pt>
                <c:pt idx="3">
                  <c:v>42</c:v>
                </c:pt>
                <c:pt idx="4">
                  <c:v>43</c:v>
                </c:pt>
                <c:pt idx="5">
                  <c:v>44</c:v>
                </c:pt>
                <c:pt idx="6">
                  <c:v>45</c:v>
                </c:pt>
              </c:numCache>
            </c:numRef>
          </c:cat>
          <c:val>
            <c:numRef>
              <c:f>Analysis!$D$24:$D$30</c:f>
              <c:numCache>
                <c:formatCode>0</c:formatCode>
                <c:ptCount val="7"/>
                <c:pt idx="0">
                  <c:v>47992</c:v>
                </c:pt>
                <c:pt idx="1">
                  <c:v>67452</c:v>
                </c:pt>
                <c:pt idx="2">
                  <c:v>25793</c:v>
                </c:pt>
                <c:pt idx="3">
                  <c:v>25341</c:v>
                </c:pt>
                <c:pt idx="4">
                  <c:v>23373</c:v>
                </c:pt>
                <c:pt idx="5">
                  <c:v>21803</c:v>
                </c:pt>
                <c:pt idx="6">
                  <c:v>20796</c:v>
                </c:pt>
              </c:numCache>
            </c:numRef>
          </c:val>
          <c:smooth val="0"/>
          <c:extLst>
            <c:ext xmlns:c16="http://schemas.microsoft.com/office/drawing/2014/chart" uri="{C3380CC4-5D6E-409C-BE32-E72D297353CC}">
              <c16:uniqueId val="{00000009-E939-4442-941D-98506A7A869C}"/>
            </c:ext>
          </c:extLst>
        </c:ser>
        <c:dLbls>
          <c:showLegendKey val="0"/>
          <c:showVal val="1"/>
          <c:showCatName val="0"/>
          <c:showSerName val="0"/>
          <c:showPercent val="0"/>
          <c:showBubbleSize val="0"/>
        </c:dLbls>
        <c:marker val="1"/>
        <c:smooth val="0"/>
        <c:axId val="1147064927"/>
        <c:axId val="1147090719"/>
      </c:lineChart>
      <c:catAx>
        <c:axId val="12447753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4775759"/>
        <c:crosses val="autoZero"/>
        <c:auto val="1"/>
        <c:lblAlgn val="ctr"/>
        <c:lblOffset val="100"/>
        <c:noMultiLvlLbl val="0"/>
      </c:catAx>
      <c:valAx>
        <c:axId val="124477575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4775343"/>
        <c:crosses val="autoZero"/>
        <c:crossBetween val="between"/>
      </c:valAx>
      <c:valAx>
        <c:axId val="1147090719"/>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7064927"/>
        <c:crosses val="max"/>
        <c:crossBetween val="between"/>
      </c:valAx>
      <c:catAx>
        <c:axId val="1147064927"/>
        <c:scaling>
          <c:orientation val="minMax"/>
        </c:scaling>
        <c:delete val="1"/>
        <c:axPos val="b"/>
        <c:numFmt formatCode="General" sourceLinked="1"/>
        <c:majorTickMark val="out"/>
        <c:minorTickMark val="none"/>
        <c:tickLblPos val="nextTo"/>
        <c:crossAx val="114709071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Day</a:t>
            </a:r>
            <a:r>
              <a:rPr lang="en-US" baseline="0"/>
              <a:t> to Day Faulted Hrs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4283364823906994E-2"/>
          <c:y val="0.15884731899368437"/>
          <c:w val="0.90058813045802888"/>
          <c:h val="0.58020965403768843"/>
        </c:manualLayout>
      </c:layout>
      <c:lineChart>
        <c:grouping val="standard"/>
        <c:varyColors val="0"/>
        <c:ser>
          <c:idx val="0"/>
          <c:order val="0"/>
          <c:spPr>
            <a:ln w="28575" cap="rnd">
              <a:solidFill>
                <a:schemeClr val="accent1"/>
              </a:solidFill>
              <a:round/>
            </a:ln>
            <a:effectLst/>
          </c:spPr>
          <c:marker>
            <c:symbol val="none"/>
          </c:marker>
          <c:trendline>
            <c:spPr>
              <a:ln w="19050" cap="rnd">
                <a:solidFill>
                  <a:schemeClr val="accent1"/>
                </a:solidFill>
                <a:prstDash val="sysDot"/>
              </a:ln>
              <a:effectLst/>
            </c:spPr>
            <c:trendlineType val="linear"/>
            <c:dispRSqr val="0"/>
            <c:dispEq val="0"/>
          </c:trendline>
          <c:cat>
            <c:numRef>
              <c:f>Analysis!$B$139:$B$188</c:f>
              <c:numCache>
                <c:formatCode>m/d/yyyy</c:formatCode>
                <c:ptCount val="50"/>
                <c:pt idx="0">
                  <c:v>45557</c:v>
                </c:pt>
                <c:pt idx="1">
                  <c:v>45558</c:v>
                </c:pt>
                <c:pt idx="2">
                  <c:v>45559</c:v>
                </c:pt>
                <c:pt idx="3">
                  <c:v>45560</c:v>
                </c:pt>
                <c:pt idx="4">
                  <c:v>45561</c:v>
                </c:pt>
                <c:pt idx="5">
                  <c:v>45562</c:v>
                </c:pt>
                <c:pt idx="6">
                  <c:v>45563</c:v>
                </c:pt>
                <c:pt idx="7">
                  <c:v>45564</c:v>
                </c:pt>
                <c:pt idx="8">
                  <c:v>45565</c:v>
                </c:pt>
                <c:pt idx="9">
                  <c:v>45566</c:v>
                </c:pt>
                <c:pt idx="10">
                  <c:v>45567</c:v>
                </c:pt>
                <c:pt idx="11">
                  <c:v>45568</c:v>
                </c:pt>
                <c:pt idx="12">
                  <c:v>45569</c:v>
                </c:pt>
                <c:pt idx="13">
                  <c:v>45570</c:v>
                </c:pt>
                <c:pt idx="14">
                  <c:v>45571</c:v>
                </c:pt>
                <c:pt idx="15">
                  <c:v>45572</c:v>
                </c:pt>
                <c:pt idx="16">
                  <c:v>45573</c:v>
                </c:pt>
                <c:pt idx="17">
                  <c:v>45574</c:v>
                </c:pt>
                <c:pt idx="18">
                  <c:v>45575</c:v>
                </c:pt>
                <c:pt idx="19">
                  <c:v>45576</c:v>
                </c:pt>
                <c:pt idx="20">
                  <c:v>45577</c:v>
                </c:pt>
                <c:pt idx="21">
                  <c:v>45578</c:v>
                </c:pt>
                <c:pt idx="22">
                  <c:v>45579</c:v>
                </c:pt>
                <c:pt idx="23">
                  <c:v>45580</c:v>
                </c:pt>
                <c:pt idx="24">
                  <c:v>45581</c:v>
                </c:pt>
                <c:pt idx="25">
                  <c:v>45582</c:v>
                </c:pt>
                <c:pt idx="26">
                  <c:v>45583</c:v>
                </c:pt>
                <c:pt idx="27">
                  <c:v>45584</c:v>
                </c:pt>
                <c:pt idx="28">
                  <c:v>45585</c:v>
                </c:pt>
                <c:pt idx="29">
                  <c:v>45586</c:v>
                </c:pt>
                <c:pt idx="30">
                  <c:v>45587</c:v>
                </c:pt>
                <c:pt idx="31">
                  <c:v>45588</c:v>
                </c:pt>
                <c:pt idx="32">
                  <c:v>45589</c:v>
                </c:pt>
                <c:pt idx="33">
                  <c:v>45590</c:v>
                </c:pt>
                <c:pt idx="34">
                  <c:v>45591</c:v>
                </c:pt>
                <c:pt idx="35">
                  <c:v>45592</c:v>
                </c:pt>
                <c:pt idx="36">
                  <c:v>45593</c:v>
                </c:pt>
                <c:pt idx="37">
                  <c:v>45594</c:v>
                </c:pt>
                <c:pt idx="38">
                  <c:v>45595</c:v>
                </c:pt>
                <c:pt idx="39">
                  <c:v>45596</c:v>
                </c:pt>
                <c:pt idx="40">
                  <c:v>45597</c:v>
                </c:pt>
                <c:pt idx="41">
                  <c:v>45598</c:v>
                </c:pt>
                <c:pt idx="42">
                  <c:v>45599</c:v>
                </c:pt>
                <c:pt idx="43">
                  <c:v>45600</c:v>
                </c:pt>
                <c:pt idx="44">
                  <c:v>45601</c:v>
                </c:pt>
                <c:pt idx="45">
                  <c:v>45602</c:v>
                </c:pt>
                <c:pt idx="46">
                  <c:v>45603</c:v>
                </c:pt>
                <c:pt idx="47">
                  <c:v>45604</c:v>
                </c:pt>
                <c:pt idx="48">
                  <c:v>45605</c:v>
                </c:pt>
                <c:pt idx="49">
                  <c:v>45606</c:v>
                </c:pt>
              </c:numCache>
            </c:numRef>
          </c:cat>
          <c:val>
            <c:numRef>
              <c:f>Analysis!$C$139:$C$188</c:f>
              <c:numCache>
                <c:formatCode>0</c:formatCode>
                <c:ptCount val="50"/>
                <c:pt idx="0">
                  <c:v>35.48769999999999</c:v>
                </c:pt>
                <c:pt idx="1">
                  <c:v>185.12920000000008</c:v>
                </c:pt>
                <c:pt idx="2">
                  <c:v>223.89410000000004</c:v>
                </c:pt>
                <c:pt idx="3">
                  <c:v>149.92150000000001</c:v>
                </c:pt>
                <c:pt idx="4">
                  <c:v>357.8242999999996</c:v>
                </c:pt>
                <c:pt idx="5">
                  <c:v>179.29359999999994</c:v>
                </c:pt>
                <c:pt idx="6">
                  <c:v>121.80739999999993</c:v>
                </c:pt>
                <c:pt idx="7">
                  <c:v>115.2178</c:v>
                </c:pt>
                <c:pt idx="8">
                  <c:v>215.7221000000001</c:v>
                </c:pt>
                <c:pt idx="9">
                  <c:v>348.61500000000018</c:v>
                </c:pt>
                <c:pt idx="10">
                  <c:v>375.2652999999998</c:v>
                </c:pt>
                <c:pt idx="11">
                  <c:v>264.48009999999977</c:v>
                </c:pt>
                <c:pt idx="12">
                  <c:v>285.40170000000006</c:v>
                </c:pt>
                <c:pt idx="13">
                  <c:v>279.04260000000005</c:v>
                </c:pt>
                <c:pt idx="14">
                  <c:v>325.35140000000018</c:v>
                </c:pt>
                <c:pt idx="15">
                  <c:v>279.03659999999985</c:v>
                </c:pt>
                <c:pt idx="16">
                  <c:v>301.77469999999983</c:v>
                </c:pt>
                <c:pt idx="17">
                  <c:v>412.41779999999989</c:v>
                </c:pt>
                <c:pt idx="18">
                  <c:v>426.5249</c:v>
                </c:pt>
                <c:pt idx="19">
                  <c:v>316.72249999999968</c:v>
                </c:pt>
                <c:pt idx="20">
                  <c:v>192.9409</c:v>
                </c:pt>
                <c:pt idx="21">
                  <c:v>259.25370000000004</c:v>
                </c:pt>
                <c:pt idx="22">
                  <c:v>230.12330000000003</c:v>
                </c:pt>
                <c:pt idx="23">
                  <c:v>269.8297</c:v>
                </c:pt>
                <c:pt idx="24">
                  <c:v>488.99410000000034</c:v>
                </c:pt>
                <c:pt idx="25">
                  <c:v>404.7525</c:v>
                </c:pt>
                <c:pt idx="26">
                  <c:v>258.47620000000023</c:v>
                </c:pt>
                <c:pt idx="27">
                  <c:v>198.62800000000001</c:v>
                </c:pt>
                <c:pt idx="28">
                  <c:v>198.87829999999997</c:v>
                </c:pt>
                <c:pt idx="29">
                  <c:v>269.15119999999985</c:v>
                </c:pt>
                <c:pt idx="30">
                  <c:v>296.83399999999983</c:v>
                </c:pt>
                <c:pt idx="31">
                  <c:v>457.13460000000003</c:v>
                </c:pt>
                <c:pt idx="32">
                  <c:v>328.97840000000002</c:v>
                </c:pt>
                <c:pt idx="33">
                  <c:v>245.41539999999995</c:v>
                </c:pt>
                <c:pt idx="34">
                  <c:v>307.66760000000005</c:v>
                </c:pt>
                <c:pt idx="35">
                  <c:v>277.99419999999998</c:v>
                </c:pt>
                <c:pt idx="36">
                  <c:v>267.00080000000025</c:v>
                </c:pt>
                <c:pt idx="37">
                  <c:v>304.37290000000002</c:v>
                </c:pt>
                <c:pt idx="38">
                  <c:v>300.73219999999998</c:v>
                </c:pt>
                <c:pt idx="39">
                  <c:v>335.27430000000049</c:v>
                </c:pt>
                <c:pt idx="40">
                  <c:v>280.17959999999994</c:v>
                </c:pt>
                <c:pt idx="41">
                  <c:v>243.91929999999999</c:v>
                </c:pt>
                <c:pt idx="42">
                  <c:v>144.62410000000003</c:v>
                </c:pt>
                <c:pt idx="43">
                  <c:v>430.12200000000018</c:v>
                </c:pt>
                <c:pt idx="44">
                  <c:v>382.57780000000042</c:v>
                </c:pt>
                <c:pt idx="45">
                  <c:v>278.41170000000028</c:v>
                </c:pt>
                <c:pt idx="46">
                  <c:v>344.84819999999968</c:v>
                </c:pt>
                <c:pt idx="47">
                  <c:v>216.19489999999965</c:v>
                </c:pt>
                <c:pt idx="48">
                  <c:v>196.57589999999993</c:v>
                </c:pt>
                <c:pt idx="49">
                  <c:v>210.05020000000005</c:v>
                </c:pt>
              </c:numCache>
            </c:numRef>
          </c:val>
          <c:smooth val="0"/>
          <c:extLst>
            <c:ext xmlns:c16="http://schemas.microsoft.com/office/drawing/2014/chart" uri="{C3380CC4-5D6E-409C-BE32-E72D297353CC}">
              <c16:uniqueId val="{00000001-EE3D-49DC-9194-C635940799E6}"/>
            </c:ext>
          </c:extLst>
        </c:ser>
        <c:dLbls>
          <c:showLegendKey val="0"/>
          <c:showVal val="0"/>
          <c:showCatName val="0"/>
          <c:showSerName val="0"/>
          <c:showPercent val="0"/>
          <c:showBubbleSize val="0"/>
        </c:dLbls>
        <c:smooth val="0"/>
        <c:axId val="1868132143"/>
        <c:axId val="1868137551"/>
      </c:lineChart>
      <c:dateAx>
        <c:axId val="1868132143"/>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8137551"/>
        <c:crosses val="autoZero"/>
        <c:auto val="1"/>
        <c:lblOffset val="100"/>
        <c:baseTimeUnit val="days"/>
      </c:dateAx>
      <c:valAx>
        <c:axId val="1868137551"/>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81321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573CE9-ECF4-42F2-A34F-F2DB40D0E4C2}"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27B63-5408-4ED8-8908-C49063F850A1}" type="slidenum">
              <a:rPr lang="en-US" smtClean="0"/>
              <a:t>‹#›</a:t>
            </a:fld>
            <a:endParaRPr lang="en-US"/>
          </a:p>
        </p:txBody>
      </p:sp>
    </p:spTree>
    <p:extLst>
      <p:ext uri="{BB962C8B-B14F-4D97-AF65-F5344CB8AC3E}">
        <p14:creationId xmlns:p14="http://schemas.microsoft.com/office/powerpoint/2010/main" val="56561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73CE9-ECF4-42F2-A34F-F2DB40D0E4C2}"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27B63-5408-4ED8-8908-C49063F850A1}" type="slidenum">
              <a:rPr lang="en-US" smtClean="0"/>
              <a:t>‹#›</a:t>
            </a:fld>
            <a:endParaRPr lang="en-US"/>
          </a:p>
        </p:txBody>
      </p:sp>
    </p:spTree>
    <p:extLst>
      <p:ext uri="{BB962C8B-B14F-4D97-AF65-F5344CB8AC3E}">
        <p14:creationId xmlns:p14="http://schemas.microsoft.com/office/powerpoint/2010/main" val="1966607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73CE9-ECF4-42F2-A34F-F2DB40D0E4C2}"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27B63-5408-4ED8-8908-C49063F850A1}" type="slidenum">
              <a:rPr lang="en-US" smtClean="0"/>
              <a:t>‹#›</a:t>
            </a:fld>
            <a:endParaRPr lang="en-US"/>
          </a:p>
        </p:txBody>
      </p:sp>
    </p:spTree>
    <p:extLst>
      <p:ext uri="{BB962C8B-B14F-4D97-AF65-F5344CB8AC3E}">
        <p14:creationId xmlns:p14="http://schemas.microsoft.com/office/powerpoint/2010/main" val="1028898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73CE9-ECF4-42F2-A34F-F2DB40D0E4C2}"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27B63-5408-4ED8-8908-C49063F850A1}" type="slidenum">
              <a:rPr lang="en-US" smtClean="0"/>
              <a:t>‹#›</a:t>
            </a:fld>
            <a:endParaRPr lang="en-US"/>
          </a:p>
        </p:txBody>
      </p:sp>
    </p:spTree>
    <p:extLst>
      <p:ext uri="{BB962C8B-B14F-4D97-AF65-F5344CB8AC3E}">
        <p14:creationId xmlns:p14="http://schemas.microsoft.com/office/powerpoint/2010/main" val="210973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573CE9-ECF4-42F2-A34F-F2DB40D0E4C2}"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27B63-5408-4ED8-8908-C49063F850A1}" type="slidenum">
              <a:rPr lang="en-US" smtClean="0"/>
              <a:t>‹#›</a:t>
            </a:fld>
            <a:endParaRPr lang="en-US"/>
          </a:p>
        </p:txBody>
      </p:sp>
    </p:spTree>
    <p:extLst>
      <p:ext uri="{BB962C8B-B14F-4D97-AF65-F5344CB8AC3E}">
        <p14:creationId xmlns:p14="http://schemas.microsoft.com/office/powerpoint/2010/main" val="21506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573CE9-ECF4-42F2-A34F-F2DB40D0E4C2}"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27B63-5408-4ED8-8908-C49063F850A1}" type="slidenum">
              <a:rPr lang="en-US" smtClean="0"/>
              <a:t>‹#›</a:t>
            </a:fld>
            <a:endParaRPr lang="en-US"/>
          </a:p>
        </p:txBody>
      </p:sp>
    </p:spTree>
    <p:extLst>
      <p:ext uri="{BB962C8B-B14F-4D97-AF65-F5344CB8AC3E}">
        <p14:creationId xmlns:p14="http://schemas.microsoft.com/office/powerpoint/2010/main" val="267831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573CE9-ECF4-42F2-A34F-F2DB40D0E4C2}"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27B63-5408-4ED8-8908-C49063F850A1}" type="slidenum">
              <a:rPr lang="en-US" smtClean="0"/>
              <a:t>‹#›</a:t>
            </a:fld>
            <a:endParaRPr lang="en-US"/>
          </a:p>
        </p:txBody>
      </p:sp>
    </p:spTree>
    <p:extLst>
      <p:ext uri="{BB962C8B-B14F-4D97-AF65-F5344CB8AC3E}">
        <p14:creationId xmlns:p14="http://schemas.microsoft.com/office/powerpoint/2010/main" val="3435236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573CE9-ECF4-42F2-A34F-F2DB40D0E4C2}"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427B63-5408-4ED8-8908-C49063F850A1}" type="slidenum">
              <a:rPr lang="en-US" smtClean="0"/>
              <a:t>‹#›</a:t>
            </a:fld>
            <a:endParaRPr lang="en-US"/>
          </a:p>
        </p:txBody>
      </p:sp>
    </p:spTree>
    <p:extLst>
      <p:ext uri="{BB962C8B-B14F-4D97-AF65-F5344CB8AC3E}">
        <p14:creationId xmlns:p14="http://schemas.microsoft.com/office/powerpoint/2010/main" val="94646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73CE9-ECF4-42F2-A34F-F2DB40D0E4C2}"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427B63-5408-4ED8-8908-C49063F850A1}" type="slidenum">
              <a:rPr lang="en-US" smtClean="0"/>
              <a:t>‹#›</a:t>
            </a:fld>
            <a:endParaRPr lang="en-US"/>
          </a:p>
        </p:txBody>
      </p:sp>
    </p:spTree>
    <p:extLst>
      <p:ext uri="{BB962C8B-B14F-4D97-AF65-F5344CB8AC3E}">
        <p14:creationId xmlns:p14="http://schemas.microsoft.com/office/powerpoint/2010/main" val="274919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D573CE9-ECF4-42F2-A34F-F2DB40D0E4C2}"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27B63-5408-4ED8-8908-C49063F850A1}" type="slidenum">
              <a:rPr lang="en-US" smtClean="0"/>
              <a:t>‹#›</a:t>
            </a:fld>
            <a:endParaRPr lang="en-US"/>
          </a:p>
        </p:txBody>
      </p:sp>
    </p:spTree>
    <p:extLst>
      <p:ext uri="{BB962C8B-B14F-4D97-AF65-F5344CB8AC3E}">
        <p14:creationId xmlns:p14="http://schemas.microsoft.com/office/powerpoint/2010/main" val="284563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D573CE9-ECF4-42F2-A34F-F2DB40D0E4C2}"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27B63-5408-4ED8-8908-C49063F850A1}" type="slidenum">
              <a:rPr lang="en-US" smtClean="0"/>
              <a:t>‹#›</a:t>
            </a:fld>
            <a:endParaRPr lang="en-US"/>
          </a:p>
        </p:txBody>
      </p:sp>
    </p:spTree>
    <p:extLst>
      <p:ext uri="{BB962C8B-B14F-4D97-AF65-F5344CB8AC3E}">
        <p14:creationId xmlns:p14="http://schemas.microsoft.com/office/powerpoint/2010/main" val="2597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6D573CE9-ECF4-42F2-A34F-F2DB40D0E4C2}" type="datetimeFigureOut">
              <a:rPr lang="en-US" smtClean="0"/>
              <a:t>11/6/2024</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F1427B63-5408-4ED8-8908-C49063F850A1}" type="slidenum">
              <a:rPr lang="en-US" smtClean="0"/>
              <a:t>‹#›</a:t>
            </a:fld>
            <a:endParaRPr lang="en-US"/>
          </a:p>
        </p:txBody>
      </p:sp>
    </p:spTree>
    <p:extLst>
      <p:ext uri="{BB962C8B-B14F-4D97-AF65-F5344CB8AC3E}">
        <p14:creationId xmlns:p14="http://schemas.microsoft.com/office/powerpoint/2010/main" val="2289900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75BA24-6063-401F-9880-2D99682D752D}"/>
              </a:ext>
            </a:extLst>
          </p:cNvPr>
          <p:cNvSpPr/>
          <p:nvPr/>
        </p:nvSpPr>
        <p:spPr>
          <a:xfrm>
            <a:off x="398206" y="368711"/>
            <a:ext cx="6150078" cy="644014"/>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Global RME Jam Program</a:t>
            </a:r>
          </a:p>
        </p:txBody>
      </p:sp>
      <p:sp>
        <p:nvSpPr>
          <p:cNvPr id="5" name="Rectangle 4">
            <a:extLst>
              <a:ext uri="{FF2B5EF4-FFF2-40B4-BE49-F238E27FC236}">
                <a16:creationId xmlns:a16="http://schemas.microsoft.com/office/drawing/2014/main" id="{A73C3B76-81FA-4B5C-8223-A7406C652FF2}"/>
              </a:ext>
            </a:extLst>
          </p:cNvPr>
          <p:cNvSpPr/>
          <p:nvPr/>
        </p:nvSpPr>
        <p:spPr>
          <a:xfrm>
            <a:off x="398206" y="1120872"/>
            <a:ext cx="6150078" cy="4317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IAH3 Jam Analysis for September 22 – November 10</a:t>
            </a:r>
          </a:p>
        </p:txBody>
      </p:sp>
      <p:sp>
        <p:nvSpPr>
          <p:cNvPr id="6" name="TextBox 5">
            <a:extLst>
              <a:ext uri="{FF2B5EF4-FFF2-40B4-BE49-F238E27FC236}">
                <a16:creationId xmlns:a16="http://schemas.microsoft.com/office/drawing/2014/main" id="{5321D667-53AE-4B32-B8E1-32AD07E5C887}"/>
              </a:ext>
            </a:extLst>
          </p:cNvPr>
          <p:cNvSpPr txBox="1"/>
          <p:nvPr/>
        </p:nvSpPr>
        <p:spPr>
          <a:xfrm>
            <a:off x="398206" y="1573630"/>
            <a:ext cx="6150076" cy="2154436"/>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GJP audited the site on September 18</a:t>
            </a:r>
            <a:r>
              <a:rPr lang="en-US" sz="1000" baseline="30000" dirty="0">
                <a:latin typeface="Arial" panose="020B0604020202020204" pitchFamily="34" charset="0"/>
                <a:cs typeface="Arial" panose="020B0604020202020204" pitchFamily="34" charset="0"/>
              </a:rPr>
              <a:t>th</a:t>
            </a:r>
            <a:r>
              <a:rPr lang="en-US" sz="1000" dirty="0">
                <a:latin typeface="Arial" panose="020B0604020202020204" pitchFamily="34" charset="0"/>
                <a:cs typeface="Arial" panose="020B0604020202020204" pitchFamily="34" charset="0"/>
              </a:rPr>
              <a:t> .To continue supporting the site, a small analysis to track how the site is trending has been conducted. The data analysis below is from the past seven (7) weeks. During the audit the five (5) biggest faulted hrs. due to jams were from subareas “UIS, Each to Sort, Fluid Loading, Universal Receive and Receive sorter”. </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Chart 1 indicates that the site had a decrease of JAM DPMO starting from WK39 apart from a slight increase during WK42. Site has worked diligently to significantly reduce jam DPMO from 1329 at  WK39 to 765 in WK45.</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Chart 2 shows OEE faulted hrs. vs faulted occurrences. There was a slight rise of faulted hours in WK40 and 41, but the site is trending downwards  in the last five (5) weeks. </a:t>
            </a: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544BBA0C-674D-4290-8252-B08C4BB5071B}"/>
              </a:ext>
            </a:extLst>
          </p:cNvPr>
          <p:cNvSpPr/>
          <p:nvPr/>
        </p:nvSpPr>
        <p:spPr>
          <a:xfrm>
            <a:off x="398206" y="9226019"/>
            <a:ext cx="6150078" cy="43170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Action</a:t>
            </a:r>
          </a:p>
        </p:txBody>
      </p:sp>
      <p:sp>
        <p:nvSpPr>
          <p:cNvPr id="10" name="TextBox 9">
            <a:extLst>
              <a:ext uri="{FF2B5EF4-FFF2-40B4-BE49-F238E27FC236}">
                <a16:creationId xmlns:a16="http://schemas.microsoft.com/office/drawing/2014/main" id="{EFA885A5-0703-4810-A2DF-A9B39D7F61D0}"/>
              </a:ext>
            </a:extLst>
          </p:cNvPr>
          <p:cNvSpPr txBox="1"/>
          <p:nvPr/>
        </p:nvSpPr>
        <p:spPr>
          <a:xfrm>
            <a:off x="398206" y="9692559"/>
            <a:ext cx="3879706" cy="2769989"/>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IAH3 has seen some progress with the top five (5) subareas that were identified initially during the audit and can be displayed on table 1 from the latest analysis. However, the top 5 areas remain the same in terms of opportunities.</a:t>
            </a:r>
            <a:endParaRPr lang="en-US" sz="1000" b="1" u="sng" dirty="0">
              <a:solidFill>
                <a:srgbClr val="FF0000"/>
              </a:solidFill>
              <a:latin typeface="Arial" panose="020B0604020202020204" pitchFamily="34" charset="0"/>
              <a:cs typeface="Arial" panose="020B0604020202020204" pitchFamily="34" charset="0"/>
            </a:endParaRPr>
          </a:p>
          <a:p>
            <a:endParaRPr lang="en-US" sz="1000" b="1" u="sng" dirty="0">
              <a:solidFill>
                <a:srgbClr val="FF0000"/>
              </a:solidFill>
              <a:latin typeface="Arial" panose="020B0604020202020204" pitchFamily="34" charset="0"/>
              <a:cs typeface="Arial" panose="020B0604020202020204" pitchFamily="34" charset="0"/>
            </a:endParaRPr>
          </a:p>
          <a:p>
            <a:r>
              <a:rPr lang="en-US" sz="1000" b="1" u="sng" dirty="0">
                <a:solidFill>
                  <a:srgbClr val="FF0000"/>
                </a:solidFill>
                <a:latin typeface="Arial" panose="020B0604020202020204" pitchFamily="34" charset="0"/>
                <a:cs typeface="Arial" panose="020B0604020202020204" pitchFamily="34" charset="0"/>
              </a:rPr>
              <a:t>Next Steps:</a:t>
            </a:r>
          </a:p>
          <a:p>
            <a:endParaRPr lang="en-US" sz="1000" dirty="0">
              <a:latin typeface="Arial" panose="020B0604020202020204" pitchFamily="34" charset="0"/>
              <a:cs typeface="Arial" panose="020B0604020202020204" pitchFamily="34" charset="0"/>
            </a:endParaRPr>
          </a:p>
          <a:p>
            <a:pPr marL="228600" indent="-228600">
              <a:buFont typeface="+mj-lt"/>
              <a:buAutoNum type="arabicPeriod"/>
            </a:pPr>
            <a:r>
              <a:rPr lang="en-US" sz="1000" dirty="0">
                <a:latin typeface="Arial" panose="020B0604020202020204" pitchFamily="34" charset="0"/>
                <a:cs typeface="Arial" panose="020B0604020202020204" pitchFamily="34" charset="0"/>
              </a:rPr>
              <a:t>Review the progress of working with operations to create a SOP and ensure operators are following proper standard work to avoid artificial jams. </a:t>
            </a:r>
          </a:p>
          <a:p>
            <a:pPr marL="228600" indent="-228600">
              <a:buFont typeface="+mj-lt"/>
              <a:buAutoNum type="arabicPeriod"/>
            </a:pPr>
            <a:r>
              <a:rPr lang="en-US" sz="1000" dirty="0">
                <a:latin typeface="Arial" panose="020B0604020202020204" pitchFamily="34" charset="0"/>
                <a:cs typeface="Arial" panose="020B0604020202020204" pitchFamily="34" charset="0"/>
              </a:rPr>
              <a:t>Review the progress of the case dimension based routing project.  https://issues.amazon.com/issues/INBROUTSVC-305</a:t>
            </a:r>
          </a:p>
          <a:p>
            <a:pPr marL="228600" indent="-228600">
              <a:buFont typeface="+mj-lt"/>
              <a:buAutoNum type="arabicPeriod"/>
            </a:pPr>
            <a:r>
              <a:rPr lang="en-US" sz="1000" dirty="0">
                <a:latin typeface="Arial" panose="020B0604020202020204" pitchFamily="34" charset="0"/>
                <a:cs typeface="Arial" panose="020B0604020202020204" pitchFamily="34" charset="0"/>
              </a:rPr>
              <a:t>Review whether all applicable jam related projects from VGT2 has already been implemented in IAH3. </a:t>
            </a: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3718D21-214B-4323-9586-7A4C40C4E046}"/>
              </a:ext>
            </a:extLst>
          </p:cNvPr>
          <p:cNvSpPr txBox="1"/>
          <p:nvPr/>
        </p:nvSpPr>
        <p:spPr>
          <a:xfrm>
            <a:off x="795489" y="5502679"/>
            <a:ext cx="1866900" cy="230832"/>
          </a:xfrm>
          <a:prstGeom prst="rect">
            <a:avLst/>
          </a:prstGeom>
          <a:noFill/>
        </p:spPr>
        <p:txBody>
          <a:bodyPr wrap="square" rtlCol="0">
            <a:spAutoFit/>
          </a:bodyPr>
          <a:lstStyle/>
          <a:p>
            <a:r>
              <a:rPr lang="en-US" sz="900" i="1" dirty="0">
                <a:latin typeface="Arial" panose="020B0604020202020204" pitchFamily="34" charset="0"/>
                <a:cs typeface="Arial" panose="020B0604020202020204" pitchFamily="34" charset="0"/>
              </a:rPr>
              <a:t>Chart 1 CAMP JAM DPMO Data</a:t>
            </a:r>
          </a:p>
        </p:txBody>
      </p:sp>
      <p:sp>
        <p:nvSpPr>
          <p:cNvPr id="7" name="TextBox 6">
            <a:extLst>
              <a:ext uri="{FF2B5EF4-FFF2-40B4-BE49-F238E27FC236}">
                <a16:creationId xmlns:a16="http://schemas.microsoft.com/office/drawing/2014/main" id="{558BDCC6-F97D-45CF-88DF-7343FFB1FDE5}"/>
              </a:ext>
            </a:extLst>
          </p:cNvPr>
          <p:cNvSpPr txBox="1"/>
          <p:nvPr/>
        </p:nvSpPr>
        <p:spPr>
          <a:xfrm>
            <a:off x="3622762" y="5502679"/>
            <a:ext cx="2804942" cy="230832"/>
          </a:xfrm>
          <a:prstGeom prst="rect">
            <a:avLst/>
          </a:prstGeom>
          <a:noFill/>
        </p:spPr>
        <p:txBody>
          <a:bodyPr wrap="square" rtlCol="0">
            <a:spAutoFit/>
          </a:bodyPr>
          <a:lstStyle/>
          <a:p>
            <a:r>
              <a:rPr lang="en-US" sz="900" i="1" dirty="0">
                <a:latin typeface="Arial" panose="020B0604020202020204" pitchFamily="34" charset="0"/>
                <a:cs typeface="Arial" panose="020B0604020202020204" pitchFamily="34" charset="0"/>
              </a:rPr>
              <a:t>Chart 2 OEE Faulted Hrs. vs Faulted Occurrences</a:t>
            </a:r>
          </a:p>
        </p:txBody>
      </p:sp>
      <p:sp>
        <p:nvSpPr>
          <p:cNvPr id="17" name="TextBox 16">
            <a:extLst>
              <a:ext uri="{FF2B5EF4-FFF2-40B4-BE49-F238E27FC236}">
                <a16:creationId xmlns:a16="http://schemas.microsoft.com/office/drawing/2014/main" id="{B934D603-7396-4F0A-A937-C4D2A3CFC99F}"/>
              </a:ext>
            </a:extLst>
          </p:cNvPr>
          <p:cNvSpPr txBox="1"/>
          <p:nvPr/>
        </p:nvSpPr>
        <p:spPr>
          <a:xfrm>
            <a:off x="382135" y="5861804"/>
            <a:ext cx="6150076" cy="923330"/>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Chart 3 shows a day to day comparison of OEE faulted hrs. in regards to jams. On the week of October 13</a:t>
            </a:r>
            <a:r>
              <a:rPr lang="en-US" sz="1000" baseline="30000" dirty="0">
                <a:latin typeface="Arial" panose="020B0604020202020204" pitchFamily="34" charset="0"/>
                <a:cs typeface="Arial" panose="020B0604020202020204" pitchFamily="34" charset="0"/>
              </a:rPr>
              <a:t>th</a:t>
            </a:r>
            <a:r>
              <a:rPr lang="en-US" sz="1000" dirty="0">
                <a:latin typeface="Arial" panose="020B0604020202020204" pitchFamily="34" charset="0"/>
                <a:cs typeface="Arial" panose="020B0604020202020204" pitchFamily="34" charset="0"/>
              </a:rPr>
              <a:t>, the site had a significant increase in faulted hours probably due to a high volume event. However, in the last  two (2) weeks the data shows that the site is gradually trending down in the last two (2) weeks. </a:t>
            </a:r>
          </a:p>
          <a:p>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C454E20-70D3-4C95-9A32-F5BF1A4E20DB}"/>
              </a:ext>
            </a:extLst>
          </p:cNvPr>
          <p:cNvSpPr txBox="1"/>
          <p:nvPr/>
        </p:nvSpPr>
        <p:spPr>
          <a:xfrm>
            <a:off x="2671239" y="8919243"/>
            <a:ext cx="2260600" cy="230832"/>
          </a:xfrm>
          <a:prstGeom prst="rect">
            <a:avLst/>
          </a:prstGeom>
          <a:noFill/>
        </p:spPr>
        <p:txBody>
          <a:bodyPr wrap="square" rtlCol="0">
            <a:spAutoFit/>
          </a:bodyPr>
          <a:lstStyle>
            <a:defPPr>
              <a:defRPr lang="en-US"/>
            </a:defPPr>
            <a:lvl1pPr>
              <a:defRPr sz="900">
                <a:latin typeface="Arial" panose="020B0604020202020204" pitchFamily="34" charset="0"/>
                <a:cs typeface="Arial" panose="020B0604020202020204" pitchFamily="34" charset="0"/>
              </a:defRPr>
            </a:lvl1pPr>
          </a:lstStyle>
          <a:p>
            <a:r>
              <a:rPr lang="en-US" i="1" dirty="0"/>
              <a:t>Chart 3 OEE Faulted Hrs.</a:t>
            </a:r>
          </a:p>
        </p:txBody>
      </p:sp>
      <p:graphicFrame>
        <p:nvGraphicFramePr>
          <p:cNvPr id="22" name="Table 21">
            <a:extLst>
              <a:ext uri="{FF2B5EF4-FFF2-40B4-BE49-F238E27FC236}">
                <a16:creationId xmlns:a16="http://schemas.microsoft.com/office/drawing/2014/main" id="{F6C18087-D599-4656-BF45-496F4492459D}"/>
              </a:ext>
            </a:extLst>
          </p:cNvPr>
          <p:cNvGraphicFramePr>
            <a:graphicFrameLocks noGrp="1"/>
          </p:cNvGraphicFramePr>
          <p:nvPr>
            <p:extLst>
              <p:ext uri="{D42A27DB-BD31-4B8C-83A1-F6EECF244321}">
                <p14:modId xmlns:p14="http://schemas.microsoft.com/office/powerpoint/2010/main" val="1000219562"/>
              </p:ext>
            </p:extLst>
          </p:nvPr>
        </p:nvGraphicFramePr>
        <p:xfrm>
          <a:off x="4277912" y="9782867"/>
          <a:ext cx="2270370" cy="1342876"/>
        </p:xfrm>
        <a:graphic>
          <a:graphicData uri="http://schemas.openxmlformats.org/drawingml/2006/table">
            <a:tbl>
              <a:tblPr firstRow="1" bandRow="1">
                <a:tableStyleId>{073A0DAA-6AF3-43AB-8588-CEC1D06C72B9}</a:tableStyleId>
              </a:tblPr>
              <a:tblGrid>
                <a:gridCol w="1323090">
                  <a:extLst>
                    <a:ext uri="{9D8B030D-6E8A-4147-A177-3AD203B41FA5}">
                      <a16:colId xmlns:a16="http://schemas.microsoft.com/office/drawing/2014/main" val="1183489126"/>
                    </a:ext>
                  </a:extLst>
                </a:gridCol>
                <a:gridCol w="947280">
                  <a:extLst>
                    <a:ext uri="{9D8B030D-6E8A-4147-A177-3AD203B41FA5}">
                      <a16:colId xmlns:a16="http://schemas.microsoft.com/office/drawing/2014/main" val="4000868469"/>
                    </a:ext>
                  </a:extLst>
                </a:gridCol>
              </a:tblGrid>
              <a:tr h="292326">
                <a:tc>
                  <a:txBody>
                    <a:bodyPr/>
                    <a:lstStyle/>
                    <a:p>
                      <a:r>
                        <a:rPr lang="en-US" sz="1200" dirty="0"/>
                        <a:t>Top 5 Subarea</a:t>
                      </a:r>
                    </a:p>
                  </a:txBody>
                  <a:tcPr/>
                </a:tc>
                <a:tc>
                  <a:txBody>
                    <a:bodyPr/>
                    <a:lstStyle/>
                    <a:p>
                      <a:r>
                        <a:rPr lang="en-US" sz="1200" dirty="0"/>
                        <a:t>Faulted Hrs.</a:t>
                      </a:r>
                    </a:p>
                  </a:txBody>
                  <a:tcPr/>
                </a:tc>
                <a:extLst>
                  <a:ext uri="{0D108BD9-81ED-4DB2-BD59-A6C34878D82A}">
                    <a16:rowId xmlns:a16="http://schemas.microsoft.com/office/drawing/2014/main" val="3018303559"/>
                  </a:ext>
                </a:extLst>
              </a:tr>
              <a:tr h="210110">
                <a:tc>
                  <a:txBody>
                    <a:bodyPr/>
                    <a:lstStyle/>
                    <a:p>
                      <a:pPr algn="l" fontAlgn="b"/>
                      <a:r>
                        <a:rPr lang="en-US" sz="1100" b="0" i="0" u="none" strike="noStrike" dirty="0">
                          <a:solidFill>
                            <a:srgbClr val="000000"/>
                          </a:solidFill>
                          <a:effectLst/>
                          <a:latin typeface="Calibri" panose="020F0502020204030204" pitchFamily="34" charset="0"/>
                        </a:rPr>
                        <a:t>UIS</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5606</a:t>
                      </a:r>
                    </a:p>
                  </a:txBody>
                  <a:tcPr marL="6350" marR="6350" marT="6350" marB="0" anchor="b"/>
                </a:tc>
                <a:extLst>
                  <a:ext uri="{0D108BD9-81ED-4DB2-BD59-A6C34878D82A}">
                    <a16:rowId xmlns:a16="http://schemas.microsoft.com/office/drawing/2014/main" val="10528452"/>
                  </a:ext>
                </a:extLst>
              </a:tr>
              <a:tr h="210110">
                <a:tc>
                  <a:txBody>
                    <a:bodyPr/>
                    <a:lstStyle/>
                    <a:p>
                      <a:pPr algn="l" fontAlgn="b"/>
                      <a:r>
                        <a:rPr lang="en-US" sz="1100" b="0" i="0" u="none" strike="noStrike">
                          <a:solidFill>
                            <a:srgbClr val="000000"/>
                          </a:solidFill>
                          <a:effectLst/>
                          <a:latin typeface="Calibri" panose="020F0502020204030204" pitchFamily="34" charset="0"/>
                        </a:rPr>
                        <a:t>EACH TO SORT</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2938</a:t>
                      </a:r>
                    </a:p>
                  </a:txBody>
                  <a:tcPr marL="6350" marR="6350" marT="6350" marB="0" anchor="b"/>
                </a:tc>
                <a:extLst>
                  <a:ext uri="{0D108BD9-81ED-4DB2-BD59-A6C34878D82A}">
                    <a16:rowId xmlns:a16="http://schemas.microsoft.com/office/drawing/2014/main" val="2301058226"/>
                  </a:ext>
                </a:extLst>
              </a:tr>
              <a:tr h="210110">
                <a:tc>
                  <a:txBody>
                    <a:bodyPr/>
                    <a:lstStyle/>
                    <a:p>
                      <a:pPr algn="l" fontAlgn="b"/>
                      <a:r>
                        <a:rPr lang="en-US" sz="1100" b="0" i="0" u="none" strike="noStrike">
                          <a:solidFill>
                            <a:srgbClr val="000000"/>
                          </a:solidFill>
                          <a:effectLst/>
                          <a:latin typeface="Calibri" panose="020F0502020204030204" pitchFamily="34" charset="0"/>
                        </a:rPr>
                        <a:t>FLUID LOADING</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1275</a:t>
                      </a:r>
                    </a:p>
                  </a:txBody>
                  <a:tcPr marL="6350" marR="6350" marT="6350" marB="0" anchor="b"/>
                </a:tc>
                <a:extLst>
                  <a:ext uri="{0D108BD9-81ED-4DB2-BD59-A6C34878D82A}">
                    <a16:rowId xmlns:a16="http://schemas.microsoft.com/office/drawing/2014/main" val="194395603"/>
                  </a:ext>
                </a:extLst>
              </a:tr>
              <a:tr h="210110">
                <a:tc>
                  <a:txBody>
                    <a:bodyPr/>
                    <a:lstStyle/>
                    <a:p>
                      <a:pPr algn="l" fontAlgn="b"/>
                      <a:r>
                        <a:rPr lang="en-US" sz="1100" b="0" i="0" u="none" strike="noStrike">
                          <a:solidFill>
                            <a:srgbClr val="000000"/>
                          </a:solidFill>
                          <a:effectLst/>
                          <a:latin typeface="Calibri" panose="020F0502020204030204" pitchFamily="34" charset="0"/>
                        </a:rPr>
                        <a:t>UNIVERSAL RECEIVE</a:t>
                      </a:r>
                    </a:p>
                  </a:txBody>
                  <a:tcPr marL="6350" marR="6350" marT="6350" marB="0" anchor="b"/>
                </a:tc>
                <a:tc>
                  <a:txBody>
                    <a:bodyPr/>
                    <a:lstStyle/>
                    <a:p>
                      <a:pPr algn="r" fontAlgn="b"/>
                      <a:r>
                        <a:rPr lang="en-US" sz="1100" b="0" i="0" u="none" strike="noStrike">
                          <a:solidFill>
                            <a:srgbClr val="000000"/>
                          </a:solidFill>
                          <a:effectLst/>
                          <a:latin typeface="Calibri" panose="020F0502020204030204" pitchFamily="34" charset="0"/>
                        </a:rPr>
                        <a:t>1175</a:t>
                      </a:r>
                    </a:p>
                  </a:txBody>
                  <a:tcPr marL="6350" marR="6350" marT="6350" marB="0" anchor="b"/>
                </a:tc>
                <a:extLst>
                  <a:ext uri="{0D108BD9-81ED-4DB2-BD59-A6C34878D82A}">
                    <a16:rowId xmlns:a16="http://schemas.microsoft.com/office/drawing/2014/main" val="1130852250"/>
                  </a:ext>
                </a:extLst>
              </a:tr>
              <a:tr h="210110">
                <a:tc>
                  <a:txBody>
                    <a:bodyPr/>
                    <a:lstStyle/>
                    <a:p>
                      <a:pPr algn="l" fontAlgn="b"/>
                      <a:r>
                        <a:rPr lang="en-US" sz="1100" b="0" i="0" u="none" strike="noStrike">
                          <a:solidFill>
                            <a:srgbClr val="000000"/>
                          </a:solidFill>
                          <a:effectLst/>
                          <a:latin typeface="Calibri" panose="020F0502020204030204" pitchFamily="34" charset="0"/>
                        </a:rPr>
                        <a:t>RECEIVE SORTER</a:t>
                      </a:r>
                    </a:p>
                  </a:txBody>
                  <a:tcPr marL="6350" marR="6350" marT="6350" marB="0" anchor="b"/>
                </a:tc>
                <a:tc>
                  <a:txBody>
                    <a:bodyPr/>
                    <a:lstStyle/>
                    <a:p>
                      <a:pPr algn="r" fontAlgn="b"/>
                      <a:r>
                        <a:rPr lang="en-US" sz="1100" b="0" i="0" u="none" strike="noStrike" dirty="0">
                          <a:solidFill>
                            <a:srgbClr val="000000"/>
                          </a:solidFill>
                          <a:effectLst/>
                          <a:latin typeface="Calibri" panose="020F0502020204030204" pitchFamily="34" charset="0"/>
                        </a:rPr>
                        <a:t>988</a:t>
                      </a:r>
                    </a:p>
                  </a:txBody>
                  <a:tcPr marL="6350" marR="6350" marT="6350" marB="0" anchor="b"/>
                </a:tc>
                <a:extLst>
                  <a:ext uri="{0D108BD9-81ED-4DB2-BD59-A6C34878D82A}">
                    <a16:rowId xmlns:a16="http://schemas.microsoft.com/office/drawing/2014/main" val="3173092727"/>
                  </a:ext>
                </a:extLst>
              </a:tr>
            </a:tbl>
          </a:graphicData>
        </a:graphic>
      </p:graphicFrame>
      <p:sp>
        <p:nvSpPr>
          <p:cNvPr id="20" name="TextBox 19">
            <a:extLst>
              <a:ext uri="{FF2B5EF4-FFF2-40B4-BE49-F238E27FC236}">
                <a16:creationId xmlns:a16="http://schemas.microsoft.com/office/drawing/2014/main" id="{0682BE4B-EB46-48DC-8E16-1638D59FFABC}"/>
              </a:ext>
            </a:extLst>
          </p:cNvPr>
          <p:cNvSpPr txBox="1"/>
          <p:nvPr/>
        </p:nvSpPr>
        <p:spPr>
          <a:xfrm>
            <a:off x="4208240" y="11109211"/>
            <a:ext cx="2479939" cy="230832"/>
          </a:xfrm>
          <a:prstGeom prst="rect">
            <a:avLst/>
          </a:prstGeom>
          <a:noFill/>
        </p:spPr>
        <p:txBody>
          <a:bodyPr wrap="square" rtlCol="0">
            <a:spAutoFit/>
          </a:bodyPr>
          <a:lstStyle>
            <a:defPPr>
              <a:defRPr lang="en-US"/>
            </a:defPPr>
            <a:lvl1pPr>
              <a:defRPr sz="900">
                <a:latin typeface="Arial" panose="020B0604020202020204" pitchFamily="34" charset="0"/>
                <a:cs typeface="Arial" panose="020B0604020202020204" pitchFamily="34" charset="0"/>
              </a:defRPr>
            </a:lvl1pPr>
          </a:lstStyle>
          <a:p>
            <a:r>
              <a:rPr lang="en-US" i="1" dirty="0"/>
              <a:t>Table 1 Top five (5) faulted Hrs. by subarea</a:t>
            </a:r>
          </a:p>
        </p:txBody>
      </p:sp>
      <p:graphicFrame>
        <p:nvGraphicFramePr>
          <p:cNvPr id="18" name="Chart 17">
            <a:extLst>
              <a:ext uri="{FF2B5EF4-FFF2-40B4-BE49-F238E27FC236}">
                <a16:creationId xmlns:a16="http://schemas.microsoft.com/office/drawing/2014/main" id="{AF48EBBA-A876-42AF-95E2-C3AE2C274CBC}"/>
              </a:ext>
            </a:extLst>
          </p:cNvPr>
          <p:cNvGraphicFramePr>
            <a:graphicFrameLocks/>
          </p:cNvGraphicFramePr>
          <p:nvPr>
            <p:extLst>
              <p:ext uri="{D42A27DB-BD31-4B8C-83A1-F6EECF244321}">
                <p14:modId xmlns:p14="http://schemas.microsoft.com/office/powerpoint/2010/main" val="2893585299"/>
              </p:ext>
            </p:extLst>
          </p:nvPr>
        </p:nvGraphicFramePr>
        <p:xfrm>
          <a:off x="148835" y="3294424"/>
          <a:ext cx="2950480" cy="21702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Chart 20">
            <a:extLst>
              <a:ext uri="{FF2B5EF4-FFF2-40B4-BE49-F238E27FC236}">
                <a16:creationId xmlns:a16="http://schemas.microsoft.com/office/drawing/2014/main" id="{83FDC1CB-7489-4BD6-9397-AD4B37F37AD5}"/>
              </a:ext>
            </a:extLst>
          </p:cNvPr>
          <p:cNvGraphicFramePr>
            <a:graphicFrameLocks/>
          </p:cNvGraphicFramePr>
          <p:nvPr>
            <p:extLst>
              <p:ext uri="{D42A27DB-BD31-4B8C-83A1-F6EECF244321}">
                <p14:modId xmlns:p14="http://schemas.microsoft.com/office/powerpoint/2010/main" val="1982164052"/>
              </p:ext>
            </p:extLst>
          </p:nvPr>
        </p:nvGraphicFramePr>
        <p:xfrm>
          <a:off x="2819130" y="3242557"/>
          <a:ext cx="3858619" cy="23104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Chart 22">
            <a:extLst>
              <a:ext uri="{FF2B5EF4-FFF2-40B4-BE49-F238E27FC236}">
                <a16:creationId xmlns:a16="http://schemas.microsoft.com/office/drawing/2014/main" id="{6F0A936D-D03E-453B-B6F8-B45D3A54C149}"/>
              </a:ext>
            </a:extLst>
          </p:cNvPr>
          <p:cNvGraphicFramePr>
            <a:graphicFrameLocks/>
          </p:cNvGraphicFramePr>
          <p:nvPr>
            <p:extLst>
              <p:ext uri="{D42A27DB-BD31-4B8C-83A1-F6EECF244321}">
                <p14:modId xmlns:p14="http://schemas.microsoft.com/office/powerpoint/2010/main" val="929242862"/>
              </p:ext>
            </p:extLst>
          </p:nvPr>
        </p:nvGraphicFramePr>
        <p:xfrm>
          <a:off x="1149003" y="6305888"/>
          <a:ext cx="4648481" cy="270583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66170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14790</TotalTime>
  <Words>432</Words>
  <Application>Microsoft Office PowerPoint</Application>
  <PresentationFormat>Widescreen</PresentationFormat>
  <Paragraphs>45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Lais, Abu</cp:lastModifiedBy>
  <cp:revision>170</cp:revision>
  <dcterms:created xsi:type="dcterms:W3CDTF">2023-03-09T19:32:37Z</dcterms:created>
  <dcterms:modified xsi:type="dcterms:W3CDTF">2024-11-12T00:01:23Z</dcterms:modified>
</cp:coreProperties>
</file>