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Lst>
  <p:sldSz cx="12192000" cy="2103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38" d="100"/>
          <a:sy n="38" d="100"/>
        </p:scale>
        <p:origin x="310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441913"/>
            <a:ext cx="10363200" cy="7321973"/>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11046250"/>
            <a:ext cx="9144000" cy="5077670"/>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1E03ED-3F1F-41BD-96CC-F45105BD6F62}"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37CEE-43AD-4BCA-9CF0-5EA7B1BBDFF8}" type="slidenum">
              <a:rPr lang="en-US" smtClean="0"/>
              <a:t>‹#›</a:t>
            </a:fld>
            <a:endParaRPr lang="en-US"/>
          </a:p>
        </p:txBody>
      </p:sp>
    </p:spTree>
    <p:extLst>
      <p:ext uri="{BB962C8B-B14F-4D97-AF65-F5344CB8AC3E}">
        <p14:creationId xmlns:p14="http://schemas.microsoft.com/office/powerpoint/2010/main" val="2523226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E03ED-3F1F-41BD-96CC-F45105BD6F62}"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37CEE-43AD-4BCA-9CF0-5EA7B1BBDFF8}" type="slidenum">
              <a:rPr lang="en-US" smtClean="0"/>
              <a:t>‹#›</a:t>
            </a:fld>
            <a:endParaRPr lang="en-US"/>
          </a:p>
        </p:txBody>
      </p:sp>
    </p:spTree>
    <p:extLst>
      <p:ext uri="{BB962C8B-B14F-4D97-AF65-F5344CB8AC3E}">
        <p14:creationId xmlns:p14="http://schemas.microsoft.com/office/powerpoint/2010/main" val="3023342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1119717"/>
            <a:ext cx="2628900" cy="1782297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1119717"/>
            <a:ext cx="7734300" cy="1782297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E03ED-3F1F-41BD-96CC-F45105BD6F62}"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37CEE-43AD-4BCA-9CF0-5EA7B1BBDFF8}" type="slidenum">
              <a:rPr lang="en-US" smtClean="0"/>
              <a:t>‹#›</a:t>
            </a:fld>
            <a:endParaRPr lang="en-US"/>
          </a:p>
        </p:txBody>
      </p:sp>
    </p:spTree>
    <p:extLst>
      <p:ext uri="{BB962C8B-B14F-4D97-AF65-F5344CB8AC3E}">
        <p14:creationId xmlns:p14="http://schemas.microsoft.com/office/powerpoint/2010/main" val="411776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1E03ED-3F1F-41BD-96CC-F45105BD6F62}"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37CEE-43AD-4BCA-9CF0-5EA7B1BBDFF8}" type="slidenum">
              <a:rPr lang="en-US" smtClean="0"/>
              <a:t>‹#›</a:t>
            </a:fld>
            <a:endParaRPr lang="en-US"/>
          </a:p>
        </p:txBody>
      </p:sp>
    </p:spTree>
    <p:extLst>
      <p:ext uri="{BB962C8B-B14F-4D97-AF65-F5344CB8AC3E}">
        <p14:creationId xmlns:p14="http://schemas.microsoft.com/office/powerpoint/2010/main" val="3409570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5243201"/>
            <a:ext cx="10515600" cy="8748393"/>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14074358"/>
            <a:ext cx="10515600" cy="4600573"/>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1E03ED-3F1F-41BD-96CC-F45105BD6F62}"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37CEE-43AD-4BCA-9CF0-5EA7B1BBDFF8}" type="slidenum">
              <a:rPr lang="en-US" smtClean="0"/>
              <a:t>‹#›</a:t>
            </a:fld>
            <a:endParaRPr lang="en-US"/>
          </a:p>
        </p:txBody>
      </p:sp>
    </p:spTree>
    <p:extLst>
      <p:ext uri="{BB962C8B-B14F-4D97-AF65-F5344CB8AC3E}">
        <p14:creationId xmlns:p14="http://schemas.microsoft.com/office/powerpoint/2010/main" val="2618482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5598583"/>
            <a:ext cx="5181600" cy="1334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5598583"/>
            <a:ext cx="5181600" cy="133441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1E03ED-3F1F-41BD-96CC-F45105BD6F62}" type="datetimeFigureOut">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37CEE-43AD-4BCA-9CF0-5EA7B1BBDFF8}" type="slidenum">
              <a:rPr lang="en-US" smtClean="0"/>
              <a:t>‹#›</a:t>
            </a:fld>
            <a:endParaRPr lang="en-US"/>
          </a:p>
        </p:txBody>
      </p:sp>
    </p:spTree>
    <p:extLst>
      <p:ext uri="{BB962C8B-B14F-4D97-AF65-F5344CB8AC3E}">
        <p14:creationId xmlns:p14="http://schemas.microsoft.com/office/powerpoint/2010/main" val="767953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119721"/>
            <a:ext cx="10515600" cy="406506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5155567"/>
            <a:ext cx="5157787" cy="25266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839789" y="7682230"/>
            <a:ext cx="5157787" cy="112994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5155567"/>
            <a:ext cx="5183188" cy="25266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72201" y="7682230"/>
            <a:ext cx="5183188" cy="112994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1E03ED-3F1F-41BD-96CC-F45105BD6F62}" type="datetimeFigureOut">
              <a:rPr lang="en-US" smtClean="0"/>
              <a:t>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F37CEE-43AD-4BCA-9CF0-5EA7B1BBDFF8}" type="slidenum">
              <a:rPr lang="en-US" smtClean="0"/>
              <a:t>‹#›</a:t>
            </a:fld>
            <a:endParaRPr lang="en-US"/>
          </a:p>
        </p:txBody>
      </p:sp>
    </p:spTree>
    <p:extLst>
      <p:ext uri="{BB962C8B-B14F-4D97-AF65-F5344CB8AC3E}">
        <p14:creationId xmlns:p14="http://schemas.microsoft.com/office/powerpoint/2010/main" val="286533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1E03ED-3F1F-41BD-96CC-F45105BD6F62}" type="datetimeFigureOut">
              <a:rPr lang="en-US" smtClean="0"/>
              <a:t>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F37CEE-43AD-4BCA-9CF0-5EA7B1BBDFF8}" type="slidenum">
              <a:rPr lang="en-US" smtClean="0"/>
              <a:t>‹#›</a:t>
            </a:fld>
            <a:endParaRPr lang="en-US"/>
          </a:p>
        </p:txBody>
      </p:sp>
    </p:spTree>
    <p:extLst>
      <p:ext uri="{BB962C8B-B14F-4D97-AF65-F5344CB8AC3E}">
        <p14:creationId xmlns:p14="http://schemas.microsoft.com/office/powerpoint/2010/main" val="291184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E03ED-3F1F-41BD-96CC-F45105BD6F62}" type="datetimeFigureOut">
              <a:rPr lang="en-US" smtClean="0"/>
              <a:t>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F37CEE-43AD-4BCA-9CF0-5EA7B1BBDFF8}" type="slidenum">
              <a:rPr lang="en-US" smtClean="0"/>
              <a:t>‹#›</a:t>
            </a:fld>
            <a:endParaRPr lang="en-US"/>
          </a:p>
        </p:txBody>
      </p:sp>
    </p:spTree>
    <p:extLst>
      <p:ext uri="{BB962C8B-B14F-4D97-AF65-F5344CB8AC3E}">
        <p14:creationId xmlns:p14="http://schemas.microsoft.com/office/powerpoint/2010/main" val="3421461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402080"/>
            <a:ext cx="3932237" cy="490728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3028108"/>
            <a:ext cx="6172200" cy="149457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6309360"/>
            <a:ext cx="3932237" cy="11688870"/>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fld id="{B31E03ED-3F1F-41BD-96CC-F45105BD6F62}" type="datetimeFigureOut">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37CEE-43AD-4BCA-9CF0-5EA7B1BBDFF8}" type="slidenum">
              <a:rPr lang="en-US" smtClean="0"/>
              <a:t>‹#›</a:t>
            </a:fld>
            <a:endParaRPr lang="en-US"/>
          </a:p>
        </p:txBody>
      </p:sp>
    </p:spTree>
    <p:extLst>
      <p:ext uri="{BB962C8B-B14F-4D97-AF65-F5344CB8AC3E}">
        <p14:creationId xmlns:p14="http://schemas.microsoft.com/office/powerpoint/2010/main" val="1470375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402080"/>
            <a:ext cx="3932237" cy="490728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3028108"/>
            <a:ext cx="6172200" cy="14945783"/>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6309360"/>
            <a:ext cx="3932237" cy="11688870"/>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fld id="{B31E03ED-3F1F-41BD-96CC-F45105BD6F62}" type="datetimeFigureOut">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37CEE-43AD-4BCA-9CF0-5EA7B1BBDFF8}" type="slidenum">
              <a:rPr lang="en-US" smtClean="0"/>
              <a:t>‹#›</a:t>
            </a:fld>
            <a:endParaRPr lang="en-US"/>
          </a:p>
        </p:txBody>
      </p:sp>
    </p:spTree>
    <p:extLst>
      <p:ext uri="{BB962C8B-B14F-4D97-AF65-F5344CB8AC3E}">
        <p14:creationId xmlns:p14="http://schemas.microsoft.com/office/powerpoint/2010/main" val="3512708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119721"/>
            <a:ext cx="10515600" cy="40650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5598583"/>
            <a:ext cx="10515600" cy="133441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19492811"/>
            <a:ext cx="2743200" cy="1119717"/>
          </a:xfrm>
          <a:prstGeom prst="rect">
            <a:avLst/>
          </a:prstGeom>
        </p:spPr>
        <p:txBody>
          <a:bodyPr vert="horz" lIns="91440" tIns="45720" rIns="91440" bIns="45720" rtlCol="0" anchor="ctr"/>
          <a:lstStyle>
            <a:lvl1pPr algn="l">
              <a:defRPr sz="1600">
                <a:solidFill>
                  <a:schemeClr val="tx1">
                    <a:tint val="75000"/>
                  </a:schemeClr>
                </a:solidFill>
              </a:defRPr>
            </a:lvl1pPr>
          </a:lstStyle>
          <a:p>
            <a:fld id="{B31E03ED-3F1F-41BD-96CC-F45105BD6F62}" type="datetimeFigureOut">
              <a:rPr lang="en-US" smtClean="0"/>
              <a:t>2/6/2025</a:t>
            </a:fld>
            <a:endParaRPr lang="en-US"/>
          </a:p>
        </p:txBody>
      </p:sp>
      <p:sp>
        <p:nvSpPr>
          <p:cNvPr id="5" name="Footer Placeholder 4"/>
          <p:cNvSpPr>
            <a:spLocks noGrp="1"/>
          </p:cNvSpPr>
          <p:nvPr>
            <p:ph type="ftr" sz="quarter" idx="3"/>
          </p:nvPr>
        </p:nvSpPr>
        <p:spPr>
          <a:xfrm>
            <a:off x="4038600" y="19492811"/>
            <a:ext cx="4114800" cy="1119717"/>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19492811"/>
            <a:ext cx="2743200" cy="1119717"/>
          </a:xfrm>
          <a:prstGeom prst="rect">
            <a:avLst/>
          </a:prstGeom>
        </p:spPr>
        <p:txBody>
          <a:bodyPr vert="horz" lIns="91440" tIns="45720" rIns="91440" bIns="45720" rtlCol="0" anchor="ctr"/>
          <a:lstStyle>
            <a:lvl1pPr algn="r">
              <a:defRPr sz="1600">
                <a:solidFill>
                  <a:schemeClr val="tx1">
                    <a:tint val="75000"/>
                  </a:schemeClr>
                </a:solidFill>
              </a:defRPr>
            </a:lvl1pPr>
          </a:lstStyle>
          <a:p>
            <a:fld id="{6FF37CEE-43AD-4BCA-9CF0-5EA7B1BBDFF8}" type="slidenum">
              <a:rPr lang="en-US" smtClean="0"/>
              <a:t>‹#›</a:t>
            </a:fld>
            <a:endParaRPr lang="en-US"/>
          </a:p>
        </p:txBody>
      </p:sp>
    </p:spTree>
    <p:extLst>
      <p:ext uri="{BB962C8B-B14F-4D97-AF65-F5344CB8AC3E}">
        <p14:creationId xmlns:p14="http://schemas.microsoft.com/office/powerpoint/2010/main" val="27030333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75BA24-6063-401F-9880-2D99682D752D}"/>
              </a:ext>
            </a:extLst>
          </p:cNvPr>
          <p:cNvSpPr/>
          <p:nvPr/>
        </p:nvSpPr>
        <p:spPr>
          <a:xfrm>
            <a:off x="867880" y="636027"/>
            <a:ext cx="10608885" cy="1110924"/>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30" dirty="0">
                <a:latin typeface="Arial" panose="020B0604020202020204" pitchFamily="34" charset="0"/>
                <a:cs typeface="Arial" panose="020B0604020202020204" pitchFamily="34" charset="0"/>
              </a:rPr>
              <a:t>Global RME Jam Program</a:t>
            </a:r>
          </a:p>
        </p:txBody>
      </p:sp>
      <p:sp>
        <p:nvSpPr>
          <p:cNvPr id="5" name="Rectangle 4">
            <a:extLst>
              <a:ext uri="{FF2B5EF4-FFF2-40B4-BE49-F238E27FC236}">
                <a16:creationId xmlns:a16="http://schemas.microsoft.com/office/drawing/2014/main" id="{A73C3B76-81FA-4B5C-8223-A7406C652FF2}"/>
              </a:ext>
            </a:extLst>
          </p:cNvPr>
          <p:cNvSpPr/>
          <p:nvPr/>
        </p:nvSpPr>
        <p:spPr>
          <a:xfrm>
            <a:off x="867880" y="1933504"/>
            <a:ext cx="10608885" cy="74468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105" dirty="0">
                <a:solidFill>
                  <a:schemeClr val="tx1"/>
                </a:solidFill>
                <a:latin typeface="Arial" panose="020B0604020202020204" pitchFamily="34" charset="0"/>
                <a:cs typeface="Arial" panose="020B0604020202020204" pitchFamily="34" charset="0"/>
              </a:rPr>
              <a:t>Cost Analysis of Jam’s Dashboard Strategy</a:t>
            </a:r>
          </a:p>
        </p:txBody>
      </p:sp>
      <p:sp>
        <p:nvSpPr>
          <p:cNvPr id="26" name="TextBox 25">
            <a:extLst>
              <a:ext uri="{FF2B5EF4-FFF2-40B4-BE49-F238E27FC236}">
                <a16:creationId xmlns:a16="http://schemas.microsoft.com/office/drawing/2014/main" id="{C49BCD62-1AA0-4958-9DAA-6179812933EF}"/>
              </a:ext>
            </a:extLst>
          </p:cNvPr>
          <p:cNvSpPr txBox="1"/>
          <p:nvPr/>
        </p:nvSpPr>
        <p:spPr>
          <a:xfrm>
            <a:off x="867879" y="2849721"/>
            <a:ext cx="10608885" cy="8710077"/>
          </a:xfrm>
          <a:prstGeom prst="rect">
            <a:avLst/>
          </a:prstGeom>
          <a:noFill/>
        </p:spPr>
        <p:txBody>
          <a:bodyPr wrap="square" rtlCol="0">
            <a:spAutoFit/>
          </a:bodyPr>
          <a:lstStyle/>
          <a:p>
            <a:r>
              <a:rPr lang="en-US" sz="1600" b="1" dirty="0">
                <a:latin typeface="Arial" panose="020B0604020202020204" pitchFamily="34" charset="0"/>
                <a:ea typeface="Amazon Ember Display Medium" panose="020F0603020204020204" pitchFamily="34" charset="0"/>
                <a:cs typeface="Arial" panose="020B0604020202020204" pitchFamily="34" charset="0"/>
              </a:rPr>
              <a:t>Purpose: </a:t>
            </a:r>
            <a:r>
              <a:rPr lang="en-US" sz="1600" dirty="0">
                <a:latin typeface="Arial" panose="020B0604020202020204" pitchFamily="34" charset="0"/>
                <a:ea typeface="Amazon Ember Display Medium" panose="020F0603020204020204" pitchFamily="34" charset="0"/>
                <a:cs typeface="Arial" panose="020B0604020202020204" pitchFamily="34" charset="0"/>
              </a:rPr>
              <a:t>To develop a comprehensive, real-time dashboard tracking the financial impact of equipment jams across Amazon's network, enabling data-driven decisions for operational efficiency and cost reduction. </a:t>
            </a:r>
          </a:p>
          <a:p>
            <a:endParaRPr lang="en-US" sz="1600" b="1" dirty="0">
              <a:latin typeface="Arial" panose="020B0604020202020204" pitchFamily="34" charset="0"/>
              <a:ea typeface="Amazon Ember Display Medium" panose="020F0603020204020204" pitchFamily="34" charset="0"/>
              <a:cs typeface="Arial" panose="020B0604020202020204" pitchFamily="34" charset="0"/>
            </a:endParaRPr>
          </a:p>
          <a:p>
            <a:r>
              <a:rPr lang="en-US" sz="1600" b="1" dirty="0">
                <a:latin typeface="Arial" panose="020B0604020202020204" pitchFamily="34" charset="0"/>
                <a:ea typeface="Amazon Ember Display Medium" panose="020F0603020204020204" pitchFamily="34" charset="0"/>
                <a:cs typeface="Arial" panose="020B0604020202020204" pitchFamily="34" charset="0"/>
              </a:rPr>
              <a:t>Key Objectives:</a:t>
            </a:r>
          </a:p>
          <a:p>
            <a:pPr marL="285750" indent="-285750">
              <a:buFont typeface="Arial" panose="020B0604020202020204" pitchFamily="34" charset="0"/>
              <a:buChar char="•"/>
            </a:pPr>
            <a:r>
              <a:rPr lang="en-US" sz="1600" dirty="0">
                <a:latin typeface="Arial" panose="020B0604020202020204" pitchFamily="34" charset="0"/>
                <a:ea typeface="Amazon Ember Display Medium" panose="020F0603020204020204" pitchFamily="34" charset="0"/>
                <a:cs typeface="Arial" panose="020B0604020202020204" pitchFamily="34" charset="0"/>
              </a:rPr>
              <a:t>Provide immediate visibility into jam-related costs</a:t>
            </a:r>
          </a:p>
          <a:p>
            <a:pPr marL="285750" indent="-285750">
              <a:buFont typeface="Arial" panose="020B0604020202020204" pitchFamily="34" charset="0"/>
              <a:buChar char="•"/>
            </a:pPr>
            <a:r>
              <a:rPr lang="en-US" sz="1600" dirty="0">
                <a:latin typeface="Arial" panose="020B0604020202020204" pitchFamily="34" charset="0"/>
                <a:ea typeface="Amazon Ember Display Medium" panose="020F0603020204020204" pitchFamily="34" charset="0"/>
                <a:cs typeface="Arial" panose="020B0604020202020204" pitchFamily="34" charset="0"/>
              </a:rPr>
              <a:t>Enable proactive maintenance decisions</a:t>
            </a:r>
          </a:p>
          <a:p>
            <a:pPr marL="285750" indent="-285750">
              <a:buFont typeface="Arial" panose="020B0604020202020204" pitchFamily="34" charset="0"/>
              <a:buChar char="•"/>
            </a:pPr>
            <a:r>
              <a:rPr lang="en-US" sz="1600" dirty="0">
                <a:latin typeface="Arial" panose="020B0604020202020204" pitchFamily="34" charset="0"/>
                <a:ea typeface="Amazon Ember Display Medium" panose="020F0603020204020204" pitchFamily="34" charset="0"/>
                <a:cs typeface="Arial" panose="020B0604020202020204" pitchFamily="34" charset="0"/>
              </a:rPr>
              <a:t>Track ROI of jam reduction initiatives</a:t>
            </a:r>
          </a:p>
          <a:p>
            <a:pPr marL="285750" indent="-285750">
              <a:buFont typeface="Arial" panose="020B0604020202020204" pitchFamily="34" charset="0"/>
              <a:buChar char="•"/>
            </a:pPr>
            <a:r>
              <a:rPr lang="en-US" sz="1600" dirty="0">
                <a:latin typeface="Arial" panose="020B0604020202020204" pitchFamily="34" charset="0"/>
                <a:ea typeface="Amazon Ember Display Medium" panose="020F0603020204020204" pitchFamily="34" charset="0"/>
                <a:cs typeface="Arial" panose="020B0604020202020204" pitchFamily="34" charset="0"/>
              </a:rPr>
              <a:t>Quantify financial impact of Global Jam Program interventions</a:t>
            </a: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r>
              <a:rPr lang="en-US" sz="1600" b="1" dirty="0">
                <a:latin typeface="Arial" panose="020B0604020202020204" pitchFamily="34" charset="0"/>
                <a:ea typeface="Amazon Ember Display Medium" panose="020F0603020204020204" pitchFamily="34" charset="0"/>
                <a:cs typeface="Arial" panose="020B0604020202020204" pitchFamily="34" charset="0"/>
              </a:rPr>
              <a:t>Location &amp; Integration:</a:t>
            </a:r>
          </a:p>
          <a:p>
            <a:r>
              <a:rPr lang="en-US" sz="1600" dirty="0">
                <a:latin typeface="Arial" panose="020B0604020202020204" pitchFamily="34" charset="0"/>
                <a:ea typeface="Amazon Ember Display Medium" panose="020F0603020204020204" pitchFamily="34" charset="0"/>
                <a:cs typeface="Arial" panose="020B0604020202020204" pitchFamily="34" charset="0"/>
              </a:rPr>
              <a:t>Hosted as a dedicated tab within the existing </a:t>
            </a:r>
            <a:r>
              <a:rPr lang="en-US" sz="1600" b="1" dirty="0">
                <a:solidFill>
                  <a:srgbClr val="FF0000"/>
                </a:solidFill>
                <a:latin typeface="Arial" panose="020B0604020202020204" pitchFamily="34" charset="0"/>
                <a:ea typeface="Amazon Ember Display Medium" panose="020F0603020204020204" pitchFamily="34" charset="0"/>
                <a:cs typeface="Arial" panose="020B0604020202020204" pitchFamily="34" charset="0"/>
              </a:rPr>
              <a:t>faults dashboard</a:t>
            </a:r>
            <a:r>
              <a:rPr lang="en-US" sz="1600" dirty="0">
                <a:latin typeface="Arial" panose="020B0604020202020204" pitchFamily="34" charset="0"/>
                <a:ea typeface="Amazon Ember Display Medium" panose="020F0603020204020204" pitchFamily="34" charset="0"/>
                <a:cs typeface="Arial" panose="020B0604020202020204" pitchFamily="34" charset="0"/>
              </a:rPr>
              <a:t>. Integrated with APM and financial data systems</a:t>
            </a: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r>
              <a:rPr lang="en-US" sz="1600" b="1" dirty="0">
                <a:latin typeface="Arial" panose="020B0604020202020204" pitchFamily="34" charset="0"/>
                <a:ea typeface="Amazon Ember Display Medium" panose="020F0603020204020204" pitchFamily="34" charset="0"/>
                <a:cs typeface="Arial" panose="020B0604020202020204" pitchFamily="34" charset="0"/>
              </a:rPr>
              <a:t>Expected Benefits:</a:t>
            </a:r>
          </a:p>
          <a:p>
            <a:r>
              <a:rPr lang="en-US" sz="1600" dirty="0">
                <a:latin typeface="Arial" panose="020B0604020202020204" pitchFamily="34" charset="0"/>
                <a:ea typeface="Amazon Ember Display Medium" panose="020F0603020204020204" pitchFamily="34" charset="0"/>
                <a:cs typeface="Arial" panose="020B0604020202020204" pitchFamily="34" charset="0"/>
              </a:rPr>
              <a:t>The dashboard will provide unprecedented visibility into jam-related costs across our network, enabling precise tracking of return on investment for improvement initiatives. This transparency will optimize our resource allocation decisions and help identify the most cost-effective solutions for jam reduction. By implementing this dashboard, maintenance teams will be able to plan interventions more strategically, targeting the areas with the highest impact on costs and performance. The ability to quickly identify problem areas and benchmark performance across sites will drive continuous improvement in our jam reduction efforts. Our data-driven approach will revolutionize decision-making processes across the network. Through standardized metrics and comprehensive tracking, we can quantify best practices and ensure consistent improvement methodologies across all facilities. This systematic approach will support our long-term goal of reducing jam-related costs and improving operational efficiency.</a:t>
            </a: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b="1"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b="1" dirty="0">
              <a:latin typeface="Arial" panose="020B0604020202020204" pitchFamily="34" charset="0"/>
              <a:ea typeface="Amazon Ember Display Medium" panose="020F0603020204020204" pitchFamily="34" charset="0"/>
              <a:cs typeface="Arial" panose="020B0604020202020204" pitchFamily="34" charset="0"/>
            </a:endParaRPr>
          </a:p>
          <a:p>
            <a:r>
              <a:rPr lang="en-US" sz="1600" b="1" dirty="0">
                <a:latin typeface="Arial" panose="020B0604020202020204" pitchFamily="34" charset="0"/>
                <a:ea typeface="Amazon Ember Display Medium" panose="020F0603020204020204" pitchFamily="34" charset="0"/>
                <a:cs typeface="Arial" panose="020B0604020202020204" pitchFamily="34" charset="0"/>
              </a:rPr>
              <a:t>Next Steps:</a:t>
            </a:r>
          </a:p>
          <a:p>
            <a:r>
              <a:rPr lang="en-US" sz="1600" dirty="0">
                <a:latin typeface="Arial" panose="020B0604020202020204" pitchFamily="34" charset="0"/>
                <a:ea typeface="Amazon Ember Display Medium" panose="020F0603020204020204" pitchFamily="34" charset="0"/>
                <a:cs typeface="Arial" panose="020B0604020202020204" pitchFamily="34" charset="0"/>
              </a:rPr>
              <a:t>1. Stakeholder alignment meetings</a:t>
            </a:r>
          </a:p>
          <a:p>
            <a:r>
              <a:rPr lang="en-US" sz="1600" dirty="0">
                <a:latin typeface="Arial" panose="020B0604020202020204" pitchFamily="34" charset="0"/>
                <a:ea typeface="Amazon Ember Display Medium" panose="020F0603020204020204" pitchFamily="34" charset="0"/>
                <a:cs typeface="Arial" panose="020B0604020202020204" pitchFamily="34" charset="0"/>
              </a:rPr>
              <a:t>2. Data source verification</a:t>
            </a:r>
          </a:p>
          <a:p>
            <a:r>
              <a:rPr lang="en-US" sz="1600" dirty="0">
                <a:latin typeface="Arial" panose="020B0604020202020204" pitchFamily="34" charset="0"/>
                <a:ea typeface="Amazon Ember Display Medium" panose="020F0603020204020204" pitchFamily="34" charset="0"/>
                <a:cs typeface="Arial" panose="020B0604020202020204" pitchFamily="34" charset="0"/>
              </a:rPr>
              <a:t>3. Formula development with Alan's team</a:t>
            </a:r>
          </a:p>
          <a:p>
            <a:r>
              <a:rPr lang="en-US" sz="1600" dirty="0">
                <a:latin typeface="Arial" panose="020B0604020202020204" pitchFamily="34" charset="0"/>
                <a:ea typeface="Amazon Ember Display Medium" panose="020F0603020204020204" pitchFamily="34" charset="0"/>
                <a:cs typeface="Arial" panose="020B0604020202020204" pitchFamily="34" charset="0"/>
              </a:rPr>
              <a:t>4. Quick Sight dashboard prototype</a:t>
            </a:r>
          </a:p>
          <a:p>
            <a:r>
              <a:rPr lang="en-US" sz="1600" dirty="0">
                <a:latin typeface="Arial" panose="020B0604020202020204" pitchFamily="34" charset="0"/>
                <a:ea typeface="Amazon Ember Display Medium" panose="020F0603020204020204" pitchFamily="34" charset="0"/>
                <a:cs typeface="Arial" panose="020B0604020202020204" pitchFamily="34" charset="0"/>
              </a:rPr>
              <a:t>5. Pilot testing and refinement</a:t>
            </a: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b="1" dirty="0">
              <a:latin typeface="Arial" panose="020B0604020202020204" pitchFamily="34" charset="0"/>
              <a:ea typeface="Amazon Ember Display Medium" panose="020F0603020204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49740AFD-E6D2-4524-A9F1-5C78C9659D93}"/>
              </a:ext>
            </a:extLst>
          </p:cNvPr>
          <p:cNvSpPr txBox="1"/>
          <p:nvPr/>
        </p:nvSpPr>
        <p:spPr>
          <a:xfrm>
            <a:off x="8312309" y="10948617"/>
            <a:ext cx="2343150" cy="2585323"/>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Phase 3: Feature Implementation</a:t>
            </a:r>
            <a:r>
              <a:rPr lang="en-US" sz="1600" u="sng" dirty="0">
                <a:solidFill>
                  <a:schemeClr val="bg1"/>
                </a:solidFill>
                <a:latin typeface="Arial" panose="020B0604020202020204" pitchFamily="34" charset="0"/>
                <a:cs typeface="Arial" panose="020B0604020202020204" pitchFamily="34" charset="0"/>
              </a:rPr>
              <a:t>:</a:t>
            </a:r>
          </a:p>
          <a:p>
            <a:r>
              <a:rPr lang="en-US" sz="1600" dirty="0">
                <a:solidFill>
                  <a:schemeClr val="bg1"/>
                </a:solidFill>
                <a:latin typeface="Arial" panose="020B0604020202020204" pitchFamily="34" charset="0"/>
                <a:cs typeface="Arial" panose="020B0604020202020204" pitchFamily="34" charset="0"/>
              </a:rPr>
              <a:t>1. Jam frequency tracking</a:t>
            </a:r>
          </a:p>
          <a:p>
            <a:r>
              <a:rPr lang="en-US" sz="1600" dirty="0">
                <a:solidFill>
                  <a:schemeClr val="bg1"/>
                </a:solidFill>
                <a:latin typeface="Arial" panose="020B0604020202020204" pitchFamily="34" charset="0"/>
                <a:cs typeface="Arial" panose="020B0604020202020204" pitchFamily="34" charset="0"/>
              </a:rPr>
              <a:t>2. Cost impact analysis</a:t>
            </a:r>
          </a:p>
          <a:p>
            <a:r>
              <a:rPr lang="en-US" sz="1600" dirty="0">
                <a:solidFill>
                  <a:schemeClr val="bg1"/>
                </a:solidFill>
                <a:latin typeface="Arial" panose="020B0604020202020204" pitchFamily="34" charset="0"/>
                <a:cs typeface="Arial" panose="020B0604020202020204" pitchFamily="34" charset="0"/>
              </a:rPr>
              <a:t>3. Maintenance data integration</a:t>
            </a:r>
          </a:p>
          <a:p>
            <a:r>
              <a:rPr lang="en-US" sz="1600" dirty="0">
                <a:solidFill>
                  <a:schemeClr val="bg1"/>
                </a:solidFill>
                <a:latin typeface="Arial" panose="020B0604020202020204" pitchFamily="34" charset="0"/>
                <a:cs typeface="Arial" panose="020B0604020202020204" pitchFamily="34" charset="0"/>
              </a:rPr>
              <a:t>4. Location-based comparisons</a:t>
            </a:r>
          </a:p>
          <a:p>
            <a:endParaRPr lang="en-US" sz="1600" dirty="0">
              <a:solidFill>
                <a:schemeClr val="bg1"/>
              </a:solidFill>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BDB52A00-2D9C-4336-91B7-04D3ECD2D5DA}"/>
              </a:ext>
            </a:extLst>
          </p:cNvPr>
          <p:cNvSpPr txBox="1"/>
          <p:nvPr/>
        </p:nvSpPr>
        <p:spPr>
          <a:xfrm>
            <a:off x="715236" y="11490002"/>
            <a:ext cx="10608885" cy="9448740"/>
          </a:xfrm>
          <a:prstGeom prst="rect">
            <a:avLst/>
          </a:prstGeom>
          <a:noFill/>
        </p:spPr>
        <p:txBody>
          <a:bodyPr wrap="square" rtlCol="0">
            <a:spAutoFit/>
          </a:bodyPr>
          <a:lstStyle/>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r>
              <a:rPr lang="en-US" sz="1600" b="1" dirty="0">
                <a:latin typeface="Arial" panose="020B0604020202020204" pitchFamily="34" charset="0"/>
                <a:ea typeface="Amazon Ember Display Medium" panose="020F0603020204020204" pitchFamily="34" charset="0"/>
                <a:cs typeface="Arial" panose="020B0604020202020204" pitchFamily="34" charset="0"/>
              </a:rPr>
              <a:t>Example:</a:t>
            </a:r>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r>
              <a:rPr lang="en-US" sz="1600" dirty="0">
                <a:latin typeface="Arial" panose="020B0604020202020204" pitchFamily="34" charset="0"/>
                <a:ea typeface="Amazon Ember Display Medium" panose="020F0603020204020204" pitchFamily="34" charset="0"/>
                <a:cs typeface="Arial" panose="020B0604020202020204" pitchFamily="34" charset="0"/>
              </a:rPr>
              <a:t>This initiative aligns with Amazon's operational excellence principles and provides a foundation for network-wide jam cost reduction efforts.</a:t>
            </a:r>
          </a:p>
          <a:p>
            <a:endParaRPr lang="en-US" sz="1600" dirty="0">
              <a:latin typeface="Arial" panose="020B0604020202020204" pitchFamily="34" charset="0"/>
              <a:ea typeface="Amazon Ember Display Medium" panose="020F0603020204020204" pitchFamily="34" charset="0"/>
              <a:cs typeface="Arial" panose="020B0604020202020204" pitchFamily="34" charset="0"/>
            </a:endParaRPr>
          </a:p>
          <a:p>
            <a:r>
              <a:rPr lang="en-US" sz="1600" i="1" u="sng" dirty="0">
                <a:latin typeface="Arial" panose="020B0604020202020204" pitchFamily="34" charset="0"/>
                <a:ea typeface="Amazon Ember Display Medium" panose="020F0603020204020204" pitchFamily="34" charset="0"/>
                <a:cs typeface="Arial" panose="020B0604020202020204" pitchFamily="34" charset="0"/>
              </a:rPr>
              <a:t>Project Owner: Global Jam Program 							Target Implementation Date: Q1 2025</a:t>
            </a:r>
          </a:p>
          <a:p>
            <a:endParaRPr lang="en-US" sz="16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A1DEA4A-A60E-478F-87A1-7E235CE74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255" y="12241278"/>
            <a:ext cx="8852280" cy="6508868"/>
          </a:xfrm>
          <a:prstGeom prst="rect">
            <a:avLst/>
          </a:prstGeom>
        </p:spPr>
      </p:pic>
    </p:spTree>
    <p:extLst>
      <p:ext uri="{BB962C8B-B14F-4D97-AF65-F5344CB8AC3E}">
        <p14:creationId xmlns:p14="http://schemas.microsoft.com/office/powerpoint/2010/main" val="3466170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TotalTime>
  <Words>331</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Amazon Ember Display Medium</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Maddox, Ashlynn</dc:creator>
  <cp:lastModifiedBy>Maddox, Ashlynn</cp:lastModifiedBy>
  <cp:revision>24</cp:revision>
  <dcterms:created xsi:type="dcterms:W3CDTF">2025-01-16T15:28:42Z</dcterms:created>
  <dcterms:modified xsi:type="dcterms:W3CDTF">2025-02-06T13:24:55Z</dcterms:modified>
</cp:coreProperties>
</file>