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2" r:id="rId2"/>
  </p:sldIdLst>
  <p:sldSz cx="12192000" cy="2103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175" autoAdjust="0"/>
    <p:restoredTop sz="94660"/>
  </p:normalViewPr>
  <p:slideViewPr>
    <p:cSldViewPr snapToGrid="0">
      <p:cViewPr varScale="1">
        <p:scale>
          <a:sx n="37" d="100"/>
          <a:sy n="37" d="100"/>
        </p:scale>
        <p:origin x="9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441913"/>
            <a:ext cx="10363200" cy="732197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046250"/>
            <a:ext cx="9144000" cy="50776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03ED-3F1F-41BD-96CC-F45105BD6F6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7CEE-43AD-4BCA-9CF0-5EA7B1BB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26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03ED-3F1F-41BD-96CC-F45105BD6F6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7CEE-43AD-4BCA-9CF0-5EA7B1BB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4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19717"/>
            <a:ext cx="2628900" cy="178229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19717"/>
            <a:ext cx="7734300" cy="178229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03ED-3F1F-41BD-96CC-F45105BD6F6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7CEE-43AD-4BCA-9CF0-5EA7B1BB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60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03ED-3F1F-41BD-96CC-F45105BD6F6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7CEE-43AD-4BCA-9CF0-5EA7B1BB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7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243201"/>
            <a:ext cx="10515600" cy="874839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074358"/>
            <a:ext cx="10515600" cy="460057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03ED-3F1F-41BD-96CC-F45105BD6F6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7CEE-43AD-4BCA-9CF0-5EA7B1BB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8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598583"/>
            <a:ext cx="5181600" cy="1334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598583"/>
            <a:ext cx="5181600" cy="1334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03ED-3F1F-41BD-96CC-F45105BD6F6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7CEE-43AD-4BCA-9CF0-5EA7B1BB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53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19721"/>
            <a:ext cx="10515600" cy="40650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155567"/>
            <a:ext cx="5157787" cy="25266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682230"/>
            <a:ext cx="5157787" cy="112994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155567"/>
            <a:ext cx="5183188" cy="25266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682230"/>
            <a:ext cx="5183188" cy="112994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03ED-3F1F-41BD-96CC-F45105BD6F6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7CEE-43AD-4BCA-9CF0-5EA7B1BB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3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03ED-3F1F-41BD-96CC-F45105BD6F6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7CEE-43AD-4BCA-9CF0-5EA7B1BB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4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03ED-3F1F-41BD-96CC-F45105BD6F6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7CEE-43AD-4BCA-9CF0-5EA7B1BB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6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02080"/>
            <a:ext cx="3932237" cy="49072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028108"/>
            <a:ext cx="6172200" cy="149457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09360"/>
            <a:ext cx="3932237" cy="1168887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03ED-3F1F-41BD-96CC-F45105BD6F6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7CEE-43AD-4BCA-9CF0-5EA7B1BB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7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02080"/>
            <a:ext cx="3932237" cy="49072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028108"/>
            <a:ext cx="6172200" cy="1494578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309360"/>
            <a:ext cx="3932237" cy="1168887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E03ED-3F1F-41BD-96CC-F45105BD6F6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37CEE-43AD-4BCA-9CF0-5EA7B1BB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0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19721"/>
            <a:ext cx="10515600" cy="4065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598583"/>
            <a:ext cx="10515600" cy="13344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9492811"/>
            <a:ext cx="27432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E03ED-3F1F-41BD-96CC-F45105BD6F62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9492811"/>
            <a:ext cx="41148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9492811"/>
            <a:ext cx="2743200" cy="11197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37CEE-43AD-4BCA-9CF0-5EA7B1BBD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eu-west-1.quicksight.aws.amazon.com/sn/dashboards/globaloeefaultsdashboard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eu-west-1.quicksight.aws.amazon.com/sn/dashboards/oeeglobaldashboard/sheets/224b2042-498f-4eb1-8618-4f33a2177426_c0a61f69-b204-45bb-9488-802cf70cdf87?qs-nonce=jjJFGPq3WT37hSUHNnodTl75MZuL4czH6zQ8hxSyhfY%3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w.amazon.com/bin/view/GlobalRME/MA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C49BCD62-1AA0-4958-9DAA-6179812933EF}"/>
              </a:ext>
            </a:extLst>
          </p:cNvPr>
          <p:cNvSpPr txBox="1"/>
          <p:nvPr/>
        </p:nvSpPr>
        <p:spPr>
          <a:xfrm>
            <a:off x="867879" y="2849721"/>
            <a:ext cx="10608885" cy="1751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ea typeface="Amazon Ember Display Medium" panose="020F0603020204020204" pitchFamily="34" charset="0"/>
                <a:cs typeface="Arial" panose="020B0604020202020204" pitchFamily="34" charset="0"/>
              </a:rPr>
              <a:t>EXPECTED MILESTONE REACH!</a:t>
            </a:r>
          </a:p>
          <a:p>
            <a:endParaRPr lang="en-US" sz="1600" b="1" dirty="0">
              <a:latin typeface="Arial" panose="020B0604020202020204" pitchFamily="34" charset="0"/>
              <a:ea typeface="Amazon Ember Display Medium" panose="020F0603020204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effectLst/>
                <a:latin typeface="Segoe UI Emoji" panose="020F0502020204030204" pitchFamily="34" charset="0"/>
                <a:ea typeface="Times New Roman" panose="02020603050405020304" pitchFamily="18" charset="0"/>
                <a:cs typeface="Segoe UI Emoji" panose="020F0502020204030204" pitchFamily="34" charset="0"/>
              </a:rPr>
              <a:t>✨</a:t>
            </a:r>
            <a:r>
              <a:rPr lang="en-US" sz="1600" dirty="0">
                <a:effectLst/>
              </a:rPr>
              <a:t> </a:t>
            </a:r>
            <a:r>
              <a:rPr lang="en-US" sz="1600" b="1" dirty="0">
                <a:latin typeface="Arial" panose="020B0604020202020204" pitchFamily="34" charset="0"/>
                <a:ea typeface="Amazon Ember Display Medium" panose="020F0603020204020204" pitchFamily="34" charset="0"/>
                <a:cs typeface="Arial" panose="020B0604020202020204" pitchFamily="34" charset="0"/>
              </a:rPr>
              <a:t>Global OEE Dashboard Established as Official Network Standard</a:t>
            </a:r>
          </a:p>
          <a:p>
            <a:r>
              <a:rPr lang="en-US" sz="1600" dirty="0">
                <a:latin typeface="Arial" panose="020B0604020202020204" pitchFamily="34" charset="0"/>
                <a:ea typeface="Amazon Ember Display Medium" panose="020F0603020204020204" pitchFamily="34" charset="0"/>
                <a:cs typeface="Arial" panose="020B0604020202020204" pitchFamily="34" charset="0"/>
              </a:rPr>
              <a:t>	RME leadership endorses as official network standard the Global OEE and Global Faults Dashboard</a:t>
            </a:r>
          </a:p>
          <a:p>
            <a:endParaRPr lang="en-US" sz="1600" dirty="0">
              <a:latin typeface="Arial" panose="020B0604020202020204" pitchFamily="34" charset="0"/>
              <a:ea typeface="Amazon Ember Display Medium" panose="020F0603020204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ea typeface="Amazon Ember Display Medium" panose="020F0603020204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ea typeface="Amazon Ember Display Medium" panose="020F0603020204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ea typeface="Amazon Ember Display Medium" panose="020F0603020204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ea typeface="Amazon Ember Display Medium" panose="020F0603020204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ea typeface="Amazon Ember Display Medium" panose="020F0603020204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ea typeface="Amazon Ember Display Medium" panose="020F0603020204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ea typeface="Amazon Ember Display Medium" panose="020F0603020204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latin typeface="Arial" panose="020B0604020202020204" pitchFamily="34" charset="0"/>
              <a:ea typeface="Amazon Ember Display Medium" panose="020F0603020204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Amazon Ember Display Medium" panose="020F0603020204020204" pitchFamily="34" charset="0"/>
                <a:cs typeface="Arial" panose="020B0604020202020204" pitchFamily="34" charset="0"/>
              </a:rPr>
              <a:t>WHAT THIS MEANS:</a:t>
            </a:r>
          </a:p>
          <a:p>
            <a:r>
              <a:rPr lang="en-US" sz="1600" dirty="0">
                <a:latin typeface="Arial" panose="020B0604020202020204" pitchFamily="34" charset="0"/>
                <a:ea typeface="Amazon Ember Display Medium" panose="020F0603020204020204" pitchFamily="34" charset="0"/>
                <a:cs typeface="Arial" panose="020B0604020202020204" pitchFamily="34" charset="0"/>
              </a:rPr>
              <a:t>Effective immediately, the organization is implementing the Global OEE Dashboard as the network standardized platform for operational analytics. This enterprise-wide transition establishes a single source of truth for jam visibility, tracking, and performance reporting. The implementation aligns with Amazon’s commitment to data standardization and operational excellence across the network</a:t>
            </a:r>
          </a:p>
          <a:p>
            <a:endParaRPr lang="en-US" sz="1600" dirty="0">
              <a:latin typeface="Arial" panose="020B0604020202020204" pitchFamily="34" charset="0"/>
              <a:ea typeface="Amazon Ember Display Medium" panose="020F0603020204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ea typeface="Amazon Ember Display Medium" panose="020F0603020204020204" pitchFamily="34" charset="0"/>
                <a:cs typeface="Arial" panose="020B0604020202020204" pitchFamily="34" charset="0"/>
              </a:rPr>
              <a:t>WHATS NEXT?</a:t>
            </a:r>
          </a:p>
          <a:p>
            <a:r>
              <a:rPr lang="en-US" sz="1800" b="1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⏰</a:t>
            </a:r>
            <a:r>
              <a:rPr lang="en-US" sz="1600" dirty="0">
                <a:effectLst/>
              </a:rPr>
              <a:t>  </a:t>
            </a:r>
            <a:r>
              <a:rPr lang="en-US" sz="1600" dirty="0">
                <a:latin typeface="Arial" panose="020B0604020202020204" pitchFamily="34" charset="0"/>
                <a:ea typeface="Amazon Ember Display Medium" panose="020F0603020204020204" pitchFamily="34" charset="0"/>
                <a:cs typeface="Arial" panose="020B0604020202020204" pitchFamily="34" charset="0"/>
              </a:rPr>
              <a:t>Effectively immediately: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ea typeface="Amazon Ember Display Medium" panose="020F0603020204020204" pitchFamily="34" charset="0"/>
                <a:cs typeface="Arial" panose="020B0604020202020204" pitchFamily="34" charset="0"/>
              </a:rPr>
              <a:t>Use the Global OEE &amp; Faults dashboard for all OEE &amp; Jam performance reviews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ea typeface="Amazon Ember Display Medium" panose="020F0603020204020204" pitchFamily="34" charset="0"/>
                <a:cs typeface="Arial" panose="020B0604020202020204" pitchFamily="34" charset="0"/>
              </a:rPr>
              <a:t>Discontinue use of legacy tools or local dashboard for jam threshold tracking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ea typeface="Amazon Ember Display Medium" panose="020F0603020204020204" pitchFamily="34" charset="0"/>
                <a:cs typeface="Arial" panose="020B0604020202020204" pitchFamily="34" charset="0"/>
              </a:rPr>
              <a:t>Begin shifting your narratives and escalation to align with the new standardized thresholds</a:t>
            </a: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ea typeface="Amazon Ember Display Medium" panose="020F0603020204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ea typeface="Amazon Ember Display Medium" panose="020F0603020204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WHY THIS IS A BIG DEAL: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One global language 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Say goodbye to inconsistent metrics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Faster escalations: Jam hotspots will now be easier to detect and resolve</a:t>
            </a:r>
          </a:p>
          <a:p>
            <a:pPr marL="742950" lvl="1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Greater accountability: thresholds helps us track performance and impact in a standardized way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CELEBRATING PROGRESS &amp; DRIVING CONTINUOS IMPROVEMENT!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strategic initiative marks the foundation of our broader transformation agenda. Through the collaborative efforts of the C-RME and Field RME teams working together to correct any data discrepancies, we are implementing measurable, data-driven improvements across Amazon's global network. Customer support continues to be a critical priority, and your leadership and engagement remain essential to advancing our operational excellence worldwide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Thank you to everyone who supported the data validation and stakeholder alignment to make this happen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OEE Global Dashboard</a:t>
            </a:r>
            <a:endParaRPr lang="en-US" sz="16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Global OEE Faults Dashboard</a:t>
            </a:r>
            <a:endParaRPr lang="en-US" sz="16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Password: map-bi-prod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Questions? Feedback? Need Access?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Reach out to the global jam program team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drop a message in the </a:t>
            </a:r>
            <a:r>
              <a:rPr lang="en-US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Global-jam-program-support slack channe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Or message RME Central Map Team -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Wiki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Driving Performance Excellence Through Reduced Disruption!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B52A00-2D9C-4336-91B7-04D3ECD2D5DA}"/>
              </a:ext>
            </a:extLst>
          </p:cNvPr>
          <p:cNvSpPr txBox="1"/>
          <p:nvPr/>
        </p:nvSpPr>
        <p:spPr>
          <a:xfrm>
            <a:off x="791557" y="19979674"/>
            <a:ext cx="10608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anose="020B0604020202020204" pitchFamily="34" charset="0"/>
              <a:ea typeface="Amazon Ember Display Medium" panose="020F0603020204020204" pitchFamily="34" charset="0"/>
              <a:cs typeface="Arial" panose="020B0604020202020204" pitchFamily="34" charset="0"/>
            </a:endParaRPr>
          </a:p>
          <a:p>
            <a:r>
              <a:rPr lang="en-US" sz="1600" i="1" u="sng" dirty="0">
                <a:latin typeface="Arial" panose="020B0604020202020204" pitchFamily="34" charset="0"/>
                <a:ea typeface="Amazon Ember Display Medium" panose="020F0603020204020204" pitchFamily="34" charset="0"/>
                <a:cs typeface="Arial" panose="020B0604020202020204" pitchFamily="34" charset="0"/>
              </a:rPr>
              <a:t>Project Owner: Global Jam Program 							 Implementation Date: April 22 2025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826709-A4BE-4D6B-870C-ABEF18A001AF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078" y="358324"/>
            <a:ext cx="1291364" cy="129042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9CD5D3-5B74-4906-A30F-D050891A8158}"/>
              </a:ext>
            </a:extLst>
          </p:cNvPr>
          <p:cNvSpPr txBox="1"/>
          <p:nvPr/>
        </p:nvSpPr>
        <p:spPr>
          <a:xfrm>
            <a:off x="2880634" y="683162"/>
            <a:ext cx="652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 Nova" panose="020F0502020204030204" pitchFamily="34" charset="0"/>
              </a:rPr>
              <a:t>GLOBAL JAM PROGRAM</a:t>
            </a:r>
          </a:p>
          <a:p>
            <a:pPr algn="ctr"/>
            <a:r>
              <a:rPr lang="en-US" sz="2800" b="1" dirty="0">
                <a:latin typeface="Arial Nova" panose="020F0502020204030204" pitchFamily="34" charset="0"/>
              </a:rPr>
              <a:t> 🚨  FLASH ALERT </a:t>
            </a:r>
            <a:r>
              <a:rPr lang="en-US" sz="2800" dirty="0"/>
              <a:t>🚨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7ED58D-CE07-4D4E-9AE7-7EAB922148CA}"/>
              </a:ext>
            </a:extLst>
          </p:cNvPr>
          <p:cNvSpPr txBox="1"/>
          <p:nvPr/>
        </p:nvSpPr>
        <p:spPr>
          <a:xfrm>
            <a:off x="1943100" y="1933386"/>
            <a:ext cx="82423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📋 BREAKING NEWS: Global OEE Dashboard &amp; Standards Update</a:t>
            </a:r>
          </a:p>
          <a:p>
            <a:endParaRPr lang="en-US" dirty="0"/>
          </a:p>
        </p:txBody>
      </p:sp>
      <p:pic>
        <p:nvPicPr>
          <p:cNvPr id="2051" name="Picture 2">
            <a:extLst>
              <a:ext uri="{FF2B5EF4-FFF2-40B4-BE49-F238E27FC236}">
                <a16:creationId xmlns:a16="http://schemas.microsoft.com/office/drawing/2014/main" id="{84F8C13A-EABE-BE66-E9AC-4B9011AFB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82" y="744718"/>
            <a:ext cx="2608052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99F48A-F651-4B36-AF08-573DA7A7F1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8524" y="9074801"/>
            <a:ext cx="9173912" cy="3790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594A28-D1CB-45E2-982B-5747401B0E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0648" y="4236933"/>
            <a:ext cx="33909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3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351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Amazon Ember Display Medium</vt:lpstr>
      <vt:lpstr>Arial</vt:lpstr>
      <vt:lpstr>Arial Nova</vt:lpstr>
      <vt:lpstr>Calibri</vt:lpstr>
      <vt:lpstr>Calibri Light</vt:lpstr>
      <vt:lpstr>Segoe UI Emoji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Maddox, Ashlynn</dc:creator>
  <cp:lastModifiedBy>Maddox, Ashlynn</cp:lastModifiedBy>
  <cp:revision>59</cp:revision>
  <dcterms:created xsi:type="dcterms:W3CDTF">2025-01-16T15:28:42Z</dcterms:created>
  <dcterms:modified xsi:type="dcterms:W3CDTF">2025-04-25T15:12:31Z</dcterms:modified>
</cp:coreProperties>
</file>