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3" r:id="rId3"/>
  </p:sldIdLst>
  <p:sldSz cx="12192000" cy="2103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70" d="100"/>
          <a:sy n="70" d="100"/>
        </p:scale>
        <p:origin x="1866"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441913"/>
            <a:ext cx="10363200" cy="732197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1046250"/>
            <a:ext cx="9144000" cy="5077670"/>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52322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02334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19717"/>
            <a:ext cx="2628900" cy="178229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119717"/>
            <a:ext cx="7734300" cy="178229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411776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40957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243201"/>
            <a:ext cx="10515600" cy="8748393"/>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4074358"/>
            <a:ext cx="10515600" cy="4600573"/>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1E03ED-3F1F-41BD-96CC-F45105BD6F6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61848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5598583"/>
            <a:ext cx="5181600" cy="1334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5598583"/>
            <a:ext cx="5181600" cy="1334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E03ED-3F1F-41BD-96CC-F45105BD6F6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76795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19721"/>
            <a:ext cx="10515600" cy="40650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5155567"/>
            <a:ext cx="5157787"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7682230"/>
            <a:ext cx="5157787" cy="112994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5155567"/>
            <a:ext cx="5183188"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7682230"/>
            <a:ext cx="5183188" cy="112994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E03ED-3F1F-41BD-96CC-F45105BD6F62}"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86533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E03ED-3F1F-41BD-96CC-F45105BD6F62}"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91184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E03ED-3F1F-41BD-96CC-F45105BD6F62}"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42146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028108"/>
            <a:ext cx="6172200" cy="149457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B31E03ED-3F1F-41BD-96CC-F45105BD6F6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147037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028108"/>
            <a:ext cx="6172200" cy="1494578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B31E03ED-3F1F-41BD-96CC-F45105BD6F6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5127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19721"/>
            <a:ext cx="10515600" cy="40650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5598583"/>
            <a:ext cx="10515600" cy="133441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9492811"/>
            <a:ext cx="2743200" cy="1119717"/>
          </a:xfrm>
          <a:prstGeom prst="rect">
            <a:avLst/>
          </a:prstGeom>
        </p:spPr>
        <p:txBody>
          <a:bodyPr vert="horz" lIns="91440" tIns="45720" rIns="91440" bIns="45720" rtlCol="0" anchor="ctr"/>
          <a:lstStyle>
            <a:lvl1pPr algn="l">
              <a:defRPr sz="1600">
                <a:solidFill>
                  <a:schemeClr val="tx1">
                    <a:tint val="75000"/>
                  </a:schemeClr>
                </a:solidFill>
              </a:defRPr>
            </a:lvl1pPr>
          </a:lstStyle>
          <a:p>
            <a:fld id="{B31E03ED-3F1F-41BD-96CC-F45105BD6F62}" type="datetimeFigureOut">
              <a:rPr lang="en-US" smtClean="0"/>
              <a:t>3/3/2025</a:t>
            </a:fld>
            <a:endParaRPr lang="en-US"/>
          </a:p>
        </p:txBody>
      </p:sp>
      <p:sp>
        <p:nvSpPr>
          <p:cNvPr id="5" name="Footer Placeholder 4"/>
          <p:cNvSpPr>
            <a:spLocks noGrp="1"/>
          </p:cNvSpPr>
          <p:nvPr>
            <p:ph type="ftr" sz="quarter" idx="3"/>
          </p:nvPr>
        </p:nvSpPr>
        <p:spPr>
          <a:xfrm>
            <a:off x="4038600" y="19492811"/>
            <a:ext cx="4114800" cy="111971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9492811"/>
            <a:ext cx="2743200" cy="1119717"/>
          </a:xfrm>
          <a:prstGeom prst="rect">
            <a:avLst/>
          </a:prstGeom>
        </p:spPr>
        <p:txBody>
          <a:bodyPr vert="horz" lIns="91440" tIns="45720" rIns="91440" bIns="45720" rtlCol="0" anchor="ctr"/>
          <a:lstStyle>
            <a:lvl1pPr algn="r">
              <a:defRPr sz="1600">
                <a:solidFill>
                  <a:schemeClr val="tx1">
                    <a:tint val="75000"/>
                  </a:schemeClr>
                </a:solidFill>
              </a:defRPr>
            </a:lvl1pPr>
          </a:lstStyle>
          <a:p>
            <a:fld id="{6FF37CEE-43AD-4BCA-9CF0-5EA7B1BBDFF8}" type="slidenum">
              <a:rPr lang="en-US" smtClean="0"/>
              <a:t>‹#›</a:t>
            </a:fld>
            <a:endParaRPr lang="en-US"/>
          </a:p>
        </p:txBody>
      </p:sp>
    </p:spTree>
    <p:extLst>
      <p:ext uri="{BB962C8B-B14F-4D97-AF65-F5344CB8AC3E}">
        <p14:creationId xmlns:p14="http://schemas.microsoft.com/office/powerpoint/2010/main" val="2703033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75BA24-6063-401F-9880-2D99682D752D}"/>
              </a:ext>
            </a:extLst>
          </p:cNvPr>
          <p:cNvSpPr/>
          <p:nvPr/>
        </p:nvSpPr>
        <p:spPr>
          <a:xfrm>
            <a:off x="867880" y="636027"/>
            <a:ext cx="10608885" cy="1110924"/>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30" dirty="0">
                <a:latin typeface="Arial" panose="020B0604020202020204" pitchFamily="34" charset="0"/>
                <a:cs typeface="Arial" panose="020B0604020202020204" pitchFamily="34" charset="0"/>
              </a:rPr>
              <a:t>Global RME Jam Program</a:t>
            </a:r>
          </a:p>
        </p:txBody>
      </p:sp>
      <p:sp>
        <p:nvSpPr>
          <p:cNvPr id="5" name="Rectangle 4">
            <a:extLst>
              <a:ext uri="{FF2B5EF4-FFF2-40B4-BE49-F238E27FC236}">
                <a16:creationId xmlns:a16="http://schemas.microsoft.com/office/drawing/2014/main" id="{A73C3B76-81FA-4B5C-8223-A7406C652FF2}"/>
              </a:ext>
            </a:extLst>
          </p:cNvPr>
          <p:cNvSpPr/>
          <p:nvPr/>
        </p:nvSpPr>
        <p:spPr>
          <a:xfrm>
            <a:off x="867880" y="1933504"/>
            <a:ext cx="10608885" cy="7446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5" dirty="0">
                <a:solidFill>
                  <a:schemeClr val="tx1"/>
                </a:solidFill>
                <a:latin typeface="Arial" panose="020B0604020202020204" pitchFamily="34" charset="0"/>
                <a:cs typeface="Arial" panose="020B0604020202020204" pitchFamily="34" charset="0"/>
              </a:rPr>
              <a:t>Automated Jam Detection and OEE Data Collection</a:t>
            </a:r>
          </a:p>
        </p:txBody>
      </p:sp>
      <p:sp>
        <p:nvSpPr>
          <p:cNvPr id="26" name="TextBox 25">
            <a:extLst>
              <a:ext uri="{FF2B5EF4-FFF2-40B4-BE49-F238E27FC236}">
                <a16:creationId xmlns:a16="http://schemas.microsoft.com/office/drawing/2014/main" id="{C49BCD62-1AA0-4958-9DAA-6179812933EF}"/>
              </a:ext>
            </a:extLst>
          </p:cNvPr>
          <p:cNvSpPr txBox="1"/>
          <p:nvPr/>
        </p:nvSpPr>
        <p:spPr>
          <a:xfrm>
            <a:off x="867879" y="2849721"/>
            <a:ext cx="10608885" cy="15111829"/>
          </a:xfrm>
          <a:prstGeom prst="rect">
            <a:avLst/>
          </a:prstGeom>
          <a:noFill/>
        </p:spPr>
        <p:txBody>
          <a:bodyPr wrap="square" rtlCol="0">
            <a:spAutoFit/>
          </a:bodyPr>
          <a:lstStyle/>
          <a:p>
            <a:r>
              <a:rPr lang="en-US" sz="1600" b="1" dirty="0">
                <a:latin typeface="Arial" panose="020B0604020202020204" pitchFamily="34" charset="0"/>
                <a:ea typeface="Amazon Ember Display Medium" panose="020F0603020204020204" pitchFamily="34" charset="0"/>
                <a:cs typeface="Arial" panose="020B0604020202020204" pitchFamily="34" charset="0"/>
              </a:rPr>
              <a:t>Purpose: </a:t>
            </a:r>
            <a:r>
              <a:rPr lang="en-US" sz="1600" dirty="0">
                <a:latin typeface="Arial" panose="020B0604020202020204" pitchFamily="34" charset="0"/>
                <a:cs typeface="Arial" panose="020B0604020202020204" pitchFamily="34" charset="0"/>
              </a:rPr>
              <a:t>To provide a comprehensive understanding of the automated jam detection and data collection infrastructure within material handling facilities, demonstrating how real-time monitoring and data processing enable proactive maintenance and operational efficiency improvements.</a:t>
            </a: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Key Objectives: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Technical Architecture Understanding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System Implementation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Performance Metrics</a:t>
            </a:r>
          </a:p>
          <a:p>
            <a:pPr marL="285750" indent="-285750">
              <a:buFont typeface="Arial" panose="020B0604020202020204" pitchFamily="34" charset="0"/>
              <a:buChar char="•"/>
            </a:pPr>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Target Audience: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Operations Management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Maintenance Engineers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RME Managers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Process Improvement Specialist</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dirty="0">
                <a:latin typeface="Arial" panose="020B0604020202020204" pitchFamily="34" charset="0"/>
                <a:ea typeface="Amazon Ember Display Medium" panose="020F0603020204020204" pitchFamily="34" charset="0"/>
                <a:cs typeface="Arial" panose="020B0604020202020204" pitchFamily="34" charset="0"/>
              </a:rPr>
              <a:t> </a:t>
            </a: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1. Data Collection at PLC Level:</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process begins at the PLC (Programmable Logic Controller) level within the site's equipment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PLCs are equipped with standard AOIs (Add-On Instructions) installed by the Measuring Point Project (MPP)</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These AOIs include an </a:t>
            </a:r>
            <a:r>
              <a:rPr lang="en-US" sz="1600" dirty="0" err="1">
                <a:latin typeface="Arial" panose="020B0604020202020204" pitchFamily="34" charset="0"/>
                <a:cs typeface="Arial" panose="020B0604020202020204" pitchFamily="34" charset="0"/>
              </a:rPr>
              <a:t>OEEStatesManager</a:t>
            </a:r>
            <a:r>
              <a:rPr lang="en-US" sz="1600" dirty="0">
                <a:latin typeface="Arial" panose="020B0604020202020204" pitchFamily="34" charset="0"/>
                <a:cs typeface="Arial" panose="020B0604020202020204" pitchFamily="34" charset="0"/>
              </a:rPr>
              <a:t>, which gathers inputs to calculate OEE (Overall Equipment Effectiveness)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Jam tags within the Measuring Points (MPs) are used to detect jam events. Some MPs may have multiple jam bits combined to generate a single jam event for OEE calculations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Inside each MP are the associated conveyors (AC’s) that can contain multiple beds</a:t>
            </a:r>
          </a:p>
          <a:p>
            <a:r>
              <a:rPr lang="en-US" sz="1600" b="1" dirty="0">
                <a:latin typeface="Arial" panose="020B0604020202020204" pitchFamily="34" charset="0"/>
                <a:cs typeface="Arial" panose="020B0604020202020204" pitchFamily="34" charset="0"/>
              </a:rPr>
              <a:t>2.Data Transfer to Edge Gateway: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Status changes in the PLC are captured each scan cycle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data is then pushed to an Ignition Edge Gateway, or the gateway pulls the data approximately every minute if there's no status change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transferred data includes equipment status and the number of units processed</a:t>
            </a:r>
          </a:p>
          <a:p>
            <a:r>
              <a:rPr lang="en-US" sz="1600" b="1" dirty="0">
                <a:latin typeface="Arial" panose="020B0604020202020204" pitchFamily="34" charset="0"/>
                <a:cs typeface="Arial" panose="020B0604020202020204" pitchFamily="34" charset="0"/>
              </a:rPr>
              <a:t>3. Edge Gateway to Database: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Ignition Edge Gateway writes the data changes into a MySQL database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Specifically, the data is inserted into the </a:t>
            </a:r>
            <a:r>
              <a:rPr lang="en-US" sz="1600" dirty="0" err="1">
                <a:latin typeface="Arial" panose="020B0604020202020204" pitchFamily="34" charset="0"/>
                <a:cs typeface="Arial" panose="020B0604020202020204" pitchFamily="34" charset="0"/>
              </a:rPr>
              <a:t>OEE.oee_events</a:t>
            </a:r>
            <a:r>
              <a:rPr lang="en-US" sz="1600" dirty="0">
                <a:latin typeface="Arial" panose="020B0604020202020204" pitchFamily="34" charset="0"/>
                <a:cs typeface="Arial" panose="020B0604020202020204" pitchFamily="34" charset="0"/>
              </a:rPr>
              <a:t> table</a:t>
            </a:r>
          </a:p>
          <a:p>
            <a:r>
              <a:rPr lang="en-US" sz="1600" b="1" dirty="0">
                <a:latin typeface="Arial" panose="020B0604020202020204" pitchFamily="34" charset="0"/>
                <a:cs typeface="Arial" panose="020B0604020202020204" pitchFamily="34" charset="0"/>
              </a:rPr>
              <a:t>4. Data Processing in Database: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database uses multiple stages and compressions to handle the large volume of data being inserted daily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Various Stored Procedures run to process all the incoming data</a:t>
            </a:r>
          </a:p>
          <a:p>
            <a:r>
              <a:rPr lang="en-US" sz="1600" b="1" dirty="0">
                <a:latin typeface="Arial" panose="020B0604020202020204" pitchFamily="34" charset="0"/>
                <a:cs typeface="Arial" panose="020B0604020202020204" pitchFamily="34" charset="0"/>
              </a:rPr>
              <a:t>5. Data Flow to Cloud Infrastructure: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Data flows from the site PLCs and devices to the AWS Cloud infrastructure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data passes through several components, including: </a:t>
            </a:r>
          </a:p>
          <a:p>
            <a:pPr marL="1200150" lvl="2" indent="-285750">
              <a:buFont typeface="Wingdings" panose="05000000000000000000" pitchFamily="2" charset="2"/>
              <a:buChar char="q"/>
            </a:pPr>
            <a:r>
              <a:rPr lang="en-US" sz="1600" dirty="0">
                <a:latin typeface="Arial" panose="020B0604020202020204" pitchFamily="34" charset="0"/>
                <a:cs typeface="Arial" panose="020B0604020202020204" pitchFamily="34" charset="0"/>
              </a:rPr>
              <a:t>EMS Team AWS Cloud setup with VPCs and Warehouse Gateway</a:t>
            </a:r>
          </a:p>
          <a:p>
            <a:pPr marL="1200150" lvl="2" indent="-285750">
              <a:buFont typeface="Wingdings" panose="05000000000000000000" pitchFamily="2" charset="2"/>
              <a:buChar char="q"/>
            </a:pPr>
            <a:r>
              <a:rPr lang="en-US" sz="1600" dirty="0">
                <a:latin typeface="Arial" panose="020B0604020202020204" pitchFamily="34" charset="0"/>
                <a:cs typeface="Arial" panose="020B0604020202020204" pitchFamily="34" charset="0"/>
              </a:rPr>
              <a:t>NARME Master Tag Distribution system</a:t>
            </a:r>
          </a:p>
          <a:p>
            <a:pPr marL="1200150" lvl="2" indent="-285750">
              <a:buFont typeface="Wingdings" panose="05000000000000000000" pitchFamily="2" charset="2"/>
              <a:buChar char="q"/>
            </a:pPr>
            <a:r>
              <a:rPr lang="en-US" sz="1600" dirty="0">
                <a:latin typeface="Arial" panose="020B0604020202020204" pitchFamily="34" charset="0"/>
                <a:cs typeface="Arial" panose="020B0604020202020204" pitchFamily="34" charset="0"/>
              </a:rPr>
              <a:t>NARME OEE Backend Processing Servers</a:t>
            </a:r>
          </a:p>
          <a:p>
            <a:pPr marL="1200150" lvl="2" indent="-285750">
              <a:buFont typeface="Wingdings" panose="05000000000000000000" pitchFamily="2" charset="2"/>
              <a:buChar char="q"/>
            </a:pPr>
            <a:r>
              <a:rPr lang="en-US" sz="1600" dirty="0">
                <a:latin typeface="Arial" panose="020B0604020202020204" pitchFamily="34" charset="0"/>
                <a:cs typeface="Arial" panose="020B0604020202020204" pitchFamily="34" charset="0"/>
              </a:rPr>
              <a:t>NARME OEE Frontend Servers</a:t>
            </a:r>
          </a:p>
          <a:p>
            <a:r>
              <a:rPr lang="en-US" sz="1600" b="1" dirty="0">
                <a:latin typeface="Arial" panose="020B0604020202020204" pitchFamily="34" charset="0"/>
                <a:cs typeface="Arial" panose="020B0604020202020204" pitchFamily="34" charset="0"/>
              </a:rPr>
              <a:t>6. Final Data Storage and Access: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processed data is ultimately stored in the NARME OEE Database hosted on AWS Cloud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database uses Amazon RDS with Aurora MySQL for data management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database has separate clusters for writing and reading operations to optimize performance</a:t>
            </a:r>
          </a:p>
          <a:p>
            <a:r>
              <a:rPr lang="en-US" sz="1600" b="1" dirty="0">
                <a:latin typeface="Arial" panose="020B0604020202020204" pitchFamily="34" charset="0"/>
                <a:cs typeface="Arial" panose="020B0604020202020204" pitchFamily="34" charset="0"/>
              </a:rPr>
              <a:t>7. Data Accessibility: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processed and stored data can be accessed by clients through the NARME OEE Frontend Servers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allows for reporting, analysis, and monitoring of OEE and jam-related metrics</a:t>
            </a: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process ensures that jam data and other OEE-related information are collected, processed, and made available for analysis and decision-making across the network of facilities. The OEE does not show the individual device that is impacted (SCADA will show this information where the bed numbers are jammed)</a:t>
            </a:r>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DB52A00-2D9C-4336-91B7-04D3ECD2D5DA}"/>
              </a:ext>
            </a:extLst>
          </p:cNvPr>
          <p:cNvSpPr txBox="1"/>
          <p:nvPr/>
        </p:nvSpPr>
        <p:spPr>
          <a:xfrm>
            <a:off x="791557" y="19979674"/>
            <a:ext cx="10608885" cy="830997"/>
          </a:xfrm>
          <a:prstGeom prst="rect">
            <a:avLst/>
          </a:prstGeom>
          <a:noFill/>
        </p:spPr>
        <p:txBody>
          <a:bodyPr wrap="square" rtlCol="0">
            <a:spAutoFit/>
          </a:bodyPr>
          <a:lstStyle/>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i="1" u="sng" dirty="0">
                <a:latin typeface="Arial" panose="020B0604020202020204" pitchFamily="34" charset="0"/>
                <a:ea typeface="Amazon Ember Display Medium" panose="020F0603020204020204" pitchFamily="34" charset="0"/>
                <a:cs typeface="Arial" panose="020B0604020202020204" pitchFamily="34" charset="0"/>
              </a:rPr>
              <a:t>Global Jam Program 																	 2025</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563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75BA24-6063-401F-9880-2D99682D752D}"/>
              </a:ext>
            </a:extLst>
          </p:cNvPr>
          <p:cNvSpPr/>
          <p:nvPr/>
        </p:nvSpPr>
        <p:spPr>
          <a:xfrm>
            <a:off x="867880" y="636027"/>
            <a:ext cx="10608885" cy="1110924"/>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30" dirty="0">
                <a:latin typeface="Arial" panose="020B0604020202020204" pitchFamily="34" charset="0"/>
                <a:cs typeface="Arial" panose="020B0604020202020204" pitchFamily="34" charset="0"/>
              </a:rPr>
              <a:t>Global RME Jam Program</a:t>
            </a:r>
          </a:p>
        </p:txBody>
      </p:sp>
      <p:sp>
        <p:nvSpPr>
          <p:cNvPr id="5" name="Rectangle 4">
            <a:extLst>
              <a:ext uri="{FF2B5EF4-FFF2-40B4-BE49-F238E27FC236}">
                <a16:creationId xmlns:a16="http://schemas.microsoft.com/office/drawing/2014/main" id="{A73C3B76-81FA-4B5C-8223-A7406C652FF2}"/>
              </a:ext>
            </a:extLst>
          </p:cNvPr>
          <p:cNvSpPr/>
          <p:nvPr/>
        </p:nvSpPr>
        <p:spPr>
          <a:xfrm>
            <a:off x="867880" y="1933504"/>
            <a:ext cx="10608885" cy="7446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5" dirty="0">
                <a:solidFill>
                  <a:schemeClr val="tx1"/>
                </a:solidFill>
                <a:latin typeface="Arial" panose="020B0604020202020204" pitchFamily="34" charset="0"/>
                <a:cs typeface="Arial" panose="020B0604020202020204" pitchFamily="34" charset="0"/>
              </a:rPr>
              <a:t>Automated Jam Detection and OEE Data Collection</a:t>
            </a:r>
          </a:p>
        </p:txBody>
      </p:sp>
      <p:sp>
        <p:nvSpPr>
          <p:cNvPr id="6" name="TextBox 5">
            <a:extLst>
              <a:ext uri="{FF2B5EF4-FFF2-40B4-BE49-F238E27FC236}">
                <a16:creationId xmlns:a16="http://schemas.microsoft.com/office/drawing/2014/main" id="{B0B7FC7D-232D-40C1-AFF4-A5EA10A53C30}"/>
              </a:ext>
            </a:extLst>
          </p:cNvPr>
          <p:cNvSpPr txBox="1"/>
          <p:nvPr/>
        </p:nvSpPr>
        <p:spPr>
          <a:xfrm>
            <a:off x="867880" y="20200203"/>
            <a:ext cx="10608885" cy="830997"/>
          </a:xfrm>
          <a:prstGeom prst="rect">
            <a:avLst/>
          </a:prstGeom>
          <a:noFill/>
        </p:spPr>
        <p:txBody>
          <a:bodyPr wrap="square" rtlCol="0">
            <a:spAutoFit/>
          </a:bodyPr>
          <a:lstStyle/>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i="1" u="sng" dirty="0">
                <a:latin typeface="Arial" panose="020B0604020202020204" pitchFamily="34" charset="0"/>
                <a:ea typeface="Amazon Ember Display Medium" panose="020F0603020204020204" pitchFamily="34" charset="0"/>
                <a:cs typeface="Arial" panose="020B0604020202020204" pitchFamily="34" charset="0"/>
              </a:rPr>
              <a:t>Global Jam Program 																	 2025</a:t>
            </a:r>
          </a:p>
          <a:p>
            <a:endParaRPr lang="en-US"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FC99396-3588-462B-B298-BBBE730A86A7}"/>
              </a:ext>
            </a:extLst>
          </p:cNvPr>
          <p:cNvPicPr>
            <a:picLocks noChangeAspect="1"/>
          </p:cNvPicPr>
          <p:nvPr/>
        </p:nvPicPr>
        <p:blipFill rotWithShape="1">
          <a:blip r:embed="rId2">
            <a:extLst>
              <a:ext uri="{28A0092B-C50C-407E-A947-70E740481C1C}">
                <a14:useLocalDpi xmlns:a14="http://schemas.microsoft.com/office/drawing/2010/main" val="0"/>
              </a:ext>
            </a:extLst>
          </a:blip>
          <a:srcRect r="3236"/>
          <a:stretch/>
        </p:blipFill>
        <p:spPr>
          <a:xfrm>
            <a:off x="114547" y="7204448"/>
            <a:ext cx="11999215" cy="1645071"/>
          </a:xfrm>
          <a:prstGeom prst="rect">
            <a:avLst/>
          </a:prstGeom>
        </p:spPr>
      </p:pic>
      <p:pic>
        <p:nvPicPr>
          <p:cNvPr id="9" name="Picture 8">
            <a:extLst>
              <a:ext uri="{FF2B5EF4-FFF2-40B4-BE49-F238E27FC236}">
                <a16:creationId xmlns:a16="http://schemas.microsoft.com/office/drawing/2014/main" id="{1BF2186D-4583-48D2-B5C9-1DC5C9628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667" y="9092264"/>
            <a:ext cx="7105650" cy="5343525"/>
          </a:xfrm>
          <a:prstGeom prst="rect">
            <a:avLst/>
          </a:prstGeom>
        </p:spPr>
      </p:pic>
      <p:pic>
        <p:nvPicPr>
          <p:cNvPr id="11" name="Picture 10">
            <a:extLst>
              <a:ext uri="{FF2B5EF4-FFF2-40B4-BE49-F238E27FC236}">
                <a16:creationId xmlns:a16="http://schemas.microsoft.com/office/drawing/2014/main" id="{31F40A2F-ACA8-4D66-AFE4-EB0CA42C79AA}"/>
              </a:ext>
            </a:extLst>
          </p:cNvPr>
          <p:cNvPicPr>
            <a:picLocks noChangeAspect="1"/>
          </p:cNvPicPr>
          <p:nvPr/>
        </p:nvPicPr>
        <p:blipFill rotWithShape="1">
          <a:blip r:embed="rId4">
            <a:extLst>
              <a:ext uri="{28A0092B-C50C-407E-A947-70E740481C1C}">
                <a14:useLocalDpi xmlns:a14="http://schemas.microsoft.com/office/drawing/2010/main" val="0"/>
              </a:ext>
            </a:extLst>
          </a:blip>
          <a:srcRect r="7682"/>
          <a:stretch/>
        </p:blipFill>
        <p:spPr>
          <a:xfrm>
            <a:off x="816411" y="14669544"/>
            <a:ext cx="10973707" cy="5746342"/>
          </a:xfrm>
          <a:prstGeom prst="rect">
            <a:avLst/>
          </a:prstGeom>
        </p:spPr>
      </p:pic>
      <p:sp>
        <p:nvSpPr>
          <p:cNvPr id="12" name="Oval 11">
            <a:extLst>
              <a:ext uri="{FF2B5EF4-FFF2-40B4-BE49-F238E27FC236}">
                <a16:creationId xmlns:a16="http://schemas.microsoft.com/office/drawing/2014/main" id="{70B5EC98-8A30-4184-A45C-F11CAB89D252}"/>
              </a:ext>
            </a:extLst>
          </p:cNvPr>
          <p:cNvSpPr/>
          <p:nvPr/>
        </p:nvSpPr>
        <p:spPr>
          <a:xfrm>
            <a:off x="5372103" y="5155623"/>
            <a:ext cx="232012" cy="202552"/>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33916D-FB17-4246-915C-B101CA78ACB5}"/>
              </a:ext>
            </a:extLst>
          </p:cNvPr>
          <p:cNvSpPr txBox="1"/>
          <p:nvPr/>
        </p:nvSpPr>
        <p:spPr>
          <a:xfrm>
            <a:off x="5603492" y="5282424"/>
            <a:ext cx="1119116" cy="584775"/>
          </a:xfrm>
          <a:prstGeom prst="rect">
            <a:avLst/>
          </a:prstGeom>
          <a:noFill/>
        </p:spPr>
        <p:txBody>
          <a:bodyPr wrap="square" rtlCol="0">
            <a:spAutoFit/>
          </a:bodyPr>
          <a:lstStyle/>
          <a:p>
            <a:r>
              <a:rPr lang="en-US" sz="1600" dirty="0"/>
              <a:t>Photo eye Sensor</a:t>
            </a:r>
          </a:p>
        </p:txBody>
      </p:sp>
      <p:sp>
        <p:nvSpPr>
          <p:cNvPr id="15" name="Rectangle 14">
            <a:extLst>
              <a:ext uri="{FF2B5EF4-FFF2-40B4-BE49-F238E27FC236}">
                <a16:creationId xmlns:a16="http://schemas.microsoft.com/office/drawing/2014/main" id="{86C75935-1548-40AD-8ED8-9CC96C2561F5}"/>
              </a:ext>
            </a:extLst>
          </p:cNvPr>
          <p:cNvSpPr/>
          <p:nvPr/>
        </p:nvSpPr>
        <p:spPr>
          <a:xfrm>
            <a:off x="2213214" y="4496186"/>
            <a:ext cx="9048466" cy="744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4D3E01-723E-4927-8D56-43539D8A10D8}"/>
              </a:ext>
            </a:extLst>
          </p:cNvPr>
          <p:cNvSpPr/>
          <p:nvPr/>
        </p:nvSpPr>
        <p:spPr>
          <a:xfrm>
            <a:off x="2213214" y="3282170"/>
            <a:ext cx="9048466" cy="744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D14EF-122A-4274-937C-246AEA840C70}"/>
              </a:ext>
            </a:extLst>
          </p:cNvPr>
          <p:cNvSpPr/>
          <p:nvPr/>
        </p:nvSpPr>
        <p:spPr>
          <a:xfrm>
            <a:off x="898359" y="3282169"/>
            <a:ext cx="1314855" cy="19587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16BEEE33-54F0-4E52-B3DA-0CAFB6050F41}"/>
              </a:ext>
            </a:extLst>
          </p:cNvPr>
          <p:cNvSpPr/>
          <p:nvPr/>
        </p:nvSpPr>
        <p:spPr>
          <a:xfrm>
            <a:off x="4874528" y="4534316"/>
            <a:ext cx="818866" cy="54591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0EB8406E-65AD-41DE-BE4E-D21E54EF85DC}"/>
              </a:ext>
            </a:extLst>
          </p:cNvPr>
          <p:cNvSpPr/>
          <p:nvPr/>
        </p:nvSpPr>
        <p:spPr>
          <a:xfrm>
            <a:off x="6839805" y="3442658"/>
            <a:ext cx="818866" cy="54591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7746B68A-76C3-4C70-94ED-461BD102832F}"/>
              </a:ext>
            </a:extLst>
          </p:cNvPr>
          <p:cNvSpPr/>
          <p:nvPr/>
        </p:nvSpPr>
        <p:spPr>
          <a:xfrm rot="5400000">
            <a:off x="1072593" y="4055090"/>
            <a:ext cx="818866" cy="54591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4E10DBE-9445-49FB-ADF8-0995BD90B4B1}"/>
              </a:ext>
            </a:extLst>
          </p:cNvPr>
          <p:cNvSpPr/>
          <p:nvPr/>
        </p:nvSpPr>
        <p:spPr>
          <a:xfrm>
            <a:off x="801137" y="4150934"/>
            <a:ext cx="232012" cy="202552"/>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68DDBE5B-D90E-44EA-9853-239F596C1E12}"/>
              </a:ext>
            </a:extLst>
          </p:cNvPr>
          <p:cNvSpPr/>
          <p:nvPr/>
        </p:nvSpPr>
        <p:spPr>
          <a:xfrm>
            <a:off x="7017226" y="3187825"/>
            <a:ext cx="232012" cy="202552"/>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8" name="Rectangle: Single Corner Snipped 27">
            <a:extLst>
              <a:ext uri="{FF2B5EF4-FFF2-40B4-BE49-F238E27FC236}">
                <a16:creationId xmlns:a16="http://schemas.microsoft.com/office/drawing/2014/main" id="{407EB7AA-A856-4A9B-8FC9-CFCAE4E92379}"/>
              </a:ext>
            </a:extLst>
          </p:cNvPr>
          <p:cNvSpPr/>
          <p:nvPr/>
        </p:nvSpPr>
        <p:spPr>
          <a:xfrm>
            <a:off x="2527609" y="5243116"/>
            <a:ext cx="545910" cy="202552"/>
          </a:xfrm>
          <a:prstGeom prst="snip1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C1E3463-0693-472B-928C-E45F17E0BFDA}"/>
              </a:ext>
            </a:extLst>
          </p:cNvPr>
          <p:cNvSpPr txBox="1"/>
          <p:nvPr/>
        </p:nvSpPr>
        <p:spPr>
          <a:xfrm>
            <a:off x="2513961" y="5408333"/>
            <a:ext cx="832514" cy="338554"/>
          </a:xfrm>
          <a:prstGeom prst="rect">
            <a:avLst/>
          </a:prstGeom>
          <a:noFill/>
        </p:spPr>
        <p:txBody>
          <a:bodyPr wrap="square" rtlCol="0">
            <a:spAutoFit/>
          </a:bodyPr>
          <a:lstStyle/>
          <a:p>
            <a:r>
              <a:rPr lang="en-US" sz="1600" dirty="0"/>
              <a:t>PLC</a:t>
            </a:r>
          </a:p>
        </p:txBody>
      </p:sp>
      <p:sp>
        <p:nvSpPr>
          <p:cNvPr id="30" name="TextBox 29">
            <a:extLst>
              <a:ext uri="{FF2B5EF4-FFF2-40B4-BE49-F238E27FC236}">
                <a16:creationId xmlns:a16="http://schemas.microsoft.com/office/drawing/2014/main" id="{F68D92D7-F517-4FE8-B4FB-52F48D41FF74}"/>
              </a:ext>
            </a:extLst>
          </p:cNvPr>
          <p:cNvSpPr txBox="1"/>
          <p:nvPr/>
        </p:nvSpPr>
        <p:spPr>
          <a:xfrm>
            <a:off x="7233316" y="2729954"/>
            <a:ext cx="1119116" cy="584775"/>
          </a:xfrm>
          <a:prstGeom prst="rect">
            <a:avLst/>
          </a:prstGeom>
          <a:noFill/>
        </p:spPr>
        <p:txBody>
          <a:bodyPr wrap="square" rtlCol="0">
            <a:spAutoFit/>
          </a:bodyPr>
          <a:lstStyle/>
          <a:p>
            <a:r>
              <a:rPr lang="en-US" sz="1600" dirty="0"/>
              <a:t>Photo eye Sensor</a:t>
            </a:r>
          </a:p>
        </p:txBody>
      </p:sp>
      <p:sp>
        <p:nvSpPr>
          <p:cNvPr id="31" name="TextBox 30">
            <a:extLst>
              <a:ext uri="{FF2B5EF4-FFF2-40B4-BE49-F238E27FC236}">
                <a16:creationId xmlns:a16="http://schemas.microsoft.com/office/drawing/2014/main" id="{93B7105E-C61C-4325-AF96-AC673D85C23F}"/>
              </a:ext>
            </a:extLst>
          </p:cNvPr>
          <p:cNvSpPr txBox="1"/>
          <p:nvPr/>
        </p:nvSpPr>
        <p:spPr>
          <a:xfrm>
            <a:off x="273223" y="3876728"/>
            <a:ext cx="889379" cy="830997"/>
          </a:xfrm>
          <a:prstGeom prst="rect">
            <a:avLst/>
          </a:prstGeom>
          <a:noFill/>
        </p:spPr>
        <p:txBody>
          <a:bodyPr wrap="square" rtlCol="0">
            <a:spAutoFit/>
          </a:bodyPr>
          <a:lstStyle/>
          <a:p>
            <a:r>
              <a:rPr lang="en-US" sz="1600" dirty="0"/>
              <a:t>Photo eye Sensor</a:t>
            </a:r>
          </a:p>
        </p:txBody>
      </p:sp>
      <p:sp>
        <p:nvSpPr>
          <p:cNvPr id="32" name="TextBox 31">
            <a:extLst>
              <a:ext uri="{FF2B5EF4-FFF2-40B4-BE49-F238E27FC236}">
                <a16:creationId xmlns:a16="http://schemas.microsoft.com/office/drawing/2014/main" id="{F0366037-EEC5-4D57-9FE0-883597652D42}"/>
              </a:ext>
            </a:extLst>
          </p:cNvPr>
          <p:cNvSpPr txBox="1"/>
          <p:nvPr/>
        </p:nvSpPr>
        <p:spPr>
          <a:xfrm>
            <a:off x="10290272" y="4081851"/>
            <a:ext cx="1119116" cy="338554"/>
          </a:xfrm>
          <a:prstGeom prst="rect">
            <a:avLst/>
          </a:prstGeom>
          <a:noFill/>
        </p:spPr>
        <p:txBody>
          <a:bodyPr wrap="square" rtlCol="0">
            <a:spAutoFit/>
          </a:bodyPr>
          <a:lstStyle/>
          <a:p>
            <a:r>
              <a:rPr lang="en-US" sz="1600" dirty="0"/>
              <a:t>Conveyor</a:t>
            </a:r>
          </a:p>
        </p:txBody>
      </p:sp>
      <p:sp>
        <p:nvSpPr>
          <p:cNvPr id="33" name="TextBox 32">
            <a:extLst>
              <a:ext uri="{FF2B5EF4-FFF2-40B4-BE49-F238E27FC236}">
                <a16:creationId xmlns:a16="http://schemas.microsoft.com/office/drawing/2014/main" id="{6563CD07-CD2D-4145-8C78-2D3C7582ECD4}"/>
              </a:ext>
            </a:extLst>
          </p:cNvPr>
          <p:cNvSpPr txBox="1"/>
          <p:nvPr/>
        </p:nvSpPr>
        <p:spPr>
          <a:xfrm>
            <a:off x="6813769" y="3538174"/>
            <a:ext cx="1119116" cy="338554"/>
          </a:xfrm>
          <a:prstGeom prst="rect">
            <a:avLst/>
          </a:prstGeom>
          <a:noFill/>
        </p:spPr>
        <p:txBody>
          <a:bodyPr wrap="square" rtlCol="0">
            <a:spAutoFit/>
          </a:bodyPr>
          <a:lstStyle/>
          <a:p>
            <a:r>
              <a:rPr lang="en-US" sz="1600" dirty="0"/>
              <a:t>Package</a:t>
            </a:r>
          </a:p>
        </p:txBody>
      </p:sp>
      <p:sp>
        <p:nvSpPr>
          <p:cNvPr id="35" name="TextBox 34">
            <a:extLst>
              <a:ext uri="{FF2B5EF4-FFF2-40B4-BE49-F238E27FC236}">
                <a16:creationId xmlns:a16="http://schemas.microsoft.com/office/drawing/2014/main" id="{FE45E60E-58EB-4508-B201-14C145E79EFF}"/>
              </a:ext>
            </a:extLst>
          </p:cNvPr>
          <p:cNvSpPr txBox="1"/>
          <p:nvPr/>
        </p:nvSpPr>
        <p:spPr>
          <a:xfrm>
            <a:off x="1130371" y="4185787"/>
            <a:ext cx="1119116" cy="307777"/>
          </a:xfrm>
          <a:prstGeom prst="rect">
            <a:avLst/>
          </a:prstGeom>
          <a:noFill/>
        </p:spPr>
        <p:txBody>
          <a:bodyPr wrap="square" rtlCol="0">
            <a:spAutoFit/>
          </a:bodyPr>
          <a:lstStyle/>
          <a:p>
            <a:r>
              <a:rPr lang="en-US" sz="1400" dirty="0"/>
              <a:t>Package</a:t>
            </a:r>
          </a:p>
        </p:txBody>
      </p:sp>
      <p:sp>
        <p:nvSpPr>
          <p:cNvPr id="36" name="TextBox 35">
            <a:extLst>
              <a:ext uri="{FF2B5EF4-FFF2-40B4-BE49-F238E27FC236}">
                <a16:creationId xmlns:a16="http://schemas.microsoft.com/office/drawing/2014/main" id="{25EBBEE8-1157-4DDB-B950-99F60776FFFA}"/>
              </a:ext>
            </a:extLst>
          </p:cNvPr>
          <p:cNvSpPr txBox="1"/>
          <p:nvPr/>
        </p:nvSpPr>
        <p:spPr>
          <a:xfrm>
            <a:off x="4863276" y="4646599"/>
            <a:ext cx="1119116" cy="338554"/>
          </a:xfrm>
          <a:prstGeom prst="rect">
            <a:avLst/>
          </a:prstGeom>
          <a:noFill/>
        </p:spPr>
        <p:txBody>
          <a:bodyPr wrap="square" rtlCol="0">
            <a:spAutoFit/>
          </a:bodyPr>
          <a:lstStyle/>
          <a:p>
            <a:r>
              <a:rPr lang="en-US" sz="1600" dirty="0"/>
              <a:t>Package</a:t>
            </a:r>
          </a:p>
        </p:txBody>
      </p:sp>
      <p:cxnSp>
        <p:nvCxnSpPr>
          <p:cNvPr id="38" name="Straight Arrow Connector 37">
            <a:extLst>
              <a:ext uri="{FF2B5EF4-FFF2-40B4-BE49-F238E27FC236}">
                <a16:creationId xmlns:a16="http://schemas.microsoft.com/office/drawing/2014/main" id="{E83BB59A-1C43-4480-A8A0-8E8CA43F9EDB}"/>
              </a:ext>
            </a:extLst>
          </p:cNvPr>
          <p:cNvCxnSpPr/>
          <p:nvPr/>
        </p:nvCxnSpPr>
        <p:spPr>
          <a:xfrm flipH="1">
            <a:off x="5488109" y="3654514"/>
            <a:ext cx="494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63B6F6-5628-4C90-9174-4C35DE97C037}"/>
              </a:ext>
            </a:extLst>
          </p:cNvPr>
          <p:cNvCxnSpPr/>
          <p:nvPr/>
        </p:nvCxnSpPr>
        <p:spPr>
          <a:xfrm flipH="1">
            <a:off x="4380245" y="3638403"/>
            <a:ext cx="494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01256F4-8B40-4C51-BBBB-06275E420EB1}"/>
              </a:ext>
            </a:extLst>
          </p:cNvPr>
          <p:cNvCxnSpPr/>
          <p:nvPr/>
        </p:nvCxnSpPr>
        <p:spPr>
          <a:xfrm flipH="1">
            <a:off x="3184622" y="3654514"/>
            <a:ext cx="494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35C246A-6EC9-4D92-BFCC-DD08FA31E9B7}"/>
              </a:ext>
            </a:extLst>
          </p:cNvPr>
          <p:cNvCxnSpPr>
            <a:cxnSpLocks/>
          </p:cNvCxnSpPr>
          <p:nvPr/>
        </p:nvCxnSpPr>
        <p:spPr>
          <a:xfrm>
            <a:off x="1482026" y="3514390"/>
            <a:ext cx="1" cy="24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FA4AAE4-59E8-4220-B260-C537AB4ACD3C}"/>
              </a:ext>
            </a:extLst>
          </p:cNvPr>
          <p:cNvCxnSpPr>
            <a:cxnSpLocks/>
          </p:cNvCxnSpPr>
          <p:nvPr/>
        </p:nvCxnSpPr>
        <p:spPr>
          <a:xfrm>
            <a:off x="1482026" y="4840432"/>
            <a:ext cx="1" cy="248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366DEA8-35EC-4BB4-8E70-6FA7F7BB54CC}"/>
              </a:ext>
            </a:extLst>
          </p:cNvPr>
          <p:cNvCxnSpPr>
            <a:cxnSpLocks/>
          </p:cNvCxnSpPr>
          <p:nvPr/>
        </p:nvCxnSpPr>
        <p:spPr>
          <a:xfrm>
            <a:off x="2618892" y="4938989"/>
            <a:ext cx="6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45DBF3C-74C3-4E55-BA7A-5BAA0711030D}"/>
              </a:ext>
            </a:extLst>
          </p:cNvPr>
          <p:cNvCxnSpPr>
            <a:cxnSpLocks/>
          </p:cNvCxnSpPr>
          <p:nvPr/>
        </p:nvCxnSpPr>
        <p:spPr>
          <a:xfrm>
            <a:off x="3841919" y="4938989"/>
            <a:ext cx="6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21581E-4307-457E-8012-AA6910985E38}"/>
              </a:ext>
            </a:extLst>
          </p:cNvPr>
          <p:cNvCxnSpPr>
            <a:cxnSpLocks/>
          </p:cNvCxnSpPr>
          <p:nvPr/>
        </p:nvCxnSpPr>
        <p:spPr>
          <a:xfrm>
            <a:off x="6178250" y="4910251"/>
            <a:ext cx="6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4DF8AA3-3078-45F2-9843-8404B9027DF3}"/>
              </a:ext>
            </a:extLst>
          </p:cNvPr>
          <p:cNvCxnSpPr>
            <a:cxnSpLocks/>
          </p:cNvCxnSpPr>
          <p:nvPr/>
        </p:nvCxnSpPr>
        <p:spPr>
          <a:xfrm>
            <a:off x="7602107" y="4923296"/>
            <a:ext cx="6615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69789D5-07BA-4944-969E-DD0673F25F23}"/>
              </a:ext>
            </a:extLst>
          </p:cNvPr>
          <p:cNvSpPr txBox="1"/>
          <p:nvPr/>
        </p:nvSpPr>
        <p:spPr>
          <a:xfrm>
            <a:off x="4030730" y="3678368"/>
            <a:ext cx="2318742" cy="338554"/>
          </a:xfrm>
          <a:prstGeom prst="rect">
            <a:avLst/>
          </a:prstGeom>
          <a:noFill/>
        </p:spPr>
        <p:txBody>
          <a:bodyPr wrap="square" rtlCol="0">
            <a:spAutoFit/>
          </a:bodyPr>
          <a:lstStyle/>
          <a:p>
            <a:r>
              <a:rPr lang="en-US" sz="1600" dirty="0"/>
              <a:t>Product Flow</a:t>
            </a:r>
          </a:p>
        </p:txBody>
      </p:sp>
      <p:sp>
        <p:nvSpPr>
          <p:cNvPr id="51" name="TextBox 50">
            <a:extLst>
              <a:ext uri="{FF2B5EF4-FFF2-40B4-BE49-F238E27FC236}">
                <a16:creationId xmlns:a16="http://schemas.microsoft.com/office/drawing/2014/main" id="{403BC1FB-4209-4D49-997C-209E8A1DF449}"/>
              </a:ext>
            </a:extLst>
          </p:cNvPr>
          <p:cNvSpPr txBox="1"/>
          <p:nvPr/>
        </p:nvSpPr>
        <p:spPr>
          <a:xfrm>
            <a:off x="6114155" y="4921656"/>
            <a:ext cx="2318742" cy="338554"/>
          </a:xfrm>
          <a:prstGeom prst="rect">
            <a:avLst/>
          </a:prstGeom>
          <a:noFill/>
        </p:spPr>
        <p:txBody>
          <a:bodyPr wrap="square" rtlCol="0">
            <a:spAutoFit/>
          </a:bodyPr>
          <a:lstStyle/>
          <a:p>
            <a:r>
              <a:rPr lang="en-US" sz="1600" dirty="0"/>
              <a:t>Product Flow</a:t>
            </a:r>
          </a:p>
        </p:txBody>
      </p:sp>
      <p:sp>
        <p:nvSpPr>
          <p:cNvPr id="52" name="TextBox 51">
            <a:extLst>
              <a:ext uri="{FF2B5EF4-FFF2-40B4-BE49-F238E27FC236}">
                <a16:creationId xmlns:a16="http://schemas.microsoft.com/office/drawing/2014/main" id="{4F4F5493-6D9D-451D-AD62-5B31FF214CEE}"/>
              </a:ext>
            </a:extLst>
          </p:cNvPr>
          <p:cNvSpPr txBox="1"/>
          <p:nvPr/>
        </p:nvSpPr>
        <p:spPr>
          <a:xfrm>
            <a:off x="7183229" y="5364474"/>
            <a:ext cx="4694626" cy="2062103"/>
          </a:xfrm>
          <a:prstGeom prst="rect">
            <a:avLst/>
          </a:prstGeom>
          <a:noFill/>
          <a:ln>
            <a:solidFill>
              <a:schemeClr val="tx1"/>
            </a:solidFill>
          </a:ln>
        </p:spPr>
        <p:txBody>
          <a:bodyPr wrap="square" rtlCol="0">
            <a:spAutoFit/>
          </a:bodyPr>
          <a:lstStyle/>
          <a:p>
            <a:r>
              <a:rPr lang="en-US" sz="1600" b="1" dirty="0"/>
              <a:t>Note: </a:t>
            </a:r>
            <a:r>
              <a:rPr lang="en-US" sz="1600" i="1" dirty="0"/>
              <a:t>During the Product flow process, the three (3) PE’s gets classified under one (1) MP. The conveyors gets merged into one (1) MP configuration. Hence, if multiple “Jam” occurs down the line, “ONLY” one (1) event would be captured in this example</a:t>
            </a:r>
          </a:p>
          <a:p>
            <a:endParaRPr lang="en-US" sz="1600" i="1" dirty="0"/>
          </a:p>
          <a:p>
            <a:r>
              <a:rPr lang="en-US" sz="1600" i="1" dirty="0"/>
              <a:t>*The MP will only report a jam for the tags it references in the PLC</a:t>
            </a:r>
          </a:p>
        </p:txBody>
      </p:sp>
      <p:sp>
        <p:nvSpPr>
          <p:cNvPr id="53" name="TextBox 52">
            <a:extLst>
              <a:ext uri="{FF2B5EF4-FFF2-40B4-BE49-F238E27FC236}">
                <a16:creationId xmlns:a16="http://schemas.microsoft.com/office/drawing/2014/main" id="{9087E04F-5ADA-4029-9500-33417FA0785D}"/>
              </a:ext>
            </a:extLst>
          </p:cNvPr>
          <p:cNvSpPr txBox="1"/>
          <p:nvPr/>
        </p:nvSpPr>
        <p:spPr>
          <a:xfrm>
            <a:off x="8117883" y="3409462"/>
            <a:ext cx="2471231" cy="338554"/>
          </a:xfrm>
          <a:prstGeom prst="rect">
            <a:avLst/>
          </a:prstGeom>
          <a:noFill/>
        </p:spPr>
        <p:txBody>
          <a:bodyPr wrap="square" rtlCol="0">
            <a:spAutoFit/>
          </a:bodyPr>
          <a:lstStyle/>
          <a:p>
            <a:r>
              <a:rPr lang="en-US" sz="1600" dirty="0"/>
              <a:t>Associated Conveyor 41702 </a:t>
            </a:r>
          </a:p>
        </p:txBody>
      </p:sp>
      <p:sp>
        <p:nvSpPr>
          <p:cNvPr id="54" name="TextBox 53">
            <a:extLst>
              <a:ext uri="{FF2B5EF4-FFF2-40B4-BE49-F238E27FC236}">
                <a16:creationId xmlns:a16="http://schemas.microsoft.com/office/drawing/2014/main" id="{39454895-C4C1-4500-B0FA-72ECF288C20E}"/>
              </a:ext>
            </a:extLst>
          </p:cNvPr>
          <p:cNvSpPr txBox="1"/>
          <p:nvPr/>
        </p:nvSpPr>
        <p:spPr>
          <a:xfrm>
            <a:off x="8647717" y="4749068"/>
            <a:ext cx="2471231" cy="338554"/>
          </a:xfrm>
          <a:prstGeom prst="rect">
            <a:avLst/>
          </a:prstGeom>
          <a:noFill/>
        </p:spPr>
        <p:txBody>
          <a:bodyPr wrap="square" rtlCol="0">
            <a:spAutoFit/>
          </a:bodyPr>
          <a:lstStyle/>
          <a:p>
            <a:r>
              <a:rPr lang="en-US" sz="1600" dirty="0"/>
              <a:t>Associated Conveyor 41706 </a:t>
            </a:r>
          </a:p>
        </p:txBody>
      </p:sp>
      <p:sp>
        <p:nvSpPr>
          <p:cNvPr id="55" name="TextBox 54">
            <a:extLst>
              <a:ext uri="{FF2B5EF4-FFF2-40B4-BE49-F238E27FC236}">
                <a16:creationId xmlns:a16="http://schemas.microsoft.com/office/drawing/2014/main" id="{20C4D0D5-07F9-4C43-8A45-7AD8E07D334B}"/>
              </a:ext>
            </a:extLst>
          </p:cNvPr>
          <p:cNvSpPr txBox="1"/>
          <p:nvPr/>
        </p:nvSpPr>
        <p:spPr>
          <a:xfrm rot="16200000">
            <a:off x="801080" y="3952034"/>
            <a:ext cx="2471231" cy="307777"/>
          </a:xfrm>
          <a:prstGeom prst="rect">
            <a:avLst/>
          </a:prstGeom>
          <a:noFill/>
        </p:spPr>
        <p:txBody>
          <a:bodyPr wrap="square" rtlCol="0">
            <a:spAutoFit/>
          </a:bodyPr>
          <a:lstStyle/>
          <a:p>
            <a:r>
              <a:rPr lang="en-US" sz="1400" dirty="0"/>
              <a:t>Associated Conveyor 41708 </a:t>
            </a:r>
          </a:p>
        </p:txBody>
      </p:sp>
      <p:sp>
        <p:nvSpPr>
          <p:cNvPr id="56" name="TextBox 55">
            <a:extLst>
              <a:ext uri="{FF2B5EF4-FFF2-40B4-BE49-F238E27FC236}">
                <a16:creationId xmlns:a16="http://schemas.microsoft.com/office/drawing/2014/main" id="{F1AE8451-816E-467A-9677-244318B569BF}"/>
              </a:ext>
            </a:extLst>
          </p:cNvPr>
          <p:cNvSpPr txBox="1"/>
          <p:nvPr/>
        </p:nvSpPr>
        <p:spPr>
          <a:xfrm>
            <a:off x="5004423" y="20229156"/>
            <a:ext cx="2597684" cy="369332"/>
          </a:xfrm>
          <a:prstGeom prst="rect">
            <a:avLst/>
          </a:prstGeom>
          <a:noFill/>
        </p:spPr>
        <p:txBody>
          <a:bodyPr wrap="square" rtlCol="0">
            <a:spAutoFit/>
          </a:bodyPr>
          <a:lstStyle/>
          <a:p>
            <a:r>
              <a:rPr lang="en-US" b="1" i="1" dirty="0"/>
              <a:t>Data Infrastructure</a:t>
            </a:r>
          </a:p>
        </p:txBody>
      </p:sp>
      <p:sp>
        <p:nvSpPr>
          <p:cNvPr id="57" name="TextBox 56">
            <a:extLst>
              <a:ext uri="{FF2B5EF4-FFF2-40B4-BE49-F238E27FC236}">
                <a16:creationId xmlns:a16="http://schemas.microsoft.com/office/drawing/2014/main" id="{DAA305CD-D4C3-48E8-90F0-3C736FCBD685}"/>
              </a:ext>
            </a:extLst>
          </p:cNvPr>
          <p:cNvSpPr txBox="1"/>
          <p:nvPr/>
        </p:nvSpPr>
        <p:spPr>
          <a:xfrm>
            <a:off x="4651554" y="14321582"/>
            <a:ext cx="2597684" cy="369332"/>
          </a:xfrm>
          <a:prstGeom prst="rect">
            <a:avLst/>
          </a:prstGeom>
          <a:noFill/>
        </p:spPr>
        <p:txBody>
          <a:bodyPr wrap="square" rtlCol="0">
            <a:spAutoFit/>
          </a:bodyPr>
          <a:lstStyle/>
          <a:p>
            <a:r>
              <a:rPr lang="en-US" b="1" i="1" dirty="0"/>
              <a:t>MP Type Table</a:t>
            </a:r>
          </a:p>
        </p:txBody>
      </p:sp>
      <p:sp>
        <p:nvSpPr>
          <p:cNvPr id="58" name="TextBox 57">
            <a:extLst>
              <a:ext uri="{FF2B5EF4-FFF2-40B4-BE49-F238E27FC236}">
                <a16:creationId xmlns:a16="http://schemas.microsoft.com/office/drawing/2014/main" id="{B7862671-6D50-4E6B-801A-661C5EA78A1E}"/>
              </a:ext>
            </a:extLst>
          </p:cNvPr>
          <p:cNvSpPr txBox="1"/>
          <p:nvPr/>
        </p:nvSpPr>
        <p:spPr>
          <a:xfrm>
            <a:off x="4874528" y="8659552"/>
            <a:ext cx="2597684" cy="369332"/>
          </a:xfrm>
          <a:prstGeom prst="rect">
            <a:avLst/>
          </a:prstGeom>
          <a:noFill/>
        </p:spPr>
        <p:txBody>
          <a:bodyPr wrap="square" rtlCol="0">
            <a:spAutoFit/>
          </a:bodyPr>
          <a:lstStyle/>
          <a:p>
            <a:r>
              <a:rPr lang="en-US" b="1" i="1" dirty="0"/>
              <a:t>AC Map Table</a:t>
            </a:r>
          </a:p>
        </p:txBody>
      </p:sp>
      <p:sp>
        <p:nvSpPr>
          <p:cNvPr id="59" name="TextBox 58">
            <a:extLst>
              <a:ext uri="{FF2B5EF4-FFF2-40B4-BE49-F238E27FC236}">
                <a16:creationId xmlns:a16="http://schemas.microsoft.com/office/drawing/2014/main" id="{46AF8316-C441-4CB9-BBD8-DB1617AF3A60}"/>
              </a:ext>
            </a:extLst>
          </p:cNvPr>
          <p:cNvSpPr txBox="1"/>
          <p:nvPr/>
        </p:nvSpPr>
        <p:spPr>
          <a:xfrm>
            <a:off x="3773969" y="5832599"/>
            <a:ext cx="2597684" cy="369332"/>
          </a:xfrm>
          <a:prstGeom prst="rect">
            <a:avLst/>
          </a:prstGeom>
          <a:noFill/>
        </p:spPr>
        <p:txBody>
          <a:bodyPr wrap="square" rtlCol="0">
            <a:spAutoFit/>
          </a:bodyPr>
          <a:lstStyle/>
          <a:p>
            <a:r>
              <a:rPr lang="en-US" b="1" i="1" dirty="0"/>
              <a:t>Jam Collection Flow Map</a:t>
            </a:r>
          </a:p>
        </p:txBody>
      </p:sp>
    </p:spTree>
    <p:extLst>
      <p:ext uri="{BB962C8B-B14F-4D97-AF65-F5344CB8AC3E}">
        <p14:creationId xmlns:p14="http://schemas.microsoft.com/office/powerpoint/2010/main" val="35066045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10454</TotalTime>
  <Words>659</Words>
  <Application>Microsoft Office PowerPoint</Application>
  <PresentationFormat>Custom</PresentationFormat>
  <Paragraphs>79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Amazon Ember Display Medium</vt:lpstr>
      <vt:lpstr>Arial</vt:lpstr>
      <vt:lpstr>Calibri</vt:lpstr>
      <vt:lpstr>Calibri Light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Maddox, Ashlynn</dc:creator>
  <cp:lastModifiedBy>Clarke-Dias, Fernanda</cp:lastModifiedBy>
  <cp:revision>49</cp:revision>
  <dcterms:created xsi:type="dcterms:W3CDTF">2025-01-16T15:28:42Z</dcterms:created>
  <dcterms:modified xsi:type="dcterms:W3CDTF">2025-03-03T19:08:55Z</dcterms:modified>
</cp:coreProperties>
</file>