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9698" autoAdjust="0"/>
  </p:normalViewPr>
  <p:slideViewPr>
    <p:cSldViewPr snapToGrid="0">
      <p:cViewPr varScale="1">
        <p:scale>
          <a:sx n="45" d="100"/>
          <a:sy n="45" d="100"/>
        </p:scale>
        <p:origin x="253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fca515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fca515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3a49ee05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3a49ee05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a49ee05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a49ee05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3ec9ec95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3ec9ec9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CZ" dirty="0"/>
              <a:t>Weby nebo aplikace nebo síťový věci</a:t>
            </a:r>
          </a:p>
          <a:p>
            <a:pPr marL="0" lvl="0" indent="0" algn="l" rtl="0">
              <a:spcBef>
                <a:spcPts val="0"/>
              </a:spcBef>
              <a:spcAft>
                <a:spcPts val="0"/>
              </a:spcAft>
              <a:buNone/>
            </a:pPr>
            <a:endParaRPr lang="cs-CZ" dirty="0"/>
          </a:p>
          <a:p>
            <a:pPr marL="0" lvl="0" indent="0" algn="l" rtl="0">
              <a:spcBef>
                <a:spcPts val="0"/>
              </a:spcBef>
              <a:spcAft>
                <a:spcPts val="0"/>
              </a:spcAft>
              <a:buNone/>
            </a:pPr>
            <a:endParaRPr lang="cs-CZ" dirty="0"/>
          </a:p>
          <a:p>
            <a:pPr marL="0" lvl="0" indent="0" algn="l" rtl="0">
              <a:spcBef>
                <a:spcPts val="0"/>
              </a:spcBef>
              <a:spcAft>
                <a:spcPts val="0"/>
              </a:spcAft>
              <a:buNone/>
            </a:pPr>
            <a:r>
              <a:rPr lang="cs-CZ" dirty="0"/>
              <a:t>Seznam se s konkrétní doménou</a:t>
            </a:r>
          </a:p>
          <a:p>
            <a:pPr marL="228600" lvl="0" indent="-228600" algn="l" rtl="0">
              <a:spcBef>
                <a:spcPts val="0"/>
              </a:spcBef>
              <a:spcAft>
                <a:spcPts val="0"/>
              </a:spcAft>
              <a:buAutoNum type="arabicParenR"/>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b6c5d37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b6c5d37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CZ" dirty="0"/>
              <a:t>Pro začátečníky robot framework</a:t>
            </a:r>
          </a:p>
          <a:p>
            <a:pPr marL="0" lvl="0" indent="0" algn="l" rtl="0">
              <a:spcBef>
                <a:spcPts val="0"/>
              </a:spcBef>
              <a:spcAft>
                <a:spcPts val="0"/>
              </a:spcAft>
              <a:buNone/>
            </a:pPr>
            <a:endParaRPr lang="cs-CZ" dirty="0"/>
          </a:p>
          <a:p>
            <a:pPr marL="0" lvl="0" indent="0" algn="l" rtl="0">
              <a:spcBef>
                <a:spcPts val="0"/>
              </a:spcBef>
              <a:spcAft>
                <a:spcPts val="0"/>
              </a:spcAft>
              <a:buNone/>
            </a:pPr>
            <a:r>
              <a:rPr lang="cs-CZ" dirty="0"/>
              <a:t>Příště budeme dělat </a:t>
            </a:r>
            <a:r>
              <a:rPr lang="cs-CZ" dirty="0" err="1"/>
              <a:t>selenium</a:t>
            </a:r>
            <a:endParaRPr lang="cs-CZ" dirty="0"/>
          </a:p>
          <a:p>
            <a:pPr marL="0" lvl="0" indent="0" algn="l" rtl="0">
              <a:spcBef>
                <a:spcPts val="0"/>
              </a:spcBef>
              <a:spcAft>
                <a:spcPts val="0"/>
              </a:spcAft>
              <a:buNone/>
            </a:pPr>
            <a:endParaRPr lang="cs-CZ" dirty="0"/>
          </a:p>
          <a:p>
            <a:pPr marL="0" lvl="0" indent="0" algn="l" rtl="0">
              <a:spcBef>
                <a:spcPts val="0"/>
              </a:spcBef>
              <a:spcAft>
                <a:spcPts val="0"/>
              </a:spcAft>
              <a:buNone/>
            </a:pPr>
            <a:endParaRPr lang="cs-CZ" dirty="0"/>
          </a:p>
          <a:p>
            <a:pPr marL="0" lvl="0" indent="0" algn="l" rtl="0">
              <a:spcBef>
                <a:spcPts val="0"/>
              </a:spcBef>
              <a:spcAft>
                <a:spcPts val="0"/>
              </a:spcAft>
              <a:buNone/>
            </a:pPr>
            <a:r>
              <a:rPr lang="cs-CZ" dirty="0"/>
              <a:t>RF – univerzální</a:t>
            </a:r>
          </a:p>
          <a:p>
            <a:pPr marL="171450" lvl="0" indent="-171450" algn="l" rtl="0">
              <a:spcBef>
                <a:spcPts val="0"/>
              </a:spcBef>
              <a:spcAft>
                <a:spcPts val="0"/>
              </a:spcAft>
              <a:buFontTx/>
              <a:buChar char="-"/>
            </a:pPr>
            <a:r>
              <a:rPr lang="cs-CZ" dirty="0"/>
              <a:t>Dá se s ním dělat cokoliv</a:t>
            </a:r>
          </a:p>
          <a:p>
            <a:pPr marL="171450" lvl="0" indent="-171450" algn="l" rtl="0">
              <a:spcBef>
                <a:spcPts val="0"/>
              </a:spcBef>
              <a:spcAft>
                <a:spcPts val="0"/>
              </a:spcAft>
              <a:buFontTx/>
              <a:buChar char="-"/>
            </a:pPr>
            <a:r>
              <a:rPr lang="cs-CZ" dirty="0"/>
              <a:t>Nadefinujeme si klíčová slova</a:t>
            </a:r>
          </a:p>
          <a:p>
            <a:pPr marL="171450" lvl="0" indent="-171450" algn="l" rtl="0">
              <a:spcBef>
                <a:spcPts val="0"/>
              </a:spcBef>
              <a:spcAft>
                <a:spcPts val="0"/>
              </a:spcAft>
              <a:buFontTx/>
              <a:buChar char="-"/>
            </a:pPr>
            <a:r>
              <a:rPr lang="cs-CZ" dirty="0"/>
              <a:t>Slabostí je, že nám dovolí dělat cokoliv</a:t>
            </a:r>
          </a:p>
          <a:p>
            <a:pPr marL="171450" lvl="0" indent="-171450" algn="l" rtl="0">
              <a:spcBef>
                <a:spcPts val="0"/>
              </a:spcBef>
              <a:spcAft>
                <a:spcPts val="0"/>
              </a:spcAft>
              <a:buFontTx/>
              <a:buChar char="-"/>
            </a:pPr>
            <a:r>
              <a:rPr lang="cs-CZ" dirty="0"/>
              <a:t>Umožnuje používat různý jazyky</a:t>
            </a:r>
          </a:p>
          <a:p>
            <a:pPr marL="0" lvl="0" indent="0" algn="l" rtl="0">
              <a:spcBef>
                <a:spcPts val="0"/>
              </a:spcBef>
              <a:spcAft>
                <a:spcPts val="0"/>
              </a:spcAft>
              <a:buFontTx/>
              <a:buNone/>
            </a:pPr>
            <a:endParaRPr lang="cs-CZ" dirty="0"/>
          </a:p>
          <a:p>
            <a:pPr marL="0" lvl="0" indent="0" algn="l" rtl="0">
              <a:spcBef>
                <a:spcPts val="0"/>
              </a:spcBef>
              <a:spcAft>
                <a:spcPts val="0"/>
              </a:spcAft>
              <a:buFontTx/>
              <a:buNone/>
            </a:pPr>
            <a:r>
              <a:rPr lang="cs-CZ" dirty="0" err="1"/>
              <a:t>Cypress</a:t>
            </a:r>
            <a:r>
              <a:rPr lang="cs-CZ" dirty="0"/>
              <a:t> – píše se v </a:t>
            </a:r>
            <a:r>
              <a:rPr lang="cs-CZ" dirty="0" err="1"/>
              <a:t>javascriptu</a:t>
            </a:r>
            <a:r>
              <a:rPr lang="cs-CZ" dirty="0"/>
              <a:t>, není tak univerzální</a:t>
            </a:r>
          </a:p>
          <a:p>
            <a:pPr marL="0" lvl="0" indent="0" algn="l" rtl="0">
              <a:spcBef>
                <a:spcPts val="0"/>
              </a:spcBef>
              <a:spcAft>
                <a:spcPts val="0"/>
              </a:spcAft>
              <a:buFontTx/>
              <a:buNone/>
            </a:pPr>
            <a:r>
              <a:rPr lang="cs-CZ" dirty="0"/>
              <a:t>Je úzce zaměřený na weby</a:t>
            </a:r>
          </a:p>
          <a:p>
            <a:pPr marL="0" lvl="0" indent="0" algn="l" rtl="0">
              <a:spcBef>
                <a:spcPts val="0"/>
              </a:spcBef>
              <a:spcAft>
                <a:spcPts val="0"/>
              </a:spcAft>
              <a:buFontTx/>
              <a:buNone/>
            </a:pPr>
            <a:r>
              <a:rPr lang="cs-CZ" dirty="0"/>
              <a:t>Má v sobě i testování API</a:t>
            </a:r>
          </a:p>
          <a:p>
            <a:pPr marL="0" lvl="0" indent="0" algn="l" rtl="0">
              <a:spcBef>
                <a:spcPts val="0"/>
              </a:spcBef>
              <a:spcAft>
                <a:spcPts val="0"/>
              </a:spcAft>
              <a:buFontTx/>
              <a:buNone/>
            </a:pPr>
            <a:endParaRPr lang="cs-CZ" dirty="0"/>
          </a:p>
          <a:p>
            <a:pPr marL="0" lvl="0" indent="0" algn="l" rtl="0">
              <a:spcBef>
                <a:spcPts val="0"/>
              </a:spcBef>
              <a:spcAft>
                <a:spcPts val="0"/>
              </a:spcAft>
              <a:buFontTx/>
              <a:buNone/>
            </a:pPr>
            <a:r>
              <a:rPr lang="cs-CZ" dirty="0" err="1"/>
              <a:t>PostMan</a:t>
            </a:r>
            <a:r>
              <a:rPr lang="cs-CZ" dirty="0"/>
              <a:t> – k automatizaci API</a:t>
            </a:r>
          </a:p>
          <a:p>
            <a:pPr marL="0" lvl="0" indent="0" algn="l" rtl="0">
              <a:spcBef>
                <a:spcPts val="0"/>
              </a:spcBef>
              <a:spcAft>
                <a:spcPts val="0"/>
              </a:spcAft>
              <a:buFontTx/>
              <a:buNone/>
            </a:pPr>
            <a:r>
              <a:rPr lang="cs-CZ" dirty="0"/>
              <a:t>Neumožnuje složitější scénáře</a:t>
            </a:r>
          </a:p>
          <a:p>
            <a:pPr marL="0" lvl="0" indent="0" algn="l" rtl="0">
              <a:spcBef>
                <a:spcPts val="0"/>
              </a:spcBef>
              <a:spcAft>
                <a:spcPts val="0"/>
              </a:spcAft>
              <a:buFontTx/>
              <a:buNone/>
            </a:pPr>
            <a:endParaRPr lang="cs-CZ" dirty="0"/>
          </a:p>
          <a:p>
            <a:pPr marL="0" lvl="0" indent="0" algn="l" rtl="0">
              <a:spcBef>
                <a:spcPts val="0"/>
              </a:spcBef>
              <a:spcAft>
                <a:spcPts val="0"/>
              </a:spcAft>
              <a:buFontTx/>
              <a:buNone/>
            </a:pPr>
            <a:r>
              <a:rPr lang="cs-CZ" dirty="0" err="1"/>
              <a:t>Selenium</a:t>
            </a:r>
            <a:r>
              <a:rPr lang="cs-CZ" dirty="0"/>
              <a:t> – velká výhoda je , že existuje velké množství pluginů (knihoven)</a:t>
            </a:r>
          </a:p>
          <a:p>
            <a:pPr marL="0" lvl="0" indent="0" algn="l" rtl="0">
              <a:spcBef>
                <a:spcPts val="0"/>
              </a:spcBef>
              <a:spcAft>
                <a:spcPts val="0"/>
              </a:spcAft>
              <a:buFontTx/>
              <a:buNone/>
            </a:pPr>
            <a:r>
              <a:rPr lang="cs-CZ" dirty="0"/>
              <a:t>Ted verze 4.0 (beta), umožnuje testovat GUI, </a:t>
            </a:r>
          </a:p>
          <a:p>
            <a:pPr marL="0" lvl="0" indent="0" algn="l" rtl="0">
              <a:spcBef>
                <a:spcPts val="0"/>
              </a:spcBef>
              <a:spcAft>
                <a:spcPts val="0"/>
              </a:spcAft>
              <a:buFontTx/>
              <a:buNone/>
            </a:pPr>
            <a:endParaRPr lang="cs-CZ" dirty="0"/>
          </a:p>
          <a:p>
            <a:pPr marL="0" lvl="0" indent="0" algn="l" rtl="0">
              <a:spcBef>
                <a:spcPts val="0"/>
              </a:spcBef>
              <a:spcAft>
                <a:spcPts val="0"/>
              </a:spcAft>
              <a:buFontTx/>
              <a:buNone/>
            </a:pPr>
            <a:r>
              <a:rPr lang="cs-CZ" dirty="0" err="1"/>
              <a:t>Webdriver</a:t>
            </a:r>
            <a:endParaRPr lang="cs-CZ" dirty="0"/>
          </a:p>
          <a:p>
            <a:pPr marL="0" lvl="0" indent="0" algn="l" rtl="0">
              <a:spcBef>
                <a:spcPts val="0"/>
              </a:spcBef>
              <a:spcAft>
                <a:spcPts val="0"/>
              </a:spcAft>
              <a:buFontTx/>
              <a:buNone/>
            </a:pPr>
            <a:endParaRPr lang="cs-CZ" dirty="0"/>
          </a:p>
          <a:p>
            <a:pPr marL="0" lvl="0" indent="0" algn="l" rtl="0">
              <a:spcBef>
                <a:spcPts val="0"/>
              </a:spcBef>
              <a:spcAft>
                <a:spcPts val="0"/>
              </a:spcAft>
              <a:buFontTx/>
              <a:buNone/>
            </a:pPr>
            <a:r>
              <a:rPr lang="cs-CZ" dirty="0" err="1"/>
              <a:t>Appium</a:t>
            </a:r>
            <a:r>
              <a:rPr lang="cs-CZ" dirty="0"/>
              <a:t> – hodí se na testování mobilních aplikací</a:t>
            </a:r>
          </a:p>
          <a:p>
            <a:pPr marL="0" lvl="0" indent="0" algn="l" rtl="0">
              <a:spcBef>
                <a:spcPts val="0"/>
              </a:spcBef>
              <a:spcAft>
                <a:spcPts val="0"/>
              </a:spcAft>
              <a:buFontTx/>
              <a:buNone/>
            </a:pPr>
            <a:r>
              <a:rPr lang="cs-CZ" dirty="0"/>
              <a:t>Když chceme testovat Android, iOS</a:t>
            </a:r>
          </a:p>
          <a:p>
            <a:pPr marL="0" lvl="0" indent="0" algn="l" rtl="0">
              <a:spcBef>
                <a:spcPts val="0"/>
              </a:spcBef>
              <a:spcAft>
                <a:spcPts val="0"/>
              </a:spcAft>
              <a:buFontTx/>
              <a:buNone/>
            </a:pPr>
            <a:endParaRPr lang="cs-CZ" dirty="0"/>
          </a:p>
          <a:p>
            <a:pPr marL="0" lvl="0" indent="0" algn="l" rtl="0">
              <a:spcBef>
                <a:spcPts val="0"/>
              </a:spcBef>
              <a:spcAft>
                <a:spcPts val="0"/>
              </a:spcAft>
              <a:buFontTx/>
              <a:buNone/>
            </a:pPr>
            <a:r>
              <a:rPr lang="cs-CZ" dirty="0" err="1"/>
              <a:t>Puppeteer</a:t>
            </a:r>
            <a:r>
              <a:rPr lang="cs-CZ" dirty="0"/>
              <a:t> – umožnuje hodně pracovat s prohlížečem v </a:t>
            </a:r>
            <a:r>
              <a:rPr lang="cs-CZ" dirty="0" err="1"/>
              <a:t>hedles</a:t>
            </a:r>
            <a:r>
              <a:rPr lang="cs-CZ" dirty="0"/>
              <a:t> módu</a:t>
            </a:r>
          </a:p>
          <a:p>
            <a:pPr marL="0" lvl="0" indent="0" algn="l" rtl="0">
              <a:spcBef>
                <a:spcPts val="0"/>
              </a:spcBef>
              <a:spcAft>
                <a:spcPts val="0"/>
              </a:spcAft>
              <a:buFontTx/>
              <a:buNone/>
            </a:pPr>
            <a:r>
              <a:rPr lang="cs-CZ" dirty="0"/>
              <a:t>Dá přístup k funkcím prohlížeče</a:t>
            </a:r>
          </a:p>
          <a:p>
            <a:pPr marL="0" lvl="0" indent="0" algn="l" rtl="0">
              <a:spcBef>
                <a:spcPts val="0"/>
              </a:spcBef>
              <a:spcAft>
                <a:spcPts val="0"/>
              </a:spcAft>
              <a:buFontTx/>
              <a:buNone/>
            </a:pPr>
            <a:endParaRPr lang="cs-CZ" dirty="0"/>
          </a:p>
          <a:p>
            <a:pPr marL="0" lvl="0" indent="0" algn="l" rtl="0">
              <a:spcBef>
                <a:spcPts val="0"/>
              </a:spcBef>
              <a:spcAft>
                <a:spcPts val="0"/>
              </a:spcAft>
              <a:buFontTx/>
              <a:buNone/>
            </a:pPr>
            <a:endParaRPr lang="cs-CZ" dirty="0"/>
          </a:p>
          <a:p>
            <a:pPr marL="0" lvl="0" indent="0" algn="l" rtl="0">
              <a:spcBef>
                <a:spcPts val="0"/>
              </a:spcBef>
              <a:spcAft>
                <a:spcPts val="0"/>
              </a:spcAft>
              <a:buFontTx/>
              <a:buNone/>
            </a:pPr>
            <a:endParaRPr lang="cs-CZ" dirty="0"/>
          </a:p>
          <a:p>
            <a:pPr marL="0" lvl="0" indent="0" algn="l" rtl="0">
              <a:spcBef>
                <a:spcPts val="0"/>
              </a:spcBef>
              <a:spcAft>
                <a:spcPts val="0"/>
              </a:spcAft>
              <a:buFontTx/>
              <a:buNone/>
            </a:pPr>
            <a:endParaRPr lang="cs-CZ" dirty="0"/>
          </a:p>
          <a:p>
            <a:pPr marL="0" lvl="0" indent="0" algn="l" rtl="0">
              <a:spcBef>
                <a:spcPts val="0"/>
              </a:spcBef>
              <a:spcAft>
                <a:spcPts val="0"/>
              </a:spcAft>
              <a:buFontTx/>
              <a:buNone/>
            </a:pPr>
            <a:endParaRPr lang="cs-CZ" dirty="0"/>
          </a:p>
          <a:p>
            <a:pPr marL="0" lvl="0" indent="0" algn="l" rtl="0">
              <a:spcBef>
                <a:spcPts val="0"/>
              </a:spcBef>
              <a:spcAft>
                <a:spcPts val="0"/>
              </a:spcAft>
              <a:buFontTx/>
              <a:buNone/>
            </a:pPr>
            <a:endParaRPr lang="cs-CZ"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6c5d376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6c5d376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44b7db0c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44b7db0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cs"/>
              <a:t>Proč git potřebujeme?</a:t>
            </a:r>
            <a:endParaRPr/>
          </a:p>
          <a:p>
            <a:pPr marL="457200" lvl="0" indent="-317500" algn="l" rtl="0">
              <a:spcBef>
                <a:spcPts val="0"/>
              </a:spcBef>
              <a:spcAft>
                <a:spcPts val="0"/>
              </a:spcAft>
              <a:buSzPts val="1400"/>
              <a:buChar char="●"/>
            </a:pPr>
            <a:r>
              <a:rPr lang="cs"/>
              <a:t>Jak získat AT z gitu</a:t>
            </a:r>
            <a:endParaRPr/>
          </a:p>
          <a:p>
            <a:pPr marL="457200" lvl="0" indent="-317500" algn="l" rtl="0">
              <a:spcBef>
                <a:spcPts val="0"/>
              </a:spcBef>
              <a:spcAft>
                <a:spcPts val="0"/>
              </a:spcAft>
              <a:buSzPts val="1400"/>
              <a:buChar char="●"/>
            </a:pPr>
            <a:r>
              <a:rPr lang="cs"/>
              <a:t>Kam je uložit u sebe</a:t>
            </a:r>
            <a:endParaRPr/>
          </a:p>
          <a:p>
            <a:pPr marL="457200" lvl="0" indent="-317500" algn="l" rtl="0">
              <a:spcBef>
                <a:spcPts val="0"/>
              </a:spcBef>
              <a:spcAft>
                <a:spcPts val="0"/>
              </a:spcAft>
              <a:buSzPts val="1400"/>
              <a:buChar char="●"/>
            </a:pPr>
            <a:r>
              <a:rPr lang="cs"/>
              <a:t>Jak uložit změnu zpět do gitu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92fbf421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92fbf421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b704906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b70490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b44b7db0c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b44b7db0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f72167e9a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f72167e9a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92fbf421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92fbf421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b44b7db0c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b44b7db0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53a00bd5e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53a00bd5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92fbf421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92fbf421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3a49ee0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3a49ee0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dirty="0"/>
              <a:t>super JOB dneška</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b7049067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b704906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automatizace velice často není napodobování člověka</a:t>
            </a:r>
            <a:endParaRPr/>
          </a:p>
          <a:p>
            <a:pPr marL="0" lvl="0" indent="0" algn="l" rtl="0">
              <a:spcBef>
                <a:spcPts val="0"/>
              </a:spcBef>
              <a:spcAft>
                <a:spcPts val="0"/>
              </a:spcAft>
              <a:buNone/>
            </a:pPr>
            <a:endParaRPr/>
          </a:p>
          <a:p>
            <a:pPr marL="0" lvl="0" indent="0" algn="l" rtl="0">
              <a:spcBef>
                <a:spcPts val="0"/>
              </a:spcBef>
              <a:spcAft>
                <a:spcPts val="0"/>
              </a:spcAft>
              <a:buNone/>
            </a:pPr>
            <a:r>
              <a:rPr lang="cs"/>
              <a:t>automatické checky</a:t>
            </a:r>
            <a:endParaRPr/>
          </a:p>
          <a:p>
            <a:pPr marL="0" lvl="0" indent="0" algn="l" rtl="0">
              <a:spcBef>
                <a:spcPts val="0"/>
              </a:spcBef>
              <a:spcAft>
                <a:spcPts val="0"/>
              </a:spcAft>
              <a:buNone/>
            </a:pPr>
            <a:endParaRPr/>
          </a:p>
          <a:p>
            <a:pPr marL="0" lvl="0" indent="0" algn="l" rtl="0">
              <a:spcBef>
                <a:spcPts val="0"/>
              </a:spcBef>
              <a:spcAft>
                <a:spcPts val="0"/>
              </a:spcAft>
              <a:buNone/>
            </a:pPr>
            <a:r>
              <a:rPr lang="cs"/>
              <a:t>skript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b7049067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b7049067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Akce</a:t>
            </a:r>
            <a:endParaRPr/>
          </a:p>
          <a:p>
            <a:pPr marL="0" lvl="0" indent="0" algn="l" rtl="0">
              <a:spcBef>
                <a:spcPts val="0"/>
              </a:spcBef>
              <a:spcAft>
                <a:spcPts val="0"/>
              </a:spcAft>
              <a:buNone/>
            </a:pPr>
            <a:endParaRPr/>
          </a:p>
          <a:p>
            <a:pPr marL="0" lvl="0" indent="0" algn="l" rtl="0">
              <a:spcBef>
                <a:spcPts val="0"/>
              </a:spcBef>
              <a:spcAft>
                <a:spcPts val="0"/>
              </a:spcAft>
              <a:buNone/>
            </a:pPr>
            <a:r>
              <a:rPr lang="cs"/>
              <a:t>Výsledek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a49ee05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a49ee05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CZ" dirty="0"/>
              <a:t>Robot Framework</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53a00bd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53a00bd5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CZ" dirty="0"/>
              <a:t>Píšou programátoři – unit a komponent</a:t>
            </a:r>
          </a:p>
          <a:p>
            <a:pPr marL="0" lvl="0" indent="0" algn="l" rtl="0">
              <a:spcBef>
                <a:spcPts val="0"/>
              </a:spcBef>
              <a:spcAft>
                <a:spcPts val="0"/>
              </a:spcAft>
              <a:buNone/>
            </a:pPr>
            <a:endParaRPr lang="cs-CZ" dirty="0"/>
          </a:p>
          <a:p>
            <a:pPr marL="0" lvl="0" indent="0" algn="l" rtl="0">
              <a:spcBef>
                <a:spcPts val="0"/>
              </a:spcBef>
              <a:spcAft>
                <a:spcPts val="0"/>
              </a:spcAft>
              <a:buNone/>
            </a:pPr>
            <a:r>
              <a:rPr lang="cs-CZ" dirty="0"/>
              <a:t>Píšou testeři – integrační a GUI</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b44b7db0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b44b7db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Trebuchet MS"/>
              <a:buNone/>
              <a:defRPr sz="4800">
                <a:latin typeface="Trebuchet MS"/>
                <a:ea typeface="Trebuchet MS"/>
                <a:cs typeface="Trebuchet MS"/>
                <a:sym typeface="Trebuchet M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Trebuchet MS"/>
              <a:buNone/>
              <a:defRPr>
                <a:solidFill>
                  <a:schemeClr val="lt1"/>
                </a:solidFill>
                <a:latin typeface="Trebuchet MS"/>
                <a:ea typeface="Trebuchet MS"/>
                <a:cs typeface="Trebuchet MS"/>
                <a:sym typeface="Trebuchet MS"/>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00497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Trebuchet MS"/>
              <a:buChar char="●"/>
              <a:defRPr sz="1800">
                <a:solidFill>
                  <a:schemeClr val="lt2"/>
                </a:solidFill>
                <a:latin typeface="Trebuchet MS"/>
                <a:ea typeface="Trebuchet MS"/>
                <a:cs typeface="Trebuchet MS"/>
                <a:sym typeface="Trebuchet MS"/>
              </a:defRPr>
            </a:lvl1pPr>
            <a:lvl2pPr marL="914400" lvl="1" indent="-317500" rtl="0">
              <a:lnSpc>
                <a:spcPct val="115000"/>
              </a:lnSpc>
              <a:spcBef>
                <a:spcPts val="1600"/>
              </a:spcBef>
              <a:spcAft>
                <a:spcPts val="0"/>
              </a:spcAft>
              <a:buClr>
                <a:schemeClr val="lt2"/>
              </a:buClr>
              <a:buSzPts val="1400"/>
              <a:buFont typeface="Trebuchet MS"/>
              <a:buChar char="○"/>
              <a:defRPr>
                <a:solidFill>
                  <a:schemeClr val="lt2"/>
                </a:solidFill>
                <a:latin typeface="Trebuchet MS"/>
                <a:ea typeface="Trebuchet MS"/>
                <a:cs typeface="Trebuchet MS"/>
                <a:sym typeface="Trebuchet MS"/>
              </a:defRPr>
            </a:lvl2pPr>
            <a:lvl3pPr marL="1371600" lvl="2" indent="-317500" rtl="0">
              <a:lnSpc>
                <a:spcPct val="115000"/>
              </a:lnSpc>
              <a:spcBef>
                <a:spcPts val="1600"/>
              </a:spcBef>
              <a:spcAft>
                <a:spcPts val="0"/>
              </a:spcAft>
              <a:buClr>
                <a:schemeClr val="lt2"/>
              </a:buClr>
              <a:buSzPts val="1400"/>
              <a:buFont typeface="Trebuchet MS"/>
              <a:buChar char="■"/>
              <a:defRPr>
                <a:solidFill>
                  <a:schemeClr val="lt2"/>
                </a:solidFill>
                <a:latin typeface="Trebuchet MS"/>
                <a:ea typeface="Trebuchet MS"/>
                <a:cs typeface="Trebuchet MS"/>
                <a:sym typeface="Trebuchet MS"/>
              </a:defRPr>
            </a:lvl3pPr>
            <a:lvl4pPr marL="1828800" lvl="3" indent="-317500" rtl="0">
              <a:lnSpc>
                <a:spcPct val="115000"/>
              </a:lnSpc>
              <a:spcBef>
                <a:spcPts val="1600"/>
              </a:spcBef>
              <a:spcAft>
                <a:spcPts val="0"/>
              </a:spcAft>
              <a:buClr>
                <a:schemeClr val="lt2"/>
              </a:buClr>
              <a:buSzPts val="1400"/>
              <a:buFont typeface="Trebuchet MS"/>
              <a:buChar char="●"/>
              <a:defRPr>
                <a:solidFill>
                  <a:schemeClr val="lt2"/>
                </a:solidFill>
                <a:latin typeface="Trebuchet MS"/>
                <a:ea typeface="Trebuchet MS"/>
                <a:cs typeface="Trebuchet MS"/>
                <a:sym typeface="Trebuchet MS"/>
              </a:defRPr>
            </a:lvl4pPr>
            <a:lvl5pPr marL="2286000" lvl="4" indent="-317500" rtl="0">
              <a:lnSpc>
                <a:spcPct val="115000"/>
              </a:lnSpc>
              <a:spcBef>
                <a:spcPts val="1600"/>
              </a:spcBef>
              <a:spcAft>
                <a:spcPts val="0"/>
              </a:spcAft>
              <a:buClr>
                <a:schemeClr val="lt2"/>
              </a:buClr>
              <a:buSzPts val="1400"/>
              <a:buFont typeface="Trebuchet MS"/>
              <a:buChar char="○"/>
              <a:defRPr>
                <a:solidFill>
                  <a:schemeClr val="lt2"/>
                </a:solidFill>
                <a:latin typeface="Trebuchet MS"/>
                <a:ea typeface="Trebuchet MS"/>
                <a:cs typeface="Trebuchet MS"/>
                <a:sym typeface="Trebuchet MS"/>
              </a:defRPr>
            </a:lvl5pPr>
            <a:lvl6pPr marL="2743200" lvl="5" indent="-317500" rtl="0">
              <a:lnSpc>
                <a:spcPct val="115000"/>
              </a:lnSpc>
              <a:spcBef>
                <a:spcPts val="1600"/>
              </a:spcBef>
              <a:spcAft>
                <a:spcPts val="0"/>
              </a:spcAft>
              <a:buClr>
                <a:schemeClr val="lt2"/>
              </a:buClr>
              <a:buSzPts val="1400"/>
              <a:buFont typeface="Trebuchet MS"/>
              <a:buChar char="■"/>
              <a:defRPr>
                <a:solidFill>
                  <a:schemeClr val="lt2"/>
                </a:solidFill>
                <a:latin typeface="Trebuchet MS"/>
                <a:ea typeface="Trebuchet MS"/>
                <a:cs typeface="Trebuchet MS"/>
                <a:sym typeface="Trebuchet MS"/>
              </a:defRPr>
            </a:lvl6pPr>
            <a:lvl7pPr marL="3200400" lvl="6" indent="-317500" rtl="0">
              <a:lnSpc>
                <a:spcPct val="115000"/>
              </a:lnSpc>
              <a:spcBef>
                <a:spcPts val="1600"/>
              </a:spcBef>
              <a:spcAft>
                <a:spcPts val="0"/>
              </a:spcAft>
              <a:buClr>
                <a:schemeClr val="lt2"/>
              </a:buClr>
              <a:buSzPts val="1400"/>
              <a:buFont typeface="Trebuchet MS"/>
              <a:buChar char="●"/>
              <a:defRPr>
                <a:solidFill>
                  <a:schemeClr val="lt2"/>
                </a:solidFill>
                <a:latin typeface="Trebuchet MS"/>
                <a:ea typeface="Trebuchet MS"/>
                <a:cs typeface="Trebuchet MS"/>
                <a:sym typeface="Trebuchet MS"/>
              </a:defRPr>
            </a:lvl7pPr>
            <a:lvl8pPr marL="3657600" lvl="7" indent="-317500" rtl="0">
              <a:lnSpc>
                <a:spcPct val="115000"/>
              </a:lnSpc>
              <a:spcBef>
                <a:spcPts val="1600"/>
              </a:spcBef>
              <a:spcAft>
                <a:spcPts val="0"/>
              </a:spcAft>
              <a:buClr>
                <a:schemeClr val="lt2"/>
              </a:buClr>
              <a:buSzPts val="1400"/>
              <a:buFont typeface="Trebuchet MS"/>
              <a:buChar char="○"/>
              <a:defRPr>
                <a:solidFill>
                  <a:schemeClr val="lt2"/>
                </a:solidFill>
                <a:latin typeface="Trebuchet MS"/>
                <a:ea typeface="Trebuchet MS"/>
                <a:cs typeface="Trebuchet MS"/>
                <a:sym typeface="Trebuchet MS"/>
              </a:defRPr>
            </a:lvl8pPr>
            <a:lvl9pPr marL="4114800" lvl="8" indent="-317500" rtl="0">
              <a:lnSpc>
                <a:spcPct val="115000"/>
              </a:lnSpc>
              <a:spcBef>
                <a:spcPts val="1600"/>
              </a:spcBef>
              <a:spcAft>
                <a:spcPts val="1600"/>
              </a:spcAft>
              <a:buClr>
                <a:schemeClr val="lt2"/>
              </a:buClr>
              <a:buSzPts val="1400"/>
              <a:buFont typeface="Trebuchet MS"/>
              <a:buChar char="■"/>
              <a:defRPr>
                <a:solidFill>
                  <a:schemeClr val="lt2"/>
                </a:solidFill>
                <a:latin typeface="Trebuchet MS"/>
                <a:ea typeface="Trebuchet MS"/>
                <a:cs typeface="Trebuchet MS"/>
                <a:sym typeface="Trebuchet MS"/>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c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testovani.kitner.cz/login_app/userauth.php"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388150" y="877425"/>
            <a:ext cx="6515700" cy="32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sz="7800" b="1">
                <a:latin typeface="Arial"/>
                <a:ea typeface="Arial"/>
                <a:cs typeface="Arial"/>
                <a:sym typeface="Arial"/>
              </a:rPr>
              <a:t>Úvod do </a:t>
            </a:r>
            <a:r>
              <a:rPr lang="cs" sz="7800" b="1">
                <a:solidFill>
                  <a:schemeClr val="accent5"/>
                </a:solidFill>
                <a:latin typeface="Arial"/>
                <a:ea typeface="Arial"/>
                <a:cs typeface="Arial"/>
                <a:sym typeface="Arial"/>
              </a:rPr>
              <a:t>automatizace</a:t>
            </a:r>
            <a:endParaRPr sz="9500" b="1">
              <a:solidFill>
                <a:schemeClr val="accent5"/>
              </a:solidFill>
              <a:latin typeface="Arial"/>
              <a:ea typeface="Arial"/>
              <a:cs typeface="Arial"/>
              <a:sym typeface="Arial"/>
            </a:endParaRPr>
          </a:p>
        </p:txBody>
      </p:sp>
      <p:sp>
        <p:nvSpPr>
          <p:cNvPr id="68" name="Google Shape;68;p13"/>
          <p:cNvSpPr txBox="1">
            <a:spLocks noGrp="1"/>
          </p:cNvSpPr>
          <p:nvPr>
            <p:ph type="subTitle" idx="4294967295"/>
          </p:nvPr>
        </p:nvSpPr>
        <p:spPr>
          <a:xfrm>
            <a:off x="254975" y="4653050"/>
            <a:ext cx="2693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solidFill>
                  <a:srgbClr val="CCCCCC"/>
                </a:solidFill>
                <a:latin typeface="Trebuchet MS"/>
                <a:ea typeface="Trebuchet MS"/>
                <a:cs typeface="Trebuchet MS"/>
                <a:sym typeface="Trebuchet MS"/>
              </a:rPr>
              <a:t>Radek Kitner </a:t>
            </a:r>
            <a:r>
              <a:rPr lang="cs">
                <a:solidFill>
                  <a:srgbClr val="CCCCCC"/>
                </a:solidFill>
              </a:rPr>
              <a:t>© 2021</a:t>
            </a:r>
            <a:endParaRPr>
              <a:solidFill>
                <a:srgbClr val="CCCCCC"/>
              </a:solidFill>
            </a:endParaRPr>
          </a:p>
          <a:p>
            <a:pPr marL="0" lvl="0" indent="0" algn="l" rtl="0">
              <a:spcBef>
                <a:spcPts val="1600"/>
              </a:spcBef>
              <a:spcAft>
                <a:spcPts val="1600"/>
              </a:spcAft>
              <a:buNone/>
            </a:pPr>
            <a:endParaRPr>
              <a:solidFill>
                <a:srgbClr val="CCCCCC"/>
              </a:solidFill>
            </a:endParaRPr>
          </a:p>
        </p:txBody>
      </p:sp>
      <p:pic>
        <p:nvPicPr>
          <p:cNvPr id="69" name="Google Shape;69;p13"/>
          <p:cNvPicPr preferRelativeResize="0"/>
          <p:nvPr/>
        </p:nvPicPr>
        <p:blipFill>
          <a:blip r:embed="rId4">
            <a:alphaModFix/>
          </a:blip>
          <a:stretch>
            <a:fillRect/>
          </a:stretch>
        </p:blipFill>
        <p:spPr>
          <a:xfrm>
            <a:off x="7590850" y="395850"/>
            <a:ext cx="1125100" cy="36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a:t>Co automatizovat a co ne?</a:t>
            </a:r>
            <a:endParaRPr>
              <a:latin typeface="Trebuchet MS"/>
              <a:ea typeface="Trebuchet MS"/>
              <a:cs typeface="Trebuchet MS"/>
              <a:sym typeface="Trebuchet MS"/>
            </a:endParaRPr>
          </a:p>
        </p:txBody>
      </p:sp>
      <p:sp>
        <p:nvSpPr>
          <p:cNvPr id="128" name="Google Shape;128;p22"/>
          <p:cNvSpPr txBox="1"/>
          <p:nvPr/>
        </p:nvSpPr>
        <p:spPr>
          <a:xfrm>
            <a:off x="1901100" y="1069625"/>
            <a:ext cx="5876400" cy="280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cs" sz="2400" b="1">
                <a:solidFill>
                  <a:srgbClr val="84BD00"/>
                </a:solidFill>
              </a:rPr>
              <a:t>Co ANO</a:t>
            </a:r>
            <a:endParaRPr sz="2400" b="1">
              <a:solidFill>
                <a:srgbClr val="84BD00"/>
              </a:solidFill>
            </a:endParaRPr>
          </a:p>
          <a:p>
            <a:pPr marL="457200" lvl="0" indent="-381000" algn="l" rtl="0">
              <a:lnSpc>
                <a:spcPct val="150000"/>
              </a:lnSpc>
              <a:spcBef>
                <a:spcPts val="0"/>
              </a:spcBef>
              <a:spcAft>
                <a:spcPts val="0"/>
              </a:spcAft>
              <a:buClr>
                <a:srgbClr val="434343"/>
              </a:buClr>
              <a:buSzPts val="2400"/>
              <a:buChar char="●"/>
            </a:pPr>
            <a:r>
              <a:rPr lang="cs" sz="2400">
                <a:solidFill>
                  <a:srgbClr val="434343"/>
                </a:solidFill>
              </a:rPr>
              <a:t>high risk - testy kritické pro byznys</a:t>
            </a:r>
            <a:endParaRPr sz="2400">
              <a:solidFill>
                <a:srgbClr val="434343"/>
              </a:solidFill>
            </a:endParaRPr>
          </a:p>
          <a:p>
            <a:pPr marL="457200" lvl="0" indent="-381000" algn="l" rtl="0">
              <a:lnSpc>
                <a:spcPct val="150000"/>
              </a:lnSpc>
              <a:spcBef>
                <a:spcPts val="0"/>
              </a:spcBef>
              <a:spcAft>
                <a:spcPts val="0"/>
              </a:spcAft>
              <a:buClr>
                <a:srgbClr val="434343"/>
              </a:buClr>
              <a:buSzPts val="2400"/>
              <a:buChar char="●"/>
            </a:pPr>
            <a:r>
              <a:rPr lang="cs" sz="2400">
                <a:solidFill>
                  <a:srgbClr val="434343"/>
                </a:solidFill>
              </a:rPr>
              <a:t>testy které se provádějí opakovaně</a:t>
            </a:r>
            <a:endParaRPr sz="2400">
              <a:solidFill>
                <a:srgbClr val="434343"/>
              </a:solidFill>
            </a:endParaRPr>
          </a:p>
          <a:p>
            <a:pPr marL="457200" lvl="0" indent="-381000" algn="l" rtl="0">
              <a:lnSpc>
                <a:spcPct val="150000"/>
              </a:lnSpc>
              <a:spcBef>
                <a:spcPts val="0"/>
              </a:spcBef>
              <a:spcAft>
                <a:spcPts val="0"/>
              </a:spcAft>
              <a:buClr>
                <a:srgbClr val="434343"/>
              </a:buClr>
              <a:buSzPts val="2400"/>
              <a:buChar char="●"/>
            </a:pPr>
            <a:r>
              <a:rPr lang="cs" sz="2400">
                <a:solidFill>
                  <a:srgbClr val="434343"/>
                </a:solidFill>
              </a:rPr>
              <a:t>testy které jsou velmi nudné a nebo obtížné na provedení</a:t>
            </a:r>
            <a:endParaRPr sz="2400">
              <a:solidFill>
                <a:srgbClr val="434343"/>
              </a:solidFill>
            </a:endParaRPr>
          </a:p>
          <a:p>
            <a:pPr marL="457200" lvl="0" indent="-381000" algn="l" rtl="0">
              <a:lnSpc>
                <a:spcPct val="150000"/>
              </a:lnSpc>
              <a:spcBef>
                <a:spcPts val="0"/>
              </a:spcBef>
              <a:spcAft>
                <a:spcPts val="0"/>
              </a:spcAft>
              <a:buClr>
                <a:srgbClr val="434343"/>
              </a:buClr>
              <a:buSzPts val="2400"/>
              <a:buChar char="●"/>
            </a:pPr>
            <a:r>
              <a:rPr lang="cs" sz="2400">
                <a:solidFill>
                  <a:srgbClr val="434343"/>
                </a:solidFill>
              </a:rPr>
              <a:t>testy které stojí spoustu času</a:t>
            </a:r>
            <a:endParaRPr sz="2400">
              <a:solidFill>
                <a:srgbClr val="434343"/>
              </a:solidFill>
            </a:endParaRPr>
          </a:p>
          <a:p>
            <a:pPr marL="0" lvl="0" indent="0" algn="l" rtl="0">
              <a:spcBef>
                <a:spcPts val="0"/>
              </a:spcBef>
              <a:spcAft>
                <a:spcPts val="0"/>
              </a:spcAft>
              <a:buNone/>
            </a:pPr>
            <a:endParaRPr sz="2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a:t>Co automatizovat a co ne?</a:t>
            </a:r>
            <a:endParaRPr>
              <a:latin typeface="Trebuchet MS"/>
              <a:ea typeface="Trebuchet MS"/>
              <a:cs typeface="Trebuchet MS"/>
              <a:sym typeface="Trebuchet MS"/>
            </a:endParaRPr>
          </a:p>
        </p:txBody>
      </p:sp>
      <p:sp>
        <p:nvSpPr>
          <p:cNvPr id="134" name="Google Shape;134;p23"/>
          <p:cNvSpPr txBox="1"/>
          <p:nvPr/>
        </p:nvSpPr>
        <p:spPr>
          <a:xfrm>
            <a:off x="1670900" y="1153850"/>
            <a:ext cx="6334500" cy="3500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cs" sz="2400" b="1">
                <a:solidFill>
                  <a:srgbClr val="AF272F"/>
                </a:solidFill>
              </a:rPr>
              <a:t>Co NE</a:t>
            </a:r>
            <a:endParaRPr sz="2400" b="1">
              <a:solidFill>
                <a:srgbClr val="AF272F"/>
              </a:solidFill>
            </a:endParaRPr>
          </a:p>
          <a:p>
            <a:pPr marL="457200" lvl="0" indent="-381000" algn="l" rtl="0">
              <a:lnSpc>
                <a:spcPct val="150000"/>
              </a:lnSpc>
              <a:spcBef>
                <a:spcPts val="0"/>
              </a:spcBef>
              <a:spcAft>
                <a:spcPts val="0"/>
              </a:spcAft>
              <a:buClr>
                <a:srgbClr val="343434"/>
              </a:buClr>
              <a:buSzPts val="2400"/>
              <a:buChar char="●"/>
            </a:pPr>
            <a:r>
              <a:rPr lang="cs" sz="2400">
                <a:solidFill>
                  <a:srgbClr val="343434"/>
                </a:solidFill>
              </a:rPr>
              <a:t>testy u kterých se často mění požadavky</a:t>
            </a:r>
            <a:endParaRPr sz="2400">
              <a:solidFill>
                <a:srgbClr val="343434"/>
              </a:solidFill>
            </a:endParaRPr>
          </a:p>
          <a:p>
            <a:pPr marL="457200" lvl="0" indent="-381000" algn="l" rtl="0">
              <a:lnSpc>
                <a:spcPct val="150000"/>
              </a:lnSpc>
              <a:spcBef>
                <a:spcPts val="0"/>
              </a:spcBef>
              <a:spcAft>
                <a:spcPts val="0"/>
              </a:spcAft>
              <a:buClr>
                <a:srgbClr val="343434"/>
              </a:buClr>
              <a:buSzPts val="2400"/>
              <a:buChar char="●"/>
            </a:pPr>
            <a:r>
              <a:rPr lang="cs" sz="2400">
                <a:solidFill>
                  <a:srgbClr val="343434"/>
                </a:solidFill>
              </a:rPr>
              <a:t>testy které jsou nově navržené a nebyly odzkoušeny manuálně</a:t>
            </a:r>
            <a:endParaRPr sz="2400">
              <a:solidFill>
                <a:srgbClr val="343434"/>
              </a:solidFill>
            </a:endParaRPr>
          </a:p>
          <a:p>
            <a:pPr marL="457200" lvl="0" indent="-381000" algn="l" rtl="0">
              <a:lnSpc>
                <a:spcPct val="150000"/>
              </a:lnSpc>
              <a:spcBef>
                <a:spcPts val="0"/>
              </a:spcBef>
              <a:spcAft>
                <a:spcPts val="0"/>
              </a:spcAft>
              <a:buClr>
                <a:srgbClr val="343434"/>
              </a:buClr>
              <a:buSzPts val="2400"/>
              <a:buChar char="●"/>
            </a:pPr>
            <a:r>
              <a:rPr lang="cs" sz="2400">
                <a:solidFill>
                  <a:srgbClr val="343434"/>
                </a:solidFill>
              </a:rPr>
              <a:t>test které jsou vykonávány nahodile (ad-hoc)</a:t>
            </a:r>
            <a:endParaRPr sz="2400">
              <a:solidFill>
                <a:srgbClr val="343434"/>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endParaRPr sz="24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1106775" y="1630425"/>
            <a:ext cx="7050600" cy="17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cs" sz="6800"/>
              <a:t>Zvolte si doménu</a:t>
            </a:r>
            <a:endParaRPr sz="6800"/>
          </a:p>
          <a:p>
            <a:pPr marL="0" lvl="0" indent="0" algn="ctr" rtl="0">
              <a:spcBef>
                <a:spcPts val="0"/>
              </a:spcBef>
              <a:spcAft>
                <a:spcPts val="0"/>
              </a:spcAft>
              <a:buNone/>
            </a:pPr>
            <a:r>
              <a:rPr lang="cs" i="1">
                <a:solidFill>
                  <a:schemeClr val="accent5"/>
                </a:solidFill>
              </a:rPr>
              <a:t>(co budete automatizovat)</a:t>
            </a:r>
            <a:endParaRPr i="1">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1877575" y="1063275"/>
            <a:ext cx="4621500" cy="3903300"/>
          </a:xfrm>
          <a:prstGeom prst="rect">
            <a:avLst/>
          </a:prstGeom>
        </p:spPr>
        <p:txBody>
          <a:bodyPr spcFirstLastPara="1" wrap="square" lIns="91425" tIns="91425" rIns="91425" bIns="91425" anchor="ctr" anchorCtr="0">
            <a:noAutofit/>
          </a:bodyPr>
          <a:lstStyle/>
          <a:p>
            <a:pPr marL="1371600" lvl="2" indent="-400050" algn="l" rtl="0">
              <a:lnSpc>
                <a:spcPct val="115000"/>
              </a:lnSpc>
              <a:spcBef>
                <a:spcPts val="1200"/>
              </a:spcBef>
              <a:spcAft>
                <a:spcPts val="0"/>
              </a:spcAft>
              <a:buSzPts val="2700"/>
              <a:buFont typeface="Arial"/>
              <a:buChar char="■"/>
            </a:pPr>
            <a:r>
              <a:rPr lang="cs" sz="2700">
                <a:latin typeface="Arial"/>
                <a:ea typeface="Arial"/>
                <a:cs typeface="Arial"/>
                <a:sym typeface="Arial"/>
              </a:rPr>
              <a:t>Robot Framework</a:t>
            </a:r>
            <a:endParaRPr sz="2700">
              <a:latin typeface="Arial"/>
              <a:ea typeface="Arial"/>
              <a:cs typeface="Arial"/>
              <a:sym typeface="Arial"/>
            </a:endParaRPr>
          </a:p>
          <a:p>
            <a:pPr marL="1371600" lvl="2" indent="-400050" algn="l" rtl="0">
              <a:lnSpc>
                <a:spcPct val="115000"/>
              </a:lnSpc>
              <a:spcBef>
                <a:spcPts val="0"/>
              </a:spcBef>
              <a:spcAft>
                <a:spcPts val="0"/>
              </a:spcAft>
              <a:buSzPts val="2700"/>
              <a:buFont typeface="Arial"/>
              <a:buChar char="■"/>
            </a:pPr>
            <a:r>
              <a:rPr lang="cs" sz="2700">
                <a:latin typeface="Arial"/>
                <a:ea typeface="Arial"/>
                <a:cs typeface="Arial"/>
                <a:sym typeface="Arial"/>
              </a:rPr>
              <a:t>Cypress.io</a:t>
            </a:r>
            <a:endParaRPr sz="2700">
              <a:latin typeface="Arial"/>
              <a:ea typeface="Arial"/>
              <a:cs typeface="Arial"/>
              <a:sym typeface="Arial"/>
            </a:endParaRPr>
          </a:p>
          <a:p>
            <a:pPr marL="1371600" lvl="2" indent="-400050" algn="l" rtl="0">
              <a:lnSpc>
                <a:spcPct val="115000"/>
              </a:lnSpc>
              <a:spcBef>
                <a:spcPts val="0"/>
              </a:spcBef>
              <a:spcAft>
                <a:spcPts val="0"/>
              </a:spcAft>
              <a:buClr>
                <a:srgbClr val="FFFFFF"/>
              </a:buClr>
              <a:buSzPts val="2700"/>
              <a:buFont typeface="Arial"/>
              <a:buChar char="■"/>
            </a:pPr>
            <a:r>
              <a:rPr lang="cs" sz="2700">
                <a:solidFill>
                  <a:schemeClr val="accent5"/>
                </a:solidFill>
                <a:latin typeface="Arial"/>
                <a:ea typeface="Arial"/>
                <a:cs typeface="Arial"/>
                <a:sym typeface="Arial"/>
              </a:rPr>
              <a:t>PostMan</a:t>
            </a:r>
            <a:endParaRPr sz="2700">
              <a:solidFill>
                <a:schemeClr val="accent5"/>
              </a:solidFill>
              <a:latin typeface="Arial"/>
              <a:ea typeface="Arial"/>
              <a:cs typeface="Arial"/>
              <a:sym typeface="Arial"/>
            </a:endParaRPr>
          </a:p>
          <a:p>
            <a:pPr marL="1371600" lvl="2" indent="-400050" algn="l" rtl="0">
              <a:lnSpc>
                <a:spcPct val="115000"/>
              </a:lnSpc>
              <a:spcBef>
                <a:spcPts val="0"/>
              </a:spcBef>
              <a:spcAft>
                <a:spcPts val="0"/>
              </a:spcAft>
              <a:buSzPts val="2700"/>
              <a:buFont typeface="Arial"/>
              <a:buChar char="■"/>
            </a:pPr>
            <a:r>
              <a:rPr lang="cs" sz="2700">
                <a:latin typeface="Arial"/>
                <a:ea typeface="Arial"/>
                <a:cs typeface="Arial"/>
                <a:sym typeface="Arial"/>
              </a:rPr>
              <a:t>Selenium</a:t>
            </a:r>
            <a:endParaRPr sz="2700">
              <a:latin typeface="Arial"/>
              <a:ea typeface="Arial"/>
              <a:cs typeface="Arial"/>
              <a:sym typeface="Arial"/>
            </a:endParaRPr>
          </a:p>
          <a:p>
            <a:pPr marL="1371600" lvl="2" indent="-400050" algn="l" rtl="0">
              <a:lnSpc>
                <a:spcPct val="115000"/>
              </a:lnSpc>
              <a:spcBef>
                <a:spcPts val="0"/>
              </a:spcBef>
              <a:spcAft>
                <a:spcPts val="0"/>
              </a:spcAft>
              <a:buClr>
                <a:srgbClr val="FFFFFF"/>
              </a:buClr>
              <a:buSzPts val="2700"/>
              <a:buFont typeface="Arial"/>
              <a:buChar char="■"/>
            </a:pPr>
            <a:r>
              <a:rPr lang="cs" sz="2700">
                <a:solidFill>
                  <a:schemeClr val="accent5"/>
                </a:solidFill>
                <a:latin typeface="Arial"/>
                <a:ea typeface="Arial"/>
                <a:cs typeface="Arial"/>
                <a:sym typeface="Arial"/>
              </a:rPr>
              <a:t>Webdriver.io</a:t>
            </a:r>
            <a:endParaRPr sz="2700">
              <a:solidFill>
                <a:schemeClr val="accent5"/>
              </a:solidFill>
              <a:latin typeface="Arial"/>
              <a:ea typeface="Arial"/>
              <a:cs typeface="Arial"/>
              <a:sym typeface="Arial"/>
            </a:endParaRPr>
          </a:p>
          <a:p>
            <a:pPr marL="1371600" lvl="2" indent="-400050" algn="l" rtl="0">
              <a:lnSpc>
                <a:spcPct val="115000"/>
              </a:lnSpc>
              <a:spcBef>
                <a:spcPts val="0"/>
              </a:spcBef>
              <a:spcAft>
                <a:spcPts val="0"/>
              </a:spcAft>
              <a:buClr>
                <a:srgbClr val="FFFFFF"/>
              </a:buClr>
              <a:buSzPts val="2700"/>
              <a:buFont typeface="Arial"/>
              <a:buChar char="■"/>
            </a:pPr>
            <a:r>
              <a:rPr lang="cs" sz="2700">
                <a:solidFill>
                  <a:schemeClr val="accent5"/>
                </a:solidFill>
                <a:latin typeface="Arial"/>
                <a:ea typeface="Arial"/>
                <a:cs typeface="Arial"/>
                <a:sym typeface="Arial"/>
              </a:rPr>
              <a:t>Appium</a:t>
            </a:r>
            <a:endParaRPr sz="2700">
              <a:solidFill>
                <a:schemeClr val="accent5"/>
              </a:solidFill>
              <a:latin typeface="Arial"/>
              <a:ea typeface="Arial"/>
              <a:cs typeface="Arial"/>
              <a:sym typeface="Arial"/>
            </a:endParaRPr>
          </a:p>
          <a:p>
            <a:pPr marL="1371600" lvl="2" indent="-400050" algn="l" rtl="0">
              <a:lnSpc>
                <a:spcPct val="115000"/>
              </a:lnSpc>
              <a:spcBef>
                <a:spcPts val="0"/>
              </a:spcBef>
              <a:spcAft>
                <a:spcPts val="0"/>
              </a:spcAft>
              <a:buClr>
                <a:srgbClr val="FFFFFF"/>
              </a:buClr>
              <a:buSzPts val="2700"/>
              <a:buFont typeface="Arial"/>
              <a:buChar char="■"/>
            </a:pPr>
            <a:r>
              <a:rPr lang="cs" sz="2700">
                <a:solidFill>
                  <a:schemeClr val="accent5"/>
                </a:solidFill>
                <a:latin typeface="Arial"/>
                <a:ea typeface="Arial"/>
                <a:cs typeface="Arial"/>
                <a:sym typeface="Arial"/>
              </a:rPr>
              <a:t>Puppeteer</a:t>
            </a:r>
            <a:endParaRPr sz="2700">
              <a:solidFill>
                <a:schemeClr val="accent5"/>
              </a:solidFill>
              <a:latin typeface="Arial"/>
              <a:ea typeface="Arial"/>
              <a:cs typeface="Arial"/>
              <a:sym typeface="Arial"/>
            </a:endParaRPr>
          </a:p>
        </p:txBody>
      </p:sp>
      <p:sp>
        <p:nvSpPr>
          <p:cNvPr id="145" name="Google Shape;145;p25"/>
          <p:cNvSpPr txBox="1"/>
          <p:nvPr/>
        </p:nvSpPr>
        <p:spPr>
          <a:xfrm>
            <a:off x="288325" y="242175"/>
            <a:ext cx="7519200" cy="8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3600">
                <a:solidFill>
                  <a:schemeClr val="accent6"/>
                </a:solidFill>
                <a:latin typeface="Trebuchet MS"/>
                <a:ea typeface="Trebuchet MS"/>
                <a:cs typeface="Trebuchet MS"/>
                <a:sym typeface="Trebuchet MS"/>
              </a:rPr>
              <a:t>Zvolte nástroj</a:t>
            </a:r>
            <a:endParaRPr sz="3600">
              <a:solidFill>
                <a:schemeClr val="accent6"/>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Effect transition="in" filter="fade">
                                      <p:cBhvr>
                                        <p:cTn id="7" dur="1000"/>
                                        <p:tgtEl>
                                          <p:spTgt spid="1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xEl>
                                              <p:pRg st="1" end="1"/>
                                            </p:txEl>
                                          </p:spTgt>
                                        </p:tgtEl>
                                        <p:attrNameLst>
                                          <p:attrName>style.visibility</p:attrName>
                                        </p:attrNameLst>
                                      </p:cBhvr>
                                      <p:to>
                                        <p:strVal val="visible"/>
                                      </p:to>
                                    </p:set>
                                    <p:animEffect transition="in" filter="fade">
                                      <p:cBhvr>
                                        <p:cTn id="12" dur="1000"/>
                                        <p:tgtEl>
                                          <p:spTgt spid="1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xEl>
                                              <p:pRg st="2" end="2"/>
                                            </p:txEl>
                                          </p:spTgt>
                                        </p:tgtEl>
                                        <p:attrNameLst>
                                          <p:attrName>style.visibility</p:attrName>
                                        </p:attrNameLst>
                                      </p:cBhvr>
                                      <p:to>
                                        <p:strVal val="visible"/>
                                      </p:to>
                                    </p:set>
                                    <p:animEffect transition="in" filter="fade">
                                      <p:cBhvr>
                                        <p:cTn id="17" dur="1000"/>
                                        <p:tgtEl>
                                          <p:spTgt spid="1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xEl>
                                              <p:pRg st="3" end="3"/>
                                            </p:txEl>
                                          </p:spTgt>
                                        </p:tgtEl>
                                        <p:attrNameLst>
                                          <p:attrName>style.visibility</p:attrName>
                                        </p:attrNameLst>
                                      </p:cBhvr>
                                      <p:to>
                                        <p:strVal val="visible"/>
                                      </p:to>
                                    </p:set>
                                    <p:animEffect transition="in" filter="fade">
                                      <p:cBhvr>
                                        <p:cTn id="22" dur="1000"/>
                                        <p:tgtEl>
                                          <p:spTgt spid="1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xEl>
                                              <p:pRg st="4" end="4"/>
                                            </p:txEl>
                                          </p:spTgt>
                                        </p:tgtEl>
                                        <p:attrNameLst>
                                          <p:attrName>style.visibility</p:attrName>
                                        </p:attrNameLst>
                                      </p:cBhvr>
                                      <p:to>
                                        <p:strVal val="visible"/>
                                      </p:to>
                                    </p:set>
                                    <p:animEffect transition="in" filter="fade">
                                      <p:cBhvr>
                                        <p:cTn id="27" dur="1000"/>
                                        <p:tgtEl>
                                          <p:spTgt spid="1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4">
                                            <p:txEl>
                                              <p:pRg st="5" end="5"/>
                                            </p:txEl>
                                          </p:spTgt>
                                        </p:tgtEl>
                                        <p:attrNameLst>
                                          <p:attrName>style.visibility</p:attrName>
                                        </p:attrNameLst>
                                      </p:cBhvr>
                                      <p:to>
                                        <p:strVal val="visible"/>
                                      </p:to>
                                    </p:set>
                                    <p:animEffect transition="in" filter="fade">
                                      <p:cBhvr>
                                        <p:cTn id="32" dur="1000"/>
                                        <p:tgtEl>
                                          <p:spTgt spid="1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4">
                                            <p:txEl>
                                              <p:pRg st="6" end="6"/>
                                            </p:txEl>
                                          </p:spTgt>
                                        </p:tgtEl>
                                        <p:attrNameLst>
                                          <p:attrName>style.visibility</p:attrName>
                                        </p:attrNameLst>
                                      </p:cBhvr>
                                      <p:to>
                                        <p:strVal val="visible"/>
                                      </p:to>
                                    </p:set>
                                    <p:animEffect transition="in" filter="fade">
                                      <p:cBhvr>
                                        <p:cTn id="37" dur="1000"/>
                                        <p:tgtEl>
                                          <p:spTgt spid="1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1877575" y="1063275"/>
            <a:ext cx="5520300" cy="3903300"/>
          </a:xfrm>
          <a:prstGeom prst="rect">
            <a:avLst/>
          </a:prstGeom>
        </p:spPr>
        <p:txBody>
          <a:bodyPr spcFirstLastPara="1" wrap="square" lIns="91425" tIns="91425" rIns="91425" bIns="91425" anchor="ctr" anchorCtr="0">
            <a:noAutofit/>
          </a:bodyPr>
          <a:lstStyle/>
          <a:p>
            <a:pPr marL="1371600" lvl="2" indent="-400050" algn="l" rtl="0">
              <a:lnSpc>
                <a:spcPct val="115000"/>
              </a:lnSpc>
              <a:spcBef>
                <a:spcPts val="1200"/>
              </a:spcBef>
              <a:spcAft>
                <a:spcPts val="0"/>
              </a:spcAft>
              <a:buClr>
                <a:srgbClr val="FFFFFF"/>
              </a:buClr>
              <a:buSzPts val="2700"/>
              <a:buFont typeface="Arial"/>
              <a:buChar char="■"/>
            </a:pPr>
            <a:r>
              <a:rPr lang="cs" sz="2700">
                <a:latin typeface="Arial"/>
                <a:ea typeface="Arial"/>
                <a:cs typeface="Arial"/>
                <a:sym typeface="Arial"/>
              </a:rPr>
              <a:t>PyCharm</a:t>
            </a:r>
            <a:endParaRPr sz="2700">
              <a:latin typeface="Arial"/>
              <a:ea typeface="Arial"/>
              <a:cs typeface="Arial"/>
              <a:sym typeface="Arial"/>
            </a:endParaRPr>
          </a:p>
          <a:p>
            <a:pPr marL="1371600" lvl="2" indent="-400050" algn="l" rtl="0">
              <a:lnSpc>
                <a:spcPct val="115000"/>
              </a:lnSpc>
              <a:spcBef>
                <a:spcPts val="0"/>
              </a:spcBef>
              <a:spcAft>
                <a:spcPts val="0"/>
              </a:spcAft>
              <a:buClr>
                <a:srgbClr val="FFFFFF"/>
              </a:buClr>
              <a:buSzPts val="2700"/>
              <a:buFont typeface="Arial"/>
              <a:buChar char="■"/>
            </a:pPr>
            <a:r>
              <a:rPr lang="cs" sz="2700">
                <a:latin typeface="Arial"/>
                <a:ea typeface="Arial"/>
                <a:cs typeface="Arial"/>
                <a:sym typeface="Arial"/>
              </a:rPr>
              <a:t>Visual Studio Code</a:t>
            </a:r>
            <a:endParaRPr sz="2700">
              <a:latin typeface="Arial"/>
              <a:ea typeface="Arial"/>
              <a:cs typeface="Arial"/>
              <a:sym typeface="Arial"/>
            </a:endParaRPr>
          </a:p>
          <a:p>
            <a:pPr marL="1371600" lvl="0" indent="0" algn="l" rtl="0">
              <a:lnSpc>
                <a:spcPct val="115000"/>
              </a:lnSpc>
              <a:spcBef>
                <a:spcPts val="1200"/>
              </a:spcBef>
              <a:spcAft>
                <a:spcPts val="1200"/>
              </a:spcAft>
              <a:buNone/>
            </a:pPr>
            <a:endParaRPr sz="2700">
              <a:latin typeface="Arial"/>
              <a:ea typeface="Arial"/>
              <a:cs typeface="Arial"/>
              <a:sym typeface="Arial"/>
            </a:endParaRPr>
          </a:p>
        </p:txBody>
      </p:sp>
      <p:sp>
        <p:nvSpPr>
          <p:cNvPr id="151" name="Google Shape;151;p26"/>
          <p:cNvSpPr txBox="1"/>
          <p:nvPr/>
        </p:nvSpPr>
        <p:spPr>
          <a:xfrm>
            <a:off x="288325" y="242175"/>
            <a:ext cx="7519200" cy="8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3600">
                <a:solidFill>
                  <a:schemeClr val="accent6"/>
                </a:solidFill>
                <a:latin typeface="Trebuchet MS"/>
                <a:ea typeface="Trebuchet MS"/>
                <a:cs typeface="Trebuchet MS"/>
                <a:sym typeface="Trebuchet MS"/>
              </a:rPr>
              <a:t>Zvolte IDE</a:t>
            </a:r>
            <a:endParaRPr sz="3600">
              <a:solidFill>
                <a:schemeClr val="accent6"/>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10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fade">
                                      <p:cBhvr>
                                        <p:cTn id="12" dur="1000"/>
                                        <p:tgtEl>
                                          <p:spTgt spid="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animEffect transition="in" filter="fade">
                                      <p:cBhvr>
                                        <p:cTn id="17" dur="1000"/>
                                        <p:tgtEl>
                                          <p:spTgt spid="1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460950" y="1879875"/>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cs"/>
              <a:t>Téma: GIT (verzovací systém)</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620788" y="112400"/>
            <a:ext cx="5902413"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460950" y="1405775"/>
            <a:ext cx="8222100" cy="19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cs"/>
              <a:t>Téma:	Podstata vytvoření automatizovaného testů</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460950" y="1879875"/>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cs"/>
              <a:t>Cvičení: Spusťte a upravte AT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p:nvPr/>
        </p:nvSpPr>
        <p:spPr>
          <a:xfrm>
            <a:off x="844500" y="1170725"/>
            <a:ext cx="7455000" cy="29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9600" b="1">
                <a:solidFill>
                  <a:srgbClr val="FFFFFF"/>
                </a:solidFill>
              </a:rPr>
              <a:t>Domácí úkol</a:t>
            </a:r>
            <a:endParaRPr sz="96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018150" y="459725"/>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a:t>Pravidla kurzu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p:nvPr/>
        </p:nvSpPr>
        <p:spPr>
          <a:xfrm>
            <a:off x="844500" y="1170725"/>
            <a:ext cx="7455000" cy="296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cs" sz="9600" b="1">
                <a:solidFill>
                  <a:srgbClr val="FFFFFF"/>
                </a:solidFill>
              </a:rPr>
              <a:t>BONUS</a:t>
            </a:r>
            <a:endParaRPr sz="9600" b="1">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a:latin typeface="Trebuchet MS"/>
                <a:ea typeface="Trebuchet MS"/>
                <a:cs typeface="Trebuchet MS"/>
                <a:sym typeface="Trebuchet MS"/>
              </a:rPr>
              <a:t>Automatizace testů v SOAPUI - TestLogin</a:t>
            </a:r>
            <a:endParaRPr>
              <a:latin typeface="Trebuchet MS"/>
              <a:ea typeface="Trebuchet MS"/>
              <a:cs typeface="Trebuchet MS"/>
              <a:sym typeface="Trebuchet MS"/>
            </a:endParaRPr>
          </a:p>
        </p:txBody>
      </p:sp>
      <p:sp>
        <p:nvSpPr>
          <p:cNvPr id="187" name="Google Shape;187;p33"/>
          <p:cNvSpPr txBox="1"/>
          <p:nvPr/>
        </p:nvSpPr>
        <p:spPr>
          <a:xfrm>
            <a:off x="518975" y="1303200"/>
            <a:ext cx="5339400" cy="3044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SzPts val="1800"/>
              <a:buChar char="●"/>
            </a:pPr>
            <a:r>
              <a:rPr lang="cs" sz="1800" b="1"/>
              <a:t>adresa API do Postmana</a:t>
            </a:r>
            <a:endParaRPr sz="1800"/>
          </a:p>
          <a:p>
            <a:pPr marL="914400" lvl="1" indent="-342900" algn="l" rtl="0">
              <a:lnSpc>
                <a:spcPct val="115000"/>
              </a:lnSpc>
              <a:spcBef>
                <a:spcPts val="0"/>
              </a:spcBef>
              <a:spcAft>
                <a:spcPts val="0"/>
              </a:spcAft>
              <a:buSzPts val="1800"/>
              <a:buChar char="○"/>
            </a:pPr>
            <a:r>
              <a:rPr lang="cs" sz="1800"/>
              <a:t>řekne vám vývojář nebo architekt</a:t>
            </a:r>
            <a:endParaRPr sz="1800"/>
          </a:p>
          <a:p>
            <a:pPr marL="914400" lvl="1" indent="-342900" algn="l" rtl="0">
              <a:lnSpc>
                <a:spcPct val="115000"/>
              </a:lnSpc>
              <a:spcBef>
                <a:spcPts val="0"/>
              </a:spcBef>
              <a:spcAft>
                <a:spcPts val="0"/>
              </a:spcAft>
              <a:buSzPts val="1800"/>
              <a:buChar char="○"/>
            </a:pPr>
            <a:r>
              <a:rPr lang="cs" sz="1800"/>
              <a:t>Adresa: </a:t>
            </a:r>
            <a:r>
              <a:rPr lang="cs" sz="1800" u="sng">
                <a:solidFill>
                  <a:schemeClr val="hlink"/>
                </a:solidFill>
                <a:hlinkClick r:id="rId3"/>
              </a:rPr>
              <a:t>http://testovani.kitner.cz/login_app/userauth.php</a:t>
            </a:r>
            <a:endParaRPr sz="1800"/>
          </a:p>
          <a:p>
            <a:pPr marL="0" lvl="0" indent="0" algn="l" rtl="0">
              <a:lnSpc>
                <a:spcPct val="115000"/>
              </a:lnSpc>
              <a:spcBef>
                <a:spcPts val="1200"/>
              </a:spcBef>
              <a:spcAft>
                <a:spcPts val="0"/>
              </a:spcAft>
              <a:buNone/>
            </a:pPr>
            <a:endParaRPr sz="1800"/>
          </a:p>
          <a:p>
            <a:pPr marL="457200" lvl="0" indent="-342900" algn="l" rtl="0">
              <a:lnSpc>
                <a:spcPct val="115000"/>
              </a:lnSpc>
              <a:spcBef>
                <a:spcPts val="1200"/>
              </a:spcBef>
              <a:spcAft>
                <a:spcPts val="0"/>
              </a:spcAft>
              <a:buSzPts val="1800"/>
              <a:buChar char="●"/>
            </a:pPr>
            <a:r>
              <a:rPr lang="cs" sz="1800" b="1"/>
              <a:t>JSON</a:t>
            </a:r>
            <a:r>
              <a:rPr lang="cs" sz="1800"/>
              <a:t>: </a:t>
            </a:r>
            <a:endParaRPr sz="1800"/>
          </a:p>
          <a:p>
            <a:pPr marL="914400" lvl="1" indent="-342900" algn="l" rtl="0">
              <a:lnSpc>
                <a:spcPct val="115000"/>
              </a:lnSpc>
              <a:spcBef>
                <a:spcPts val="0"/>
              </a:spcBef>
              <a:spcAft>
                <a:spcPts val="0"/>
              </a:spcAft>
              <a:buSzPts val="1800"/>
              <a:buChar char="○"/>
            </a:pPr>
            <a:r>
              <a:rPr lang="cs" sz="1800"/>
              <a:t>{"username":"admin","password":"heslo"}</a:t>
            </a:r>
            <a:endParaRPr sz="1800" b="1">
              <a:solidFill>
                <a:srgbClr val="AF272F"/>
              </a:solidFill>
              <a:latin typeface="Trebuchet MS"/>
              <a:ea typeface="Trebuchet MS"/>
              <a:cs typeface="Trebuchet MS"/>
              <a:sym typeface="Trebuchet MS"/>
            </a:endParaRPr>
          </a:p>
        </p:txBody>
      </p:sp>
      <p:sp>
        <p:nvSpPr>
          <p:cNvPr id="188" name="Google Shape;188;p33"/>
          <p:cNvSpPr txBox="1"/>
          <p:nvPr/>
        </p:nvSpPr>
        <p:spPr>
          <a:xfrm>
            <a:off x="6861850" y="1729950"/>
            <a:ext cx="1729800" cy="19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1800">
                <a:latin typeface="Trebuchet MS"/>
                <a:ea typeface="Trebuchet MS"/>
                <a:cs typeface="Trebuchet MS"/>
                <a:sym typeface="Trebuchet MS"/>
              </a:rPr>
              <a:t>TEST DATA:</a:t>
            </a:r>
            <a:endParaRPr sz="1800">
              <a:latin typeface="Trebuchet MS"/>
              <a:ea typeface="Trebuchet MS"/>
              <a:cs typeface="Trebuchet MS"/>
              <a:sym typeface="Trebuchet MS"/>
            </a:endParaRPr>
          </a:p>
          <a:p>
            <a:pPr marL="0" lvl="0" indent="0" algn="l" rtl="0">
              <a:spcBef>
                <a:spcPts val="0"/>
              </a:spcBef>
              <a:spcAft>
                <a:spcPts val="0"/>
              </a:spcAft>
              <a:buNone/>
            </a:pPr>
            <a:r>
              <a:rPr lang="cs" sz="1800">
                <a:latin typeface="Trebuchet MS"/>
                <a:ea typeface="Trebuchet MS"/>
                <a:cs typeface="Trebuchet MS"/>
                <a:sym typeface="Trebuchet MS"/>
              </a:rPr>
              <a:t>l: admin</a:t>
            </a:r>
            <a:endParaRPr sz="1800">
              <a:latin typeface="Trebuchet MS"/>
              <a:ea typeface="Trebuchet MS"/>
              <a:cs typeface="Trebuchet MS"/>
              <a:sym typeface="Trebuchet MS"/>
            </a:endParaRPr>
          </a:p>
          <a:p>
            <a:pPr marL="0" lvl="0" indent="0" algn="l" rtl="0">
              <a:spcBef>
                <a:spcPts val="0"/>
              </a:spcBef>
              <a:spcAft>
                <a:spcPts val="0"/>
              </a:spcAft>
              <a:buNone/>
            </a:pPr>
            <a:r>
              <a:rPr lang="cs" sz="1800">
                <a:latin typeface="Trebuchet MS"/>
                <a:ea typeface="Trebuchet MS"/>
                <a:cs typeface="Trebuchet MS"/>
                <a:sym typeface="Trebuchet MS"/>
              </a:rPr>
              <a:t>p: tajneadmin</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cs" sz="1800">
                <a:latin typeface="Trebuchet MS"/>
                <a:ea typeface="Trebuchet MS"/>
                <a:cs typeface="Trebuchet MS"/>
                <a:sym typeface="Trebuchet MS"/>
              </a:rPr>
              <a:t>l: novak</a:t>
            </a:r>
            <a:endParaRPr sz="1800">
              <a:latin typeface="Trebuchet MS"/>
              <a:ea typeface="Trebuchet MS"/>
              <a:cs typeface="Trebuchet MS"/>
              <a:sym typeface="Trebuchet MS"/>
            </a:endParaRPr>
          </a:p>
          <a:p>
            <a:pPr marL="0" lvl="0" indent="0" algn="l" rtl="0">
              <a:spcBef>
                <a:spcPts val="0"/>
              </a:spcBef>
              <a:spcAft>
                <a:spcPts val="0"/>
              </a:spcAft>
              <a:buNone/>
            </a:pPr>
            <a:r>
              <a:rPr lang="cs" sz="1800">
                <a:latin typeface="Trebuchet MS"/>
                <a:ea typeface="Trebuchet MS"/>
                <a:cs typeface="Trebuchet MS"/>
                <a:sym typeface="Trebuchet MS"/>
              </a:rPr>
              <a:t>p: tajnenovak</a:t>
            </a:r>
            <a:endParaRPr sz="1800">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0" end="0"/>
                                            </p:txEl>
                                          </p:spTgt>
                                        </p:tgtEl>
                                        <p:attrNameLst>
                                          <p:attrName>style.visibility</p:attrName>
                                        </p:attrNameLst>
                                      </p:cBhvr>
                                      <p:to>
                                        <p:strVal val="visible"/>
                                      </p:to>
                                    </p:set>
                                    <p:animEffect transition="in" filter="fade">
                                      <p:cBhvr>
                                        <p:cTn id="12" dur="1000"/>
                                        <p:tgtEl>
                                          <p:spTgt spid="1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1" end="1"/>
                                            </p:txEl>
                                          </p:spTgt>
                                        </p:tgtEl>
                                        <p:attrNameLst>
                                          <p:attrName>style.visibility</p:attrName>
                                        </p:attrNameLst>
                                      </p:cBhvr>
                                      <p:to>
                                        <p:strVal val="visible"/>
                                      </p:to>
                                    </p:set>
                                    <p:animEffect transition="in" filter="fade">
                                      <p:cBhvr>
                                        <p:cTn id="17" dur="1000"/>
                                        <p:tgtEl>
                                          <p:spTgt spid="1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
                                            <p:txEl>
                                              <p:pRg st="2" end="2"/>
                                            </p:txEl>
                                          </p:spTgt>
                                        </p:tgtEl>
                                        <p:attrNameLst>
                                          <p:attrName>style.visibility</p:attrName>
                                        </p:attrNameLst>
                                      </p:cBhvr>
                                      <p:to>
                                        <p:strVal val="visible"/>
                                      </p:to>
                                    </p:set>
                                    <p:animEffect transition="in" filter="fade">
                                      <p:cBhvr>
                                        <p:cTn id="22" dur="1000"/>
                                        <p:tgtEl>
                                          <p:spTgt spid="1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7">
                                            <p:txEl>
                                              <p:pRg st="3" end="3"/>
                                            </p:txEl>
                                          </p:spTgt>
                                        </p:tgtEl>
                                        <p:attrNameLst>
                                          <p:attrName>style.visibility</p:attrName>
                                        </p:attrNameLst>
                                      </p:cBhvr>
                                      <p:to>
                                        <p:strVal val="visible"/>
                                      </p:to>
                                    </p:set>
                                    <p:animEffect transition="in" filter="fade">
                                      <p:cBhvr>
                                        <p:cTn id="27" dur="1000"/>
                                        <p:tgtEl>
                                          <p:spTgt spid="1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7">
                                            <p:txEl>
                                              <p:pRg st="4" end="4"/>
                                            </p:txEl>
                                          </p:spTgt>
                                        </p:tgtEl>
                                        <p:attrNameLst>
                                          <p:attrName>style.visibility</p:attrName>
                                        </p:attrNameLst>
                                      </p:cBhvr>
                                      <p:to>
                                        <p:strVal val="visible"/>
                                      </p:to>
                                    </p:set>
                                    <p:animEffect transition="in" filter="fade">
                                      <p:cBhvr>
                                        <p:cTn id="32" dur="1000"/>
                                        <p:tgtEl>
                                          <p:spTgt spid="18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7">
                                            <p:txEl>
                                              <p:pRg st="5" end="5"/>
                                            </p:txEl>
                                          </p:spTgt>
                                        </p:tgtEl>
                                        <p:attrNameLst>
                                          <p:attrName>style.visibility</p:attrName>
                                        </p:attrNameLst>
                                      </p:cBhvr>
                                      <p:to>
                                        <p:strVal val="visible"/>
                                      </p:to>
                                    </p:set>
                                    <p:animEffect transition="in" filter="fade">
                                      <p:cBhvr>
                                        <p:cTn id="37" dur="1000"/>
                                        <p:tgtEl>
                                          <p:spTgt spid="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1618100" y="167775"/>
            <a:ext cx="6227100" cy="48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sz="3100">
                <a:solidFill>
                  <a:schemeClr val="accent5"/>
                </a:solidFill>
              </a:rPr>
              <a:t>Témata:</a:t>
            </a:r>
            <a:endParaRPr sz="2100">
              <a:solidFill>
                <a:schemeClr val="accent5"/>
              </a:solidFill>
            </a:endParaRPr>
          </a:p>
          <a:p>
            <a:pPr marL="457200" lvl="0" indent="-355600" algn="l" rtl="0">
              <a:spcBef>
                <a:spcPts val="0"/>
              </a:spcBef>
              <a:spcAft>
                <a:spcPts val="0"/>
              </a:spcAft>
              <a:buSzPts val="2000"/>
              <a:buChar char="●"/>
            </a:pPr>
            <a:r>
              <a:rPr lang="cs" sz="2000"/>
              <a:t>Co je automatizace testování</a:t>
            </a:r>
            <a:endParaRPr sz="2000"/>
          </a:p>
          <a:p>
            <a:pPr marL="457200" lvl="0" indent="-355600" algn="l" rtl="0">
              <a:spcBef>
                <a:spcPts val="0"/>
              </a:spcBef>
              <a:spcAft>
                <a:spcPts val="0"/>
              </a:spcAft>
              <a:buClr>
                <a:srgbClr val="EFEFEF"/>
              </a:buClr>
              <a:buSzPts val="2000"/>
              <a:buChar char="●"/>
            </a:pPr>
            <a:r>
              <a:rPr lang="cs" sz="2000">
                <a:solidFill>
                  <a:srgbClr val="CCCCCC"/>
                </a:solidFill>
              </a:rPr>
              <a:t>Co má smysl automatizovat </a:t>
            </a:r>
            <a:r>
              <a:rPr lang="cs" sz="2000">
                <a:solidFill>
                  <a:srgbClr val="EFEFEF"/>
                </a:solidFill>
              </a:rPr>
              <a:t> </a:t>
            </a:r>
            <a:endParaRPr sz="2000">
              <a:solidFill>
                <a:srgbClr val="EFEFEF"/>
              </a:solidFill>
            </a:endParaRPr>
          </a:p>
          <a:p>
            <a:pPr marL="457200" lvl="0" indent="-355600" algn="l" rtl="0">
              <a:spcBef>
                <a:spcPts val="0"/>
              </a:spcBef>
              <a:spcAft>
                <a:spcPts val="0"/>
              </a:spcAft>
              <a:buSzPts val="2000"/>
              <a:buChar char="●"/>
            </a:pPr>
            <a:r>
              <a:rPr lang="cs" sz="2000"/>
              <a:t>Jak pracovat s verzovacím systémem Git</a:t>
            </a:r>
            <a:endParaRPr sz="2000"/>
          </a:p>
          <a:p>
            <a:pPr marL="457200" lvl="0" indent="-355600" algn="l" rtl="0">
              <a:spcBef>
                <a:spcPts val="0"/>
              </a:spcBef>
              <a:spcAft>
                <a:spcPts val="0"/>
              </a:spcAft>
              <a:buClr>
                <a:srgbClr val="CCCCCC"/>
              </a:buClr>
              <a:buSzPts val="2000"/>
              <a:buChar char="●"/>
            </a:pPr>
            <a:r>
              <a:rPr lang="cs" sz="2000">
                <a:solidFill>
                  <a:srgbClr val="CCCCCC"/>
                </a:solidFill>
              </a:rPr>
              <a:t>Podstata vytvoření automatizovaného testů</a:t>
            </a:r>
            <a:endParaRPr sz="2000">
              <a:solidFill>
                <a:srgbClr val="CCCCCC"/>
              </a:solidFill>
            </a:endParaRPr>
          </a:p>
          <a:p>
            <a:pPr marL="457200" lvl="0" indent="-355600" algn="l" rtl="0">
              <a:spcBef>
                <a:spcPts val="0"/>
              </a:spcBef>
              <a:spcAft>
                <a:spcPts val="0"/>
              </a:spcAft>
              <a:buSzPts val="2000"/>
              <a:buChar char="●"/>
            </a:pPr>
            <a:r>
              <a:rPr lang="cs" sz="2000"/>
              <a:t>Mýty a omyly v automatizaci</a:t>
            </a:r>
            <a:endParaRPr sz="2000"/>
          </a:p>
          <a:p>
            <a:pPr marL="457200" lvl="0" indent="-355600" algn="l" rtl="0">
              <a:spcBef>
                <a:spcPts val="0"/>
              </a:spcBef>
              <a:spcAft>
                <a:spcPts val="0"/>
              </a:spcAft>
              <a:buClr>
                <a:srgbClr val="CCCCCC"/>
              </a:buClr>
              <a:buSzPts val="2000"/>
              <a:buChar char="●"/>
            </a:pPr>
            <a:r>
              <a:rPr lang="cs" sz="2000">
                <a:solidFill>
                  <a:srgbClr val="CCCCCC"/>
                </a:solidFill>
              </a:rPr>
              <a:t>Jak strukturovat automatizované testy</a:t>
            </a:r>
            <a:endParaRPr sz="2000">
              <a:solidFill>
                <a:srgbClr val="CCCCCC"/>
              </a:solidFill>
            </a:endParaRPr>
          </a:p>
          <a:p>
            <a:pPr marL="457200" lvl="0" indent="-355600" algn="l" rtl="0">
              <a:spcBef>
                <a:spcPts val="0"/>
              </a:spcBef>
              <a:spcAft>
                <a:spcPts val="0"/>
              </a:spcAft>
              <a:buSzPts val="2000"/>
              <a:buChar char="●"/>
            </a:pPr>
            <a:r>
              <a:rPr lang="cs" sz="2000"/>
              <a:t>Jak automatizovat webové aplikace </a:t>
            </a:r>
            <a:endParaRPr sz="2000"/>
          </a:p>
          <a:p>
            <a:pPr marL="457200" lvl="0" indent="-355600" algn="l" rtl="0">
              <a:spcBef>
                <a:spcPts val="0"/>
              </a:spcBef>
              <a:spcAft>
                <a:spcPts val="0"/>
              </a:spcAft>
              <a:buClr>
                <a:srgbClr val="CCCCCC"/>
              </a:buClr>
              <a:buSzPts val="2000"/>
              <a:buChar char="●"/>
            </a:pPr>
            <a:r>
              <a:rPr lang="cs" sz="2000">
                <a:solidFill>
                  <a:srgbClr val="CCCCCC"/>
                </a:solidFill>
              </a:rPr>
              <a:t>Jak identifikovat objekty</a:t>
            </a:r>
            <a:endParaRPr sz="2000">
              <a:solidFill>
                <a:srgbClr val="CCCCCC"/>
              </a:solidFill>
            </a:endParaRPr>
          </a:p>
          <a:p>
            <a:pPr marL="457200" lvl="0" indent="-355600" algn="l" rtl="0">
              <a:spcBef>
                <a:spcPts val="0"/>
              </a:spcBef>
              <a:spcAft>
                <a:spcPts val="0"/>
              </a:spcAft>
              <a:buSzPts val="2000"/>
              <a:buChar char="●"/>
            </a:pPr>
            <a:r>
              <a:rPr lang="cs" sz="2000"/>
              <a:t>Jak vyhodnocovat výsledky automaticky </a:t>
            </a:r>
            <a:endParaRPr sz="2000"/>
          </a:p>
          <a:p>
            <a:pPr marL="457200" lvl="0" indent="-355600" algn="l" rtl="0">
              <a:spcBef>
                <a:spcPts val="0"/>
              </a:spcBef>
              <a:spcAft>
                <a:spcPts val="0"/>
              </a:spcAft>
              <a:buClr>
                <a:srgbClr val="CCCCCC"/>
              </a:buClr>
              <a:buSzPts val="2000"/>
              <a:buChar char="●"/>
            </a:pPr>
            <a:r>
              <a:rPr lang="cs" sz="2000">
                <a:solidFill>
                  <a:srgbClr val="CCCCCC"/>
                </a:solidFill>
              </a:rPr>
              <a:t>Jak řešit čekání na výsledek aneb práce timeouty </a:t>
            </a:r>
            <a:endParaRPr sz="2000">
              <a:solidFill>
                <a:srgbClr val="CCCCCC"/>
              </a:solidFill>
            </a:endParaRPr>
          </a:p>
          <a:p>
            <a:pPr marL="457200" lvl="0" indent="-355600" algn="l" rtl="0">
              <a:spcBef>
                <a:spcPts val="0"/>
              </a:spcBef>
              <a:spcAft>
                <a:spcPts val="0"/>
              </a:spcAft>
              <a:buSzPts val="2000"/>
              <a:buChar char="●"/>
            </a:pPr>
            <a:r>
              <a:rPr lang="cs" sz="2000"/>
              <a:t>Jak automatizovat API testy</a:t>
            </a:r>
            <a:endParaRPr sz="2000"/>
          </a:p>
          <a:p>
            <a:pPr marL="457200" lvl="0" indent="-355600" algn="l" rtl="0">
              <a:spcBef>
                <a:spcPts val="0"/>
              </a:spcBef>
              <a:spcAft>
                <a:spcPts val="0"/>
              </a:spcAft>
              <a:buClr>
                <a:srgbClr val="CCCCCC"/>
              </a:buClr>
              <a:buSzPts val="2000"/>
              <a:buChar char="●"/>
            </a:pPr>
            <a:r>
              <a:rPr lang="cs" sz="2000">
                <a:solidFill>
                  <a:srgbClr val="CCCCCC"/>
                </a:solidFill>
              </a:rPr>
              <a:t>Jak automatizovat desktopové aplikace</a:t>
            </a:r>
            <a:endParaRPr sz="2000">
              <a:solidFill>
                <a:srgbClr val="CCCCCC"/>
              </a:solidFill>
            </a:endParaRPr>
          </a:p>
          <a:p>
            <a:pPr marL="457200" lvl="0" indent="-355600" algn="l" rtl="0">
              <a:spcBef>
                <a:spcPts val="0"/>
              </a:spcBef>
              <a:spcAft>
                <a:spcPts val="0"/>
              </a:spcAft>
              <a:buSzPts val="2000"/>
              <a:buChar char="●"/>
            </a:pPr>
            <a:r>
              <a:rPr lang="cs" sz="2000"/>
              <a:t>Jak logovat automatizované testy</a:t>
            </a:r>
            <a:endParaRPr sz="2000"/>
          </a:p>
          <a:p>
            <a:pPr marL="0" lvl="0" indent="0" algn="l" rtl="0">
              <a:spcBef>
                <a:spcPts val="0"/>
              </a:spcBef>
              <a:spcAft>
                <a:spcPts val="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06850" y="202300"/>
            <a:ext cx="5044500" cy="66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sz="3000" b="1"/>
              <a:t>Proč automatizovat testy?</a:t>
            </a:r>
            <a:endParaRPr sz="3000" b="1"/>
          </a:p>
        </p:txBody>
      </p:sp>
      <p:sp>
        <p:nvSpPr>
          <p:cNvPr id="85" name="Google Shape;85;p16"/>
          <p:cNvSpPr txBox="1"/>
          <p:nvPr/>
        </p:nvSpPr>
        <p:spPr>
          <a:xfrm>
            <a:off x="2524375" y="1181775"/>
            <a:ext cx="6247500" cy="3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lt1"/>
                </a:solidFill>
              </a:rPr>
              <a:t>neztrácet čas </a:t>
            </a:r>
            <a:endParaRPr sz="2400" dirty="0">
              <a:solidFill>
                <a:schemeClr val="lt1"/>
              </a:solidFill>
            </a:endParaRPr>
          </a:p>
          <a:p>
            <a:pPr marL="45720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r>
              <a:rPr lang="cs" sz="2400" dirty="0">
                <a:solidFill>
                  <a:schemeClr val="lt1"/>
                </a:solidFill>
              </a:rPr>
              <a:t>zvýšit kvalitu a test coverage</a:t>
            </a:r>
            <a:endParaRPr sz="2400" dirty="0">
              <a:solidFill>
                <a:schemeClr val="lt1"/>
              </a:solidFill>
            </a:endParaRPr>
          </a:p>
          <a:p>
            <a:pPr marL="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r>
              <a:rPr lang="cs" sz="2400" dirty="0">
                <a:solidFill>
                  <a:schemeClr val="lt1"/>
                </a:solidFill>
              </a:rPr>
              <a:t>odstranit nudné opakující se činnosti</a:t>
            </a:r>
            <a:endParaRPr sz="2400" dirty="0">
              <a:solidFill>
                <a:schemeClr val="lt1"/>
              </a:solidFill>
            </a:endParaRPr>
          </a:p>
          <a:p>
            <a:pPr marL="457200" lvl="0" indent="0" algn="l" rtl="0">
              <a:spcBef>
                <a:spcPts val="0"/>
              </a:spcBef>
              <a:spcAft>
                <a:spcPts val="0"/>
              </a:spcAft>
              <a:buNone/>
            </a:pPr>
            <a:endParaRPr dirty="0"/>
          </a:p>
        </p:txBody>
      </p:sp>
      <p:pic>
        <p:nvPicPr>
          <p:cNvPr id="86" name="Google Shape;86;p16"/>
          <p:cNvPicPr preferRelativeResize="0"/>
          <p:nvPr/>
        </p:nvPicPr>
        <p:blipFill>
          <a:blip r:embed="rId4">
            <a:alphaModFix/>
          </a:blip>
          <a:stretch>
            <a:fillRect/>
          </a:stretch>
        </p:blipFill>
        <p:spPr>
          <a:xfrm>
            <a:off x="1552650" y="986900"/>
            <a:ext cx="971725" cy="971725"/>
          </a:xfrm>
          <a:prstGeom prst="rect">
            <a:avLst/>
          </a:prstGeom>
          <a:noFill/>
          <a:ln>
            <a:noFill/>
          </a:ln>
        </p:spPr>
      </p:pic>
      <p:pic>
        <p:nvPicPr>
          <p:cNvPr id="87" name="Google Shape;87;p16"/>
          <p:cNvPicPr preferRelativeResize="0"/>
          <p:nvPr/>
        </p:nvPicPr>
        <p:blipFill>
          <a:blip r:embed="rId5">
            <a:alphaModFix/>
          </a:blip>
          <a:stretch>
            <a:fillRect/>
          </a:stretch>
        </p:blipFill>
        <p:spPr>
          <a:xfrm>
            <a:off x="1587575" y="2107200"/>
            <a:ext cx="901875" cy="901875"/>
          </a:xfrm>
          <a:prstGeom prst="rect">
            <a:avLst/>
          </a:prstGeom>
          <a:noFill/>
          <a:ln>
            <a:noFill/>
          </a:ln>
        </p:spPr>
      </p:pic>
      <p:pic>
        <p:nvPicPr>
          <p:cNvPr id="88" name="Google Shape;88;p16"/>
          <p:cNvPicPr preferRelativeResize="0"/>
          <p:nvPr/>
        </p:nvPicPr>
        <p:blipFill>
          <a:blip r:embed="rId6">
            <a:alphaModFix/>
          </a:blip>
          <a:stretch>
            <a:fillRect/>
          </a:stretch>
        </p:blipFill>
        <p:spPr>
          <a:xfrm>
            <a:off x="1500138" y="3128299"/>
            <a:ext cx="1076750" cy="1076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10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3" end="3"/>
                                            </p:txEl>
                                          </p:spTgt>
                                        </p:tgtEl>
                                        <p:attrNameLst>
                                          <p:attrName>style.visibility</p:attrName>
                                        </p:attrNameLst>
                                      </p:cBhvr>
                                      <p:to>
                                        <p:strVal val="visible"/>
                                      </p:to>
                                    </p:set>
                                    <p:animEffect transition="in" filter="fade">
                                      <p:cBhvr>
                                        <p:cTn id="12" dur="1000"/>
                                        <p:tgtEl>
                                          <p:spTgt spid="8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6" end="6"/>
                                            </p:txEl>
                                          </p:spTgt>
                                        </p:tgtEl>
                                        <p:attrNameLst>
                                          <p:attrName>style.visibility</p:attrName>
                                        </p:attrNameLst>
                                      </p:cBhvr>
                                      <p:to>
                                        <p:strVal val="visible"/>
                                      </p:to>
                                    </p:set>
                                    <p:animEffect transition="in" filter="fade">
                                      <p:cBhvr>
                                        <p:cTn id="17" dur="1000"/>
                                        <p:tgtEl>
                                          <p:spTgt spid="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7"/>
          <p:cNvSpPr txBox="1"/>
          <p:nvPr/>
        </p:nvSpPr>
        <p:spPr>
          <a:xfrm>
            <a:off x="999525" y="3720000"/>
            <a:ext cx="7062300" cy="8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4200" b="1">
                <a:solidFill>
                  <a:srgbClr val="FFFFFF"/>
                </a:solidFill>
                <a:latin typeface="Trebuchet MS"/>
                <a:ea typeface="Trebuchet MS"/>
                <a:cs typeface="Trebuchet MS"/>
                <a:sym typeface="Trebuchet MS"/>
              </a:rPr>
              <a:t>automatizované testování?</a:t>
            </a:r>
            <a:endParaRPr sz="4200">
              <a:solidFill>
                <a:srgbClr val="FFFFFF"/>
              </a:solidFill>
              <a:latin typeface="Trebuchet MS"/>
              <a:ea typeface="Trebuchet MS"/>
              <a:cs typeface="Trebuchet MS"/>
              <a:sym typeface="Trebuchet MS"/>
            </a:endParaRPr>
          </a:p>
        </p:txBody>
      </p:sp>
      <p:sp>
        <p:nvSpPr>
          <p:cNvPr id="94" name="Google Shape;94;p17"/>
          <p:cNvSpPr txBox="1"/>
          <p:nvPr/>
        </p:nvSpPr>
        <p:spPr>
          <a:xfrm>
            <a:off x="956725" y="3113625"/>
            <a:ext cx="4793100" cy="10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4200" b="1">
                <a:solidFill>
                  <a:srgbClr val="FFFFFF"/>
                </a:solidFill>
                <a:latin typeface="Trebuchet MS"/>
                <a:ea typeface="Trebuchet MS"/>
                <a:cs typeface="Trebuchet MS"/>
                <a:sym typeface="Trebuchet MS"/>
              </a:rPr>
              <a:t>Téma: Co je</a:t>
            </a:r>
            <a:endParaRPr sz="42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subTitle" idx="4294967295"/>
          </p:nvPr>
        </p:nvSpPr>
        <p:spPr>
          <a:xfrm>
            <a:off x="7968100" y="4805775"/>
            <a:ext cx="1097700" cy="2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1000">
                <a:solidFill>
                  <a:srgbClr val="CCCCCC"/>
                </a:solidFill>
              </a:rPr>
              <a:t>© </a:t>
            </a:r>
            <a:r>
              <a:rPr lang="cs" sz="1000">
                <a:solidFill>
                  <a:srgbClr val="CCCCCC"/>
                </a:solidFill>
                <a:latin typeface="Trebuchet MS"/>
                <a:ea typeface="Trebuchet MS"/>
                <a:cs typeface="Trebuchet MS"/>
                <a:sym typeface="Trebuchet MS"/>
              </a:rPr>
              <a:t>Radek </a:t>
            </a:r>
            <a:r>
              <a:rPr lang="cs" sz="1000" b="1">
                <a:solidFill>
                  <a:srgbClr val="999999"/>
                </a:solidFill>
              </a:rPr>
              <a:t>Kitner</a:t>
            </a:r>
            <a:r>
              <a:rPr lang="cs" sz="1000">
                <a:solidFill>
                  <a:srgbClr val="999999"/>
                </a:solidFill>
                <a:latin typeface="Trebuchet MS"/>
                <a:ea typeface="Trebuchet MS"/>
                <a:cs typeface="Trebuchet MS"/>
                <a:sym typeface="Trebuchet MS"/>
              </a:rPr>
              <a:t> </a:t>
            </a:r>
            <a:endParaRPr sz="1000">
              <a:solidFill>
                <a:srgbClr val="999999"/>
              </a:solidFill>
            </a:endParaRPr>
          </a:p>
          <a:p>
            <a:pPr marL="0" lvl="0" indent="0" algn="l" rtl="0">
              <a:spcBef>
                <a:spcPts val="1600"/>
              </a:spcBef>
              <a:spcAft>
                <a:spcPts val="1600"/>
              </a:spcAft>
              <a:buNone/>
            </a:pPr>
            <a:endParaRPr sz="1000">
              <a:solidFill>
                <a:srgbClr val="CCCCCC"/>
              </a:solidFill>
            </a:endParaRPr>
          </a:p>
        </p:txBody>
      </p:sp>
      <p:sp>
        <p:nvSpPr>
          <p:cNvPr id="100" name="Google Shape;100;p18"/>
          <p:cNvSpPr/>
          <p:nvPr/>
        </p:nvSpPr>
        <p:spPr>
          <a:xfrm>
            <a:off x="1618075" y="988588"/>
            <a:ext cx="2163000" cy="1622400"/>
          </a:xfrm>
          <a:prstGeom prst="roundRect">
            <a:avLst>
              <a:gd name="adj" fmla="val 16667"/>
            </a:avLst>
          </a:prstGeom>
          <a:solidFill>
            <a:srgbClr val="FF98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 sz="2400" b="1">
                <a:latin typeface="Trebuchet MS"/>
                <a:ea typeface="Trebuchet MS"/>
                <a:cs typeface="Trebuchet MS"/>
                <a:sym typeface="Trebuchet MS"/>
              </a:rPr>
              <a:t>Ovládání</a:t>
            </a:r>
            <a:endParaRPr sz="2400" b="1">
              <a:latin typeface="Trebuchet MS"/>
              <a:ea typeface="Trebuchet MS"/>
              <a:cs typeface="Trebuchet MS"/>
              <a:sym typeface="Trebuchet MS"/>
            </a:endParaRPr>
          </a:p>
          <a:p>
            <a:pPr marL="0" lvl="0" indent="0" algn="ctr" rtl="0">
              <a:spcBef>
                <a:spcPts val="0"/>
              </a:spcBef>
              <a:spcAft>
                <a:spcPts val="0"/>
              </a:spcAft>
              <a:buNone/>
            </a:pPr>
            <a:r>
              <a:rPr lang="cs" sz="2400" b="1">
                <a:latin typeface="Trebuchet MS"/>
                <a:ea typeface="Trebuchet MS"/>
                <a:cs typeface="Trebuchet MS"/>
                <a:sym typeface="Trebuchet MS"/>
              </a:rPr>
              <a:t>/</a:t>
            </a:r>
            <a:endParaRPr sz="2400" b="1">
              <a:latin typeface="Trebuchet MS"/>
              <a:ea typeface="Trebuchet MS"/>
              <a:cs typeface="Trebuchet MS"/>
              <a:sym typeface="Trebuchet MS"/>
            </a:endParaRPr>
          </a:p>
          <a:p>
            <a:pPr marL="0" lvl="0" indent="0" algn="ctr" rtl="0">
              <a:spcBef>
                <a:spcPts val="0"/>
              </a:spcBef>
              <a:spcAft>
                <a:spcPts val="0"/>
              </a:spcAft>
              <a:buNone/>
            </a:pPr>
            <a:r>
              <a:rPr lang="cs" sz="2400" b="1">
                <a:latin typeface="Trebuchet MS"/>
                <a:ea typeface="Trebuchet MS"/>
                <a:cs typeface="Trebuchet MS"/>
                <a:sym typeface="Trebuchet MS"/>
              </a:rPr>
              <a:t>akce</a:t>
            </a:r>
            <a:endParaRPr sz="2400" b="1">
              <a:latin typeface="Trebuchet MS"/>
              <a:ea typeface="Trebuchet MS"/>
              <a:cs typeface="Trebuchet MS"/>
              <a:sym typeface="Trebuchet MS"/>
            </a:endParaRPr>
          </a:p>
        </p:txBody>
      </p:sp>
      <p:sp>
        <p:nvSpPr>
          <p:cNvPr id="101" name="Google Shape;101;p18"/>
          <p:cNvSpPr/>
          <p:nvPr/>
        </p:nvSpPr>
        <p:spPr>
          <a:xfrm>
            <a:off x="5208051" y="988600"/>
            <a:ext cx="2379600" cy="1622400"/>
          </a:xfrm>
          <a:prstGeom prst="roundRect">
            <a:avLst>
              <a:gd name="adj" fmla="val 16667"/>
            </a:avLst>
          </a:prstGeom>
          <a:solidFill>
            <a:srgbClr val="FF98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 sz="2400" b="1">
                <a:latin typeface="Trebuchet MS"/>
                <a:ea typeface="Trebuchet MS"/>
                <a:cs typeface="Trebuchet MS"/>
                <a:sym typeface="Trebuchet MS"/>
              </a:rPr>
              <a:t>Vyhodnocení</a:t>
            </a:r>
            <a:endParaRPr sz="2400" b="1">
              <a:latin typeface="Trebuchet MS"/>
              <a:ea typeface="Trebuchet MS"/>
              <a:cs typeface="Trebuchet MS"/>
              <a:sym typeface="Trebuchet MS"/>
            </a:endParaRPr>
          </a:p>
          <a:p>
            <a:pPr marL="0" lvl="0" indent="0" algn="ctr" rtl="0">
              <a:spcBef>
                <a:spcPts val="0"/>
              </a:spcBef>
              <a:spcAft>
                <a:spcPts val="0"/>
              </a:spcAft>
              <a:buNone/>
            </a:pPr>
            <a:r>
              <a:rPr lang="cs" sz="2400" b="1">
                <a:latin typeface="Trebuchet MS"/>
                <a:ea typeface="Trebuchet MS"/>
                <a:cs typeface="Trebuchet MS"/>
                <a:sym typeface="Trebuchet MS"/>
              </a:rPr>
              <a:t>/</a:t>
            </a:r>
            <a:endParaRPr sz="2400" b="1">
              <a:latin typeface="Trebuchet MS"/>
              <a:ea typeface="Trebuchet MS"/>
              <a:cs typeface="Trebuchet MS"/>
              <a:sym typeface="Trebuchet MS"/>
            </a:endParaRPr>
          </a:p>
          <a:p>
            <a:pPr marL="0" lvl="0" indent="0" algn="ctr" rtl="0">
              <a:spcBef>
                <a:spcPts val="0"/>
              </a:spcBef>
              <a:spcAft>
                <a:spcPts val="0"/>
              </a:spcAft>
              <a:buNone/>
            </a:pPr>
            <a:r>
              <a:rPr lang="cs" sz="2400" b="1">
                <a:latin typeface="Trebuchet MS"/>
                <a:ea typeface="Trebuchet MS"/>
                <a:cs typeface="Trebuchet MS"/>
                <a:sym typeface="Trebuchet MS"/>
              </a:rPr>
              <a:t>očekávané </a:t>
            </a:r>
            <a:endParaRPr sz="2400" b="1">
              <a:latin typeface="Trebuchet MS"/>
              <a:ea typeface="Trebuchet MS"/>
              <a:cs typeface="Trebuchet MS"/>
              <a:sym typeface="Trebuchet MS"/>
            </a:endParaRPr>
          </a:p>
          <a:p>
            <a:pPr marL="0" lvl="0" indent="0" algn="ctr" rtl="0">
              <a:spcBef>
                <a:spcPts val="0"/>
              </a:spcBef>
              <a:spcAft>
                <a:spcPts val="0"/>
              </a:spcAft>
              <a:buNone/>
            </a:pPr>
            <a:r>
              <a:rPr lang="cs" sz="2400" b="1">
                <a:latin typeface="Trebuchet MS"/>
                <a:ea typeface="Trebuchet MS"/>
                <a:cs typeface="Trebuchet MS"/>
                <a:sym typeface="Trebuchet MS"/>
              </a:rPr>
              <a:t>chování</a:t>
            </a:r>
            <a:endParaRPr sz="2400" b="1">
              <a:latin typeface="Trebuchet MS"/>
              <a:ea typeface="Trebuchet MS"/>
              <a:cs typeface="Trebuchet MS"/>
              <a:sym typeface="Trebuchet MS"/>
            </a:endParaRPr>
          </a:p>
        </p:txBody>
      </p:sp>
      <p:sp>
        <p:nvSpPr>
          <p:cNvPr id="102" name="Google Shape;102;p18"/>
          <p:cNvSpPr/>
          <p:nvPr/>
        </p:nvSpPr>
        <p:spPr>
          <a:xfrm>
            <a:off x="3066775" y="2971000"/>
            <a:ext cx="3163200" cy="591600"/>
          </a:xfrm>
          <a:prstGeom prst="roundRect">
            <a:avLst>
              <a:gd name="adj" fmla="val 16667"/>
            </a:avLst>
          </a:prstGeom>
          <a:solidFill>
            <a:srgbClr val="09CA6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 sz="1800" b="1">
                <a:solidFill>
                  <a:srgbClr val="FFFFFF"/>
                </a:solidFill>
              </a:rPr>
              <a:t>vkládání testovacích dat</a:t>
            </a:r>
            <a:endParaRPr sz="1800" b="1">
              <a:solidFill>
                <a:srgbClr val="FFFFFF"/>
              </a:solidFill>
            </a:endParaRPr>
          </a:p>
        </p:txBody>
      </p:sp>
      <p:sp>
        <p:nvSpPr>
          <p:cNvPr id="103" name="Google Shape;103;p18"/>
          <p:cNvSpPr/>
          <p:nvPr/>
        </p:nvSpPr>
        <p:spPr>
          <a:xfrm>
            <a:off x="3066775" y="3823700"/>
            <a:ext cx="3163200" cy="591600"/>
          </a:xfrm>
          <a:prstGeom prst="roundRect">
            <a:avLst>
              <a:gd name="adj" fmla="val 16667"/>
            </a:avLst>
          </a:prstGeom>
          <a:solidFill>
            <a:srgbClr val="4ECA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 sz="1800" b="1">
                <a:solidFill>
                  <a:srgbClr val="FFFFFF"/>
                </a:solidFill>
              </a:rPr>
              <a:t>generování reportů</a:t>
            </a:r>
            <a:endParaRPr sz="1800" b="1">
              <a:solidFill>
                <a:srgbClr val="FFFFFF"/>
              </a:solidFill>
            </a:endParaRPr>
          </a:p>
        </p:txBody>
      </p:sp>
      <p:sp>
        <p:nvSpPr>
          <p:cNvPr id="104" name="Google Shape;104;p18"/>
          <p:cNvSpPr txBox="1"/>
          <p:nvPr/>
        </p:nvSpPr>
        <p:spPr>
          <a:xfrm>
            <a:off x="2789075" y="144875"/>
            <a:ext cx="43224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3000" b="1">
                <a:solidFill>
                  <a:srgbClr val="FFFFFF"/>
                </a:solidFill>
                <a:latin typeface="Trebuchet MS"/>
                <a:ea typeface="Trebuchet MS"/>
                <a:cs typeface="Trebuchet MS"/>
                <a:sym typeface="Trebuchet MS"/>
              </a:rPr>
              <a:t>AUTOMATICKÝ TEST</a:t>
            </a:r>
            <a:endParaRPr sz="3000" b="1">
              <a:solidFill>
                <a:srgbClr val="FFFFFF"/>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
              <a:t>Příklad automatického testu</a:t>
            </a:r>
            <a:endParaRPr>
              <a:latin typeface="Trebuchet MS"/>
              <a:ea typeface="Trebuchet MS"/>
              <a:cs typeface="Trebuchet MS"/>
              <a:sym typeface="Trebuchet MS"/>
            </a:endParaRPr>
          </a:p>
        </p:txBody>
      </p:sp>
      <p:pic>
        <p:nvPicPr>
          <p:cNvPr id="110" name="Google Shape;110;p19"/>
          <p:cNvPicPr preferRelativeResize="0"/>
          <p:nvPr/>
        </p:nvPicPr>
        <p:blipFill>
          <a:blip r:embed="rId3">
            <a:alphaModFix/>
          </a:blip>
          <a:stretch>
            <a:fillRect/>
          </a:stretch>
        </p:blipFill>
        <p:spPr>
          <a:xfrm>
            <a:off x="1233800" y="1027675"/>
            <a:ext cx="6555501" cy="3441646"/>
          </a:xfrm>
          <a:prstGeom prst="rect">
            <a:avLst/>
          </a:prstGeom>
          <a:noFill/>
          <a:ln>
            <a:noFill/>
          </a:ln>
        </p:spPr>
      </p:pic>
      <p:sp>
        <p:nvSpPr>
          <p:cNvPr id="111" name="Google Shape;111;p19"/>
          <p:cNvSpPr txBox="1"/>
          <p:nvPr/>
        </p:nvSpPr>
        <p:spPr>
          <a:xfrm>
            <a:off x="1808850" y="2791650"/>
            <a:ext cx="3716400" cy="602700"/>
          </a:xfrm>
          <a:prstGeom prst="rect">
            <a:avLst/>
          </a:prstGeom>
          <a:noFill/>
          <a:ln>
            <a:noFill/>
          </a:ln>
        </p:spPr>
        <p:txBody>
          <a:bodyPr spcFirstLastPara="1" wrap="square" lIns="91425" tIns="91425" rIns="91425" bIns="91425" anchor="t" anchorCtr="0">
            <a:noAutofit/>
          </a:bodyPr>
          <a:lstStyle/>
          <a:p>
            <a:pPr marL="0" lvl="0" indent="0" algn="l" rtl="0">
              <a:lnSpc>
                <a:spcPct val="122727"/>
              </a:lnSpc>
              <a:spcBef>
                <a:spcPts val="0"/>
              </a:spcBef>
              <a:spcAft>
                <a:spcPts val="0"/>
              </a:spcAft>
              <a:buNone/>
            </a:pPr>
            <a:r>
              <a:rPr lang="cs" sz="3000" b="1"/>
              <a:t>Příklad</a:t>
            </a:r>
            <a:endParaRPr sz="3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1107125" y="1210925"/>
            <a:ext cx="7438500" cy="3419400"/>
          </a:xfrm>
          <a:prstGeom prst="rect">
            <a:avLst/>
          </a:prstGeom>
        </p:spPr>
        <p:txBody>
          <a:bodyPr spcFirstLastPara="1" wrap="square" lIns="91425" tIns="91425" rIns="91425" bIns="91425" anchor="ctr" anchorCtr="0">
            <a:noAutofit/>
          </a:bodyPr>
          <a:lstStyle/>
          <a:p>
            <a:pPr marL="1371600" lvl="2" indent="-457200" algn="l" rtl="0">
              <a:lnSpc>
                <a:spcPct val="115000"/>
              </a:lnSpc>
              <a:spcBef>
                <a:spcPts val="1200"/>
              </a:spcBef>
              <a:spcAft>
                <a:spcPts val="0"/>
              </a:spcAft>
              <a:buClr>
                <a:schemeClr val="accent5"/>
              </a:buClr>
              <a:buSzPts val="3600"/>
              <a:buFont typeface="Arial"/>
              <a:buChar char="■"/>
            </a:pPr>
            <a:r>
              <a:rPr lang="cs" sz="3600">
                <a:solidFill>
                  <a:schemeClr val="accent5"/>
                </a:solidFill>
                <a:latin typeface="Arial"/>
                <a:ea typeface="Arial"/>
                <a:cs typeface="Arial"/>
                <a:sym typeface="Arial"/>
              </a:rPr>
              <a:t>Unit Testy</a:t>
            </a:r>
            <a:endParaRPr sz="3600">
              <a:solidFill>
                <a:schemeClr val="accent5"/>
              </a:solidFill>
              <a:latin typeface="Arial"/>
              <a:ea typeface="Arial"/>
              <a:cs typeface="Arial"/>
              <a:sym typeface="Arial"/>
            </a:endParaRPr>
          </a:p>
          <a:p>
            <a:pPr marL="1371600" lvl="2" indent="-457200" algn="l" rtl="0">
              <a:lnSpc>
                <a:spcPct val="115000"/>
              </a:lnSpc>
              <a:spcBef>
                <a:spcPts val="0"/>
              </a:spcBef>
              <a:spcAft>
                <a:spcPts val="0"/>
              </a:spcAft>
              <a:buClr>
                <a:schemeClr val="accent5"/>
              </a:buClr>
              <a:buSzPts val="3600"/>
              <a:buFont typeface="Arial"/>
              <a:buChar char="■"/>
            </a:pPr>
            <a:r>
              <a:rPr lang="cs" sz="3600">
                <a:solidFill>
                  <a:schemeClr val="accent5"/>
                </a:solidFill>
                <a:latin typeface="Arial"/>
                <a:ea typeface="Arial"/>
                <a:cs typeface="Arial"/>
                <a:sym typeface="Arial"/>
              </a:rPr>
              <a:t>Komponent Testy</a:t>
            </a:r>
            <a:endParaRPr sz="3600">
              <a:solidFill>
                <a:schemeClr val="accent5"/>
              </a:solidFill>
              <a:latin typeface="Arial"/>
              <a:ea typeface="Arial"/>
              <a:cs typeface="Arial"/>
              <a:sym typeface="Arial"/>
            </a:endParaRPr>
          </a:p>
          <a:p>
            <a:pPr marL="1371600" lvl="2" indent="-457200" algn="l" rtl="0">
              <a:lnSpc>
                <a:spcPct val="115000"/>
              </a:lnSpc>
              <a:spcBef>
                <a:spcPts val="0"/>
              </a:spcBef>
              <a:spcAft>
                <a:spcPts val="0"/>
              </a:spcAft>
              <a:buClr>
                <a:srgbClr val="FFFFFF"/>
              </a:buClr>
              <a:buSzPts val="3600"/>
              <a:buFont typeface="Arial"/>
              <a:buChar char="■"/>
            </a:pPr>
            <a:r>
              <a:rPr lang="cs" sz="3600">
                <a:solidFill>
                  <a:srgbClr val="FFFFFF"/>
                </a:solidFill>
                <a:latin typeface="Arial"/>
                <a:ea typeface="Arial"/>
                <a:cs typeface="Arial"/>
                <a:sym typeface="Arial"/>
              </a:rPr>
              <a:t>Integrační Testy</a:t>
            </a:r>
            <a:endParaRPr sz="3600">
              <a:solidFill>
                <a:srgbClr val="FFFFFF"/>
              </a:solidFill>
              <a:latin typeface="Arial"/>
              <a:ea typeface="Arial"/>
              <a:cs typeface="Arial"/>
              <a:sym typeface="Arial"/>
            </a:endParaRPr>
          </a:p>
          <a:p>
            <a:pPr marL="1371600" lvl="2" indent="-457200" algn="l" rtl="0">
              <a:lnSpc>
                <a:spcPct val="115000"/>
              </a:lnSpc>
              <a:spcBef>
                <a:spcPts val="0"/>
              </a:spcBef>
              <a:spcAft>
                <a:spcPts val="0"/>
              </a:spcAft>
              <a:buClr>
                <a:srgbClr val="FFFFFF"/>
              </a:buClr>
              <a:buSzPts val="3600"/>
              <a:buFont typeface="Arial"/>
              <a:buChar char="■"/>
            </a:pPr>
            <a:r>
              <a:rPr lang="cs" sz="3600">
                <a:solidFill>
                  <a:srgbClr val="FFFFFF"/>
                </a:solidFill>
                <a:latin typeface="Arial"/>
                <a:ea typeface="Arial"/>
                <a:cs typeface="Arial"/>
                <a:sym typeface="Arial"/>
              </a:rPr>
              <a:t>GUI testy </a:t>
            </a:r>
            <a:endParaRPr sz="3600">
              <a:solidFill>
                <a:srgbClr val="FFFFFF"/>
              </a:solidFill>
            </a:endParaRPr>
          </a:p>
        </p:txBody>
      </p:sp>
      <p:sp>
        <p:nvSpPr>
          <p:cNvPr id="117" name="Google Shape;117;p20"/>
          <p:cNvSpPr txBox="1"/>
          <p:nvPr/>
        </p:nvSpPr>
        <p:spPr>
          <a:xfrm>
            <a:off x="288325" y="242175"/>
            <a:ext cx="7519200" cy="13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3600">
                <a:solidFill>
                  <a:schemeClr val="accent6"/>
                </a:solidFill>
                <a:latin typeface="Trebuchet MS"/>
                <a:ea typeface="Trebuchet MS"/>
                <a:cs typeface="Trebuchet MS"/>
                <a:sym typeface="Trebuchet MS"/>
              </a:rPr>
              <a:t>Druhy automatických testů</a:t>
            </a:r>
            <a:endParaRPr sz="3600">
              <a:solidFill>
                <a:schemeClr val="accent6"/>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10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1000"/>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1000"/>
                                        <p:tgtEl>
                                          <p:spTgt spid="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460950" y="1879875"/>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cs"/>
              <a:t>Téma: Co automatizovat</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479</Words>
  <Application>Microsoft Office PowerPoint</Application>
  <PresentationFormat>Předvádění na obrazovce (16:9)</PresentationFormat>
  <Paragraphs>141</Paragraphs>
  <Slides>21</Slides>
  <Notes>21</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21</vt:i4>
      </vt:variant>
    </vt:vector>
  </HeadingPairs>
  <TitlesOfParts>
    <vt:vector size="25" baseType="lpstr">
      <vt:lpstr>Arial</vt:lpstr>
      <vt:lpstr>Trebuchet MS</vt:lpstr>
      <vt:lpstr>Roboto</vt:lpstr>
      <vt:lpstr>Material</vt:lpstr>
      <vt:lpstr>Úvod do automatizace</vt:lpstr>
      <vt:lpstr>Pravidla kurzu</vt:lpstr>
      <vt:lpstr>Témata: Co je automatizace testování Co má smysl automatizovat   Jak pracovat s verzovacím systémem Git Podstata vytvoření automatizovaného testů Mýty a omyly v automatizaci Jak strukturovat automatizované testy Jak automatizovat webové aplikace  Jak identifikovat objekty Jak vyhodnocovat výsledky automaticky  Jak řešit čekání na výsledek aneb práce timeouty  Jak automatizovat API testy Jak automatizovat desktopové aplikace Jak logovat automatizované testy </vt:lpstr>
      <vt:lpstr>Proč automatizovat testy?</vt:lpstr>
      <vt:lpstr>Prezentace aplikace PowerPoint</vt:lpstr>
      <vt:lpstr>Prezentace aplikace PowerPoint</vt:lpstr>
      <vt:lpstr>Příklad automatického testu</vt:lpstr>
      <vt:lpstr>Unit Testy Komponent Testy Integrační Testy GUI testy </vt:lpstr>
      <vt:lpstr>Téma: Co automatizovat</vt:lpstr>
      <vt:lpstr>Co automatizovat a co ne?</vt:lpstr>
      <vt:lpstr>Co automatizovat a co ne?</vt:lpstr>
      <vt:lpstr>Zvolte si doménu (co budete automatizovat)</vt:lpstr>
      <vt:lpstr>Robot Framework Cypress.io PostMan Selenium Webdriver.io Appium Puppeteer</vt:lpstr>
      <vt:lpstr>PyCharm Visual Studio Code </vt:lpstr>
      <vt:lpstr>Téma: GIT (verzovací systém)</vt:lpstr>
      <vt:lpstr>Prezentace aplikace PowerPoint</vt:lpstr>
      <vt:lpstr>Téma: Podstata vytvoření automatizovaného testů</vt:lpstr>
      <vt:lpstr>Cvičení: Spusťte a upravte AT</vt:lpstr>
      <vt:lpstr>Prezentace aplikace PowerPoint</vt:lpstr>
      <vt:lpstr>Prezentace aplikace PowerPoint</vt:lpstr>
      <vt:lpstr>Automatizace testů v SOAPUI - TestLogin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Úvod do automatizace</dc:title>
  <cp:lastModifiedBy>Gabriela Zakova</cp:lastModifiedBy>
  <cp:revision>4</cp:revision>
  <dcterms:modified xsi:type="dcterms:W3CDTF">2021-05-23T18:29:34Z</dcterms:modified>
</cp:coreProperties>
</file>