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0" r:id="rId40"/>
    <p:sldId id="295" r:id="rId41"/>
    <p:sldId id="302" r:id="rId42"/>
    <p:sldId id="296" r:id="rId43"/>
    <p:sldId id="297" r:id="rId44"/>
    <p:sldId id="298" r:id="rId45"/>
    <p:sldId id="299" r:id="rId46"/>
    <p:sldId id="300"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0" r:id="rId65"/>
    <p:sldId id="321" r:id="rId66"/>
    <p:sldId id="322" r:id="rId67"/>
    <p:sldId id="32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5EB5"/>
    <a:srgbClr val="D11D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17"/>
    <p:restoredTop sz="50000"/>
  </p:normalViewPr>
  <p:slideViewPr>
    <p:cSldViewPr snapToGrid="0" snapToObjects="1">
      <p:cViewPr varScale="1">
        <p:scale>
          <a:sx n="41" d="100"/>
          <a:sy n="41" d="100"/>
        </p:scale>
        <p:origin x="11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01319-8EB9-DD42-9423-6F3D18179B4A}" type="datetimeFigureOut">
              <a:rPr lang="en-US" smtClean="0"/>
              <a:t>1/25/16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98CF-CBE0-0340-B9D5-D7569CE1DA5E}" type="slidenum">
              <a:rPr lang="en-US" smtClean="0"/>
              <a:t>‹#›</a:t>
            </a:fld>
            <a:endParaRPr lang="en-US"/>
          </a:p>
        </p:txBody>
      </p:sp>
    </p:spTree>
    <p:extLst>
      <p:ext uri="{BB962C8B-B14F-4D97-AF65-F5344CB8AC3E}">
        <p14:creationId xmlns:p14="http://schemas.microsoft.com/office/powerpoint/2010/main" val="182514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robots.thoughtbot.com</a:t>
            </a:r>
            <a:r>
              <a:rPr lang="en-US" dirty="0" smtClean="0"/>
              <a:t>/the-magic-behind-configure-make-make-install - tutorial</a:t>
            </a:r>
            <a:endParaRPr lang="en-US" dirty="0"/>
          </a:p>
        </p:txBody>
      </p:sp>
      <p:sp>
        <p:nvSpPr>
          <p:cNvPr id="4" name="Slide Number Placeholder 3"/>
          <p:cNvSpPr>
            <a:spLocks noGrp="1"/>
          </p:cNvSpPr>
          <p:nvPr>
            <p:ph type="sldNum" sz="quarter" idx="10"/>
          </p:nvPr>
        </p:nvSpPr>
        <p:spPr/>
        <p:txBody>
          <a:bodyPr/>
          <a:lstStyle/>
          <a:p>
            <a:fld id="{810E98CF-CBE0-0340-B9D5-D7569CE1DA5E}" type="slidenum">
              <a:rPr lang="en-US" smtClean="0"/>
              <a:t>44</a:t>
            </a:fld>
            <a:endParaRPr lang="en-US"/>
          </a:p>
        </p:txBody>
      </p:sp>
    </p:spTree>
    <p:extLst>
      <p:ext uri="{BB962C8B-B14F-4D97-AF65-F5344CB8AC3E}">
        <p14:creationId xmlns:p14="http://schemas.microsoft.com/office/powerpoint/2010/main" val="40935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linuxconfig.org</a:t>
            </a:r>
            <a:r>
              <a:rPr lang="en-US" dirty="0" smtClean="0"/>
              <a:t>/easy-way-to-create-a-debian-package-and-local-package-repository</a:t>
            </a:r>
            <a:endParaRPr lang="en-US" dirty="0"/>
          </a:p>
        </p:txBody>
      </p:sp>
      <p:sp>
        <p:nvSpPr>
          <p:cNvPr id="4" name="Slide Number Placeholder 3"/>
          <p:cNvSpPr>
            <a:spLocks noGrp="1"/>
          </p:cNvSpPr>
          <p:nvPr>
            <p:ph type="sldNum" sz="quarter" idx="10"/>
          </p:nvPr>
        </p:nvSpPr>
        <p:spPr/>
        <p:txBody>
          <a:bodyPr/>
          <a:lstStyle/>
          <a:p>
            <a:fld id="{810E98CF-CBE0-0340-B9D5-D7569CE1DA5E}" type="slidenum">
              <a:rPr lang="en-US" smtClean="0"/>
              <a:t>48</a:t>
            </a:fld>
            <a:endParaRPr lang="en-US"/>
          </a:p>
        </p:txBody>
      </p:sp>
    </p:spTree>
    <p:extLst>
      <p:ext uri="{BB962C8B-B14F-4D97-AF65-F5344CB8AC3E}">
        <p14:creationId xmlns:p14="http://schemas.microsoft.com/office/powerpoint/2010/main" val="50122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6C717E-B737-0C4A-98F5-7EA3662A8D98}" type="datetimeFigureOut">
              <a:rPr lang="en-US" smtClean="0"/>
              <a:t>1/25/16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C717E-B737-0C4A-98F5-7EA3662A8D98}" type="datetimeFigureOut">
              <a:rPr lang="en-US" smtClean="0"/>
              <a:t>1/25/16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78336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C717E-B737-0C4A-98F5-7EA3662A8D98}" type="datetimeFigureOut">
              <a:rPr lang="en-US" smtClean="0"/>
              <a:t>1/25/16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1025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C717E-B737-0C4A-98F5-7EA3662A8D98}" type="datetimeFigureOut">
              <a:rPr lang="en-US" smtClean="0"/>
              <a:t>1/25/16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6C717E-B737-0C4A-98F5-7EA3662A8D98}" type="datetimeFigureOut">
              <a:rPr lang="en-US" smtClean="0"/>
              <a:t>1/25/16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4242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6C717E-B737-0C4A-98F5-7EA3662A8D98}" type="datetimeFigureOut">
              <a:rPr lang="en-US" smtClean="0"/>
              <a:t>1/25/16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6C717E-B737-0C4A-98F5-7EA3662A8D98}" type="datetimeFigureOut">
              <a:rPr lang="en-US" smtClean="0"/>
              <a:t>1/25/16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64976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6C717E-B737-0C4A-98F5-7EA3662A8D98}" type="datetimeFigureOut">
              <a:rPr lang="en-US" smtClean="0"/>
              <a:t>1/25/16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C717E-B737-0C4A-98F5-7EA3662A8D98}" type="datetimeFigureOut">
              <a:rPr lang="en-US" smtClean="0"/>
              <a:t>1/25/16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18964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C717E-B737-0C4A-98F5-7EA3662A8D98}" type="datetimeFigureOut">
              <a:rPr lang="en-US" smtClean="0"/>
              <a:t>1/25/16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02520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C717E-B737-0C4A-98F5-7EA3662A8D98}" type="datetimeFigureOut">
              <a:rPr lang="en-US" smtClean="0"/>
              <a:t>1/25/16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C717E-B737-0C4A-98F5-7EA3662A8D98}" type="datetimeFigureOut">
              <a:rPr lang="en-US" smtClean="0"/>
              <a:t>1/25/16</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D0F7C-E338-3D48-82E8-BECDC7EEC54F}" type="slidenum">
              <a:rPr lang="en-US" smtClean="0"/>
              <a:t>‹#›</a:t>
            </a:fld>
            <a:endParaRPr lang="en-US"/>
          </a:p>
        </p:txBody>
      </p:sp>
      <p:sp>
        <p:nvSpPr>
          <p:cNvPr id="7" name="Footer Placeholder 6"/>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venir Next Medium" charset="0"/>
          <a:ea typeface="Avenir Next Medium" charset="0"/>
          <a:cs typeface="Avenir Next Medium"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venir Next Ultra Light" charset="0"/>
          <a:ea typeface="Avenir Next Ultra Light" charset="0"/>
          <a:cs typeface="Avenir Next Ultra Light"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venir Next Ultra Light" charset="0"/>
          <a:ea typeface="Avenir Next Ultra Light" charset="0"/>
          <a:cs typeface="Avenir Next Ultra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venir Next Ultra Light" charset="0"/>
          <a:ea typeface="Avenir Next Ultra Light" charset="0"/>
          <a:cs typeface="Avenir Next Ultra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venir Next Ultra Light" charset="0"/>
          <a:ea typeface="Avenir Next Ultra Light" charset="0"/>
          <a:cs typeface="Avenir Next Ultra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venir Next Ultra Light" charset="0"/>
          <a:ea typeface="Avenir Next Ultra Light" charset="0"/>
          <a:cs typeface="Avenir Next Ultra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uildroot.org/downloads/buildroot-2015.11.1.tar.gz"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development</a:t>
            </a:r>
            <a:endParaRPr lang="en-US" dirty="0"/>
          </a:p>
        </p:txBody>
      </p:sp>
      <p:sp>
        <p:nvSpPr>
          <p:cNvPr id="3" name="Subtitle 2"/>
          <p:cNvSpPr>
            <a:spLocks noGrp="1"/>
          </p:cNvSpPr>
          <p:nvPr>
            <p:ph type="subTitle" idx="1"/>
          </p:nvPr>
        </p:nvSpPr>
        <p:spPr/>
        <p:txBody>
          <a:bodyPr/>
          <a:lstStyle/>
          <a:p>
            <a:r>
              <a:rPr lang="en-US" dirty="0" smtClean="0"/>
              <a:t>Lection 3</a:t>
            </a:r>
          </a:p>
          <a:p>
            <a:r>
              <a:rPr lang="en-US" dirty="0" smtClean="0"/>
              <a:t>25.01.2015</a:t>
            </a:r>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a:t>
            </a:r>
            <a:r>
              <a:rPr lang="en-US" dirty="0" err="1" smtClean="0"/>
              <a:t>etc</a:t>
            </a:r>
            <a:r>
              <a:rPr lang="en-US" dirty="0" smtClean="0"/>
              <a:t>/</a:t>
            </a:r>
            <a:r>
              <a:rPr lang="en-US" dirty="0" err="1" smtClean="0"/>
              <a:t>passwd</a:t>
            </a:r>
            <a:endParaRPr lang="en-US" dirty="0"/>
          </a:p>
        </p:txBody>
      </p:sp>
      <p:sp>
        <p:nvSpPr>
          <p:cNvPr id="3" name="Content Placeholder 2"/>
          <p:cNvSpPr>
            <a:spLocks noGrp="1"/>
          </p:cNvSpPr>
          <p:nvPr>
            <p:ph idx="1"/>
          </p:nvPr>
        </p:nvSpPr>
        <p:spPr/>
        <p:txBody>
          <a:bodyPr/>
          <a:lstStyle/>
          <a:p>
            <a:r>
              <a:rPr lang="en-US" dirty="0" smtClean="0"/>
              <a:t>There is information about the users</a:t>
            </a:r>
          </a:p>
          <a:p>
            <a:r>
              <a:rPr lang="en-US" dirty="0" smtClean="0"/>
              <a:t>Use cat /</a:t>
            </a:r>
            <a:r>
              <a:rPr lang="en-US" dirty="0" err="1" smtClean="0"/>
              <a:t>etc</a:t>
            </a:r>
            <a:r>
              <a:rPr lang="en-US" dirty="0" smtClean="0"/>
              <a:t>/</a:t>
            </a:r>
            <a:r>
              <a:rPr lang="en-US" dirty="0" err="1" smtClean="0"/>
              <a:t>passwd</a:t>
            </a:r>
            <a:r>
              <a:rPr lang="en-US" dirty="0" smtClean="0"/>
              <a:t> to open the info about all the users</a:t>
            </a:r>
          </a:p>
          <a:p>
            <a:r>
              <a:rPr lang="en-US" dirty="0" smtClean="0"/>
              <a:t>How many users we see ?</a:t>
            </a:r>
          </a:p>
          <a:p>
            <a:endParaRPr lang="en-US" dirty="0"/>
          </a:p>
        </p:txBody>
      </p:sp>
    </p:spTree>
    <p:extLst>
      <p:ext uri="{BB962C8B-B14F-4D97-AF65-F5344CB8AC3E}">
        <p14:creationId xmlns:p14="http://schemas.microsoft.com/office/powerpoint/2010/main" val="1528806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new user</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adduser</a:t>
            </a:r>
            <a:r>
              <a:rPr lang="en-US" dirty="0" smtClean="0"/>
              <a:t> </a:t>
            </a:r>
            <a:r>
              <a:rPr lang="en-US" dirty="0" err="1" smtClean="0"/>
              <a:t>testuser</a:t>
            </a:r>
            <a:endParaRPr lang="en-US" dirty="0" smtClean="0"/>
          </a:p>
          <a:p>
            <a:r>
              <a:rPr lang="en-US" dirty="0" smtClean="0"/>
              <a:t>Follow the instructions</a:t>
            </a:r>
            <a:endParaRPr lang="en-US" dirty="0"/>
          </a:p>
        </p:txBody>
      </p:sp>
    </p:spTree>
    <p:extLst>
      <p:ext uri="{BB962C8B-B14F-4D97-AF65-F5344CB8AC3E}">
        <p14:creationId xmlns:p14="http://schemas.microsoft.com/office/powerpoint/2010/main" val="1116945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groups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etc</a:t>
            </a:r>
            <a:r>
              <a:rPr lang="en-US" dirty="0" smtClean="0"/>
              <a:t>/shadow – secure user account info</a:t>
            </a:r>
          </a:p>
          <a:p>
            <a:r>
              <a:rPr lang="en-US" dirty="0" smtClean="0"/>
              <a:t>/</a:t>
            </a:r>
            <a:r>
              <a:rPr lang="en-US" dirty="0" err="1" smtClean="0"/>
              <a:t>etc</a:t>
            </a:r>
            <a:r>
              <a:rPr lang="en-US" dirty="0" smtClean="0"/>
              <a:t>/</a:t>
            </a:r>
            <a:r>
              <a:rPr lang="en-US" dirty="0" err="1" smtClean="0"/>
              <a:t>passwd</a:t>
            </a:r>
            <a:r>
              <a:rPr lang="en-US" dirty="0" smtClean="0"/>
              <a:t> – user accounts info</a:t>
            </a:r>
          </a:p>
          <a:p>
            <a:r>
              <a:rPr lang="en-US" dirty="0" smtClean="0"/>
              <a:t>/</a:t>
            </a:r>
            <a:r>
              <a:rPr lang="en-US" dirty="0" err="1" smtClean="0"/>
              <a:t>etc</a:t>
            </a:r>
            <a:r>
              <a:rPr lang="en-US" dirty="0" smtClean="0"/>
              <a:t>/group – defines the </a:t>
            </a:r>
            <a:r>
              <a:rPr lang="en-US" dirty="0"/>
              <a:t>g</a:t>
            </a:r>
            <a:r>
              <a:rPr lang="en-US" dirty="0" smtClean="0"/>
              <a:t>roups that user belongs</a:t>
            </a:r>
          </a:p>
          <a:p>
            <a:r>
              <a:rPr lang="en-US" dirty="0" smtClean="0"/>
              <a:t>/</a:t>
            </a:r>
            <a:r>
              <a:rPr lang="en-US" dirty="0" err="1" smtClean="0"/>
              <a:t>etc</a:t>
            </a:r>
            <a:r>
              <a:rPr lang="en-US" dirty="0" smtClean="0"/>
              <a:t>/</a:t>
            </a:r>
            <a:r>
              <a:rPr lang="en-US" dirty="0" err="1" smtClean="0"/>
              <a:t>sudoers</a:t>
            </a:r>
            <a:r>
              <a:rPr lang="en-US" dirty="0" smtClean="0"/>
              <a:t> – list of users who can execute </a:t>
            </a:r>
            <a:r>
              <a:rPr lang="en-US" dirty="0" err="1" smtClean="0"/>
              <a:t>sudo</a:t>
            </a:r>
            <a:endParaRPr lang="bg-BG" dirty="0" smtClean="0"/>
          </a:p>
          <a:p>
            <a:endParaRPr lang="bg-BG" dirty="0"/>
          </a:p>
          <a:p>
            <a:r>
              <a:rPr lang="en-US" dirty="0" smtClean="0"/>
              <a:t>Used to determine equal privileges to all users in a group</a:t>
            </a:r>
            <a:endParaRPr lang="en-US" dirty="0"/>
          </a:p>
        </p:txBody>
      </p:sp>
    </p:spTree>
    <p:extLst>
      <p:ext uri="{BB962C8B-B14F-4D97-AF65-F5344CB8AC3E}">
        <p14:creationId xmlns:p14="http://schemas.microsoft.com/office/powerpoint/2010/main" val="1195950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user as </a:t>
            </a:r>
            <a:r>
              <a:rPr lang="en-US" dirty="0" err="1" smtClean="0"/>
              <a:t>sudo</a:t>
            </a:r>
            <a:endParaRPr lang="en-US" dirty="0"/>
          </a:p>
        </p:txBody>
      </p:sp>
      <p:sp>
        <p:nvSpPr>
          <p:cNvPr id="3" name="Content Placeholder 2"/>
          <p:cNvSpPr>
            <a:spLocks noGrp="1"/>
          </p:cNvSpPr>
          <p:nvPr>
            <p:ph idx="1"/>
          </p:nvPr>
        </p:nvSpPr>
        <p:spPr/>
        <p:txBody>
          <a:bodyPr/>
          <a:lstStyle/>
          <a:p>
            <a:r>
              <a:rPr lang="en-US" dirty="0" smtClean="0"/>
              <a:t># </a:t>
            </a:r>
            <a:r>
              <a:rPr lang="en-US" dirty="0" err="1"/>
              <a:t>a</a:t>
            </a:r>
            <a:r>
              <a:rPr lang="en-US" dirty="0" err="1" smtClean="0"/>
              <a:t>dduser</a:t>
            </a:r>
            <a:r>
              <a:rPr lang="en-US" dirty="0" smtClean="0"/>
              <a:t> </a:t>
            </a:r>
            <a:r>
              <a:rPr lang="en-US" dirty="0" err="1" smtClean="0"/>
              <a:t>newSudoUser</a:t>
            </a:r>
            <a:endParaRPr lang="en-US" dirty="0" smtClean="0"/>
          </a:p>
          <a:p>
            <a:r>
              <a:rPr lang="en-US" dirty="0" smtClean="0"/>
              <a:t># </a:t>
            </a:r>
            <a:r>
              <a:rPr lang="en-US" dirty="0" err="1" smtClean="0"/>
              <a:t>adduser</a:t>
            </a:r>
            <a:r>
              <a:rPr lang="en-US" dirty="0" smtClean="0"/>
              <a:t> </a:t>
            </a:r>
            <a:r>
              <a:rPr lang="en-US" dirty="0" err="1" smtClean="0"/>
              <a:t>newSudoUser</a:t>
            </a:r>
            <a:r>
              <a:rPr lang="en-US" dirty="0" smtClean="0"/>
              <a:t> </a:t>
            </a:r>
            <a:r>
              <a:rPr lang="en-US" dirty="0" err="1" smtClean="0"/>
              <a:t>sudo</a:t>
            </a:r>
            <a:endParaRPr lang="en-US" dirty="0" smtClean="0"/>
          </a:p>
          <a:p>
            <a:endParaRPr lang="en-US" dirty="0"/>
          </a:p>
        </p:txBody>
      </p:sp>
    </p:spTree>
    <p:extLst>
      <p:ext uri="{BB962C8B-B14F-4D97-AF65-F5344CB8AC3E}">
        <p14:creationId xmlns:p14="http://schemas.microsoft.com/office/powerpoint/2010/main" val="1268409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remove user</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userdel</a:t>
            </a:r>
            <a:r>
              <a:rPr lang="en-US" dirty="0" smtClean="0"/>
              <a:t> –r </a:t>
            </a:r>
            <a:r>
              <a:rPr lang="en-US" dirty="0" err="1" smtClean="0"/>
              <a:t>newSudoUser</a:t>
            </a:r>
            <a:endParaRPr lang="en-US" dirty="0" smtClean="0"/>
          </a:p>
          <a:p>
            <a:endParaRPr lang="en-US" dirty="0" smtClean="0"/>
          </a:p>
          <a:p>
            <a:r>
              <a:rPr lang="en-US" dirty="0" smtClean="0"/>
              <a:t>(if </a:t>
            </a:r>
            <a:r>
              <a:rPr lang="en-US" dirty="0" err="1" smtClean="0"/>
              <a:t>newSudoUser</a:t>
            </a:r>
            <a:r>
              <a:rPr lang="en-US" dirty="0" smtClean="0"/>
              <a:t> is used you must logout) </a:t>
            </a:r>
            <a:endParaRPr lang="en-US" dirty="0"/>
          </a:p>
        </p:txBody>
      </p:sp>
    </p:spTree>
    <p:extLst>
      <p:ext uri="{BB962C8B-B14F-4D97-AF65-F5344CB8AC3E}">
        <p14:creationId xmlns:p14="http://schemas.microsoft.com/office/powerpoint/2010/main" val="1578716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edit user</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usermod</a:t>
            </a:r>
            <a:r>
              <a:rPr lang="en-US" dirty="0" smtClean="0"/>
              <a:t> –u UID username – this will change the UID number</a:t>
            </a:r>
            <a:endParaRPr lang="en-US" dirty="0"/>
          </a:p>
        </p:txBody>
      </p:sp>
    </p:spTree>
    <p:extLst>
      <p:ext uri="{BB962C8B-B14F-4D97-AF65-F5344CB8AC3E}">
        <p14:creationId xmlns:p14="http://schemas.microsoft.com/office/powerpoint/2010/main" val="745792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vs root</a:t>
            </a:r>
            <a:endParaRPr lang="en-US" dirty="0"/>
          </a:p>
        </p:txBody>
      </p:sp>
      <p:sp>
        <p:nvSpPr>
          <p:cNvPr id="3" name="Content Placeholder 2"/>
          <p:cNvSpPr>
            <a:spLocks noGrp="1"/>
          </p:cNvSpPr>
          <p:nvPr>
            <p:ph idx="1"/>
          </p:nvPr>
        </p:nvSpPr>
        <p:spPr/>
        <p:txBody>
          <a:bodyPr/>
          <a:lstStyle/>
          <a:p>
            <a:r>
              <a:rPr lang="en-US" dirty="0" smtClean="0"/>
              <a:t>Every user can become administrator</a:t>
            </a:r>
          </a:p>
          <a:p>
            <a:r>
              <a:rPr lang="en-US" dirty="0" smtClean="0"/>
              <a:t>The root is a user that is administrator with highest possible privileges</a:t>
            </a:r>
            <a:endParaRPr lang="en-US" dirty="0"/>
          </a:p>
        </p:txBody>
      </p:sp>
    </p:spTree>
    <p:extLst>
      <p:ext uri="{BB962C8B-B14F-4D97-AF65-F5344CB8AC3E}">
        <p14:creationId xmlns:p14="http://schemas.microsoft.com/office/powerpoint/2010/main" val="1626870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7440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packages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1160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packages </a:t>
            </a:r>
            <a:endParaRPr lang="en-US" dirty="0"/>
          </a:p>
        </p:txBody>
      </p:sp>
      <p:sp>
        <p:nvSpPr>
          <p:cNvPr id="5" name="Content Placeholder 4"/>
          <p:cNvSpPr>
            <a:spLocks noGrp="1"/>
          </p:cNvSpPr>
          <p:nvPr>
            <p:ph idx="1"/>
          </p:nvPr>
        </p:nvSpPr>
        <p:spPr/>
        <p:txBody>
          <a:bodyPr/>
          <a:lstStyle/>
          <a:p>
            <a:r>
              <a:rPr lang="en-US" dirty="0" smtClean="0"/>
              <a:t>Software packages are packages of source files that are unachieved and build for each unique device. That way each software on Linux/UNIX can be build for every different machine</a:t>
            </a:r>
          </a:p>
          <a:p>
            <a:r>
              <a:rPr lang="en-US" dirty="0" smtClean="0"/>
              <a:t>One package can run on different OS architectures</a:t>
            </a:r>
            <a:endParaRPr lang="en-US" dirty="0"/>
          </a:p>
        </p:txBody>
      </p:sp>
    </p:spTree>
    <p:extLst>
      <p:ext uri="{BB962C8B-B14F-4D97-AF65-F5344CB8AC3E}">
        <p14:creationId xmlns:p14="http://schemas.microsoft.com/office/powerpoint/2010/main" val="219976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we </a:t>
            </a:r>
            <a:r>
              <a:rPr lang="en-US" dirty="0" err="1" smtClean="0"/>
              <a:t>gonna</a:t>
            </a:r>
            <a:r>
              <a:rPr lang="en-US" dirty="0" smtClean="0"/>
              <a:t> do today</a:t>
            </a:r>
            <a:endParaRPr lang="en-US" dirty="0"/>
          </a:p>
        </p:txBody>
      </p:sp>
      <p:sp>
        <p:nvSpPr>
          <p:cNvPr id="7" name="Content Placeholder 6"/>
          <p:cNvSpPr>
            <a:spLocks noGrp="1"/>
          </p:cNvSpPr>
          <p:nvPr>
            <p:ph idx="1"/>
          </p:nvPr>
        </p:nvSpPr>
        <p:spPr/>
        <p:txBody>
          <a:bodyPr/>
          <a:lstStyle/>
          <a:p>
            <a:r>
              <a:rPr lang="en-US" dirty="0" smtClean="0"/>
              <a:t>Root privileges</a:t>
            </a:r>
          </a:p>
          <a:p>
            <a:r>
              <a:rPr lang="en-US" dirty="0" smtClean="0"/>
              <a:t>Software packages</a:t>
            </a:r>
          </a:p>
          <a:p>
            <a:r>
              <a:rPr lang="en-US" dirty="0" smtClean="0"/>
              <a:t>Managing software packages</a:t>
            </a:r>
          </a:p>
          <a:p>
            <a:r>
              <a:rPr lang="en-US" dirty="0" smtClean="0"/>
              <a:t>Build procedures</a:t>
            </a:r>
          </a:p>
          <a:p>
            <a:r>
              <a:rPr lang="en-US" dirty="0" smtClean="0"/>
              <a:t>Build components</a:t>
            </a:r>
          </a:p>
          <a:p>
            <a:r>
              <a:rPr lang="en-US" dirty="0" smtClean="0"/>
              <a:t>Cross-compiling tool chains</a:t>
            </a:r>
          </a:p>
          <a:p>
            <a:endParaRPr lang="en-US" dirty="0" smtClean="0"/>
          </a:p>
          <a:p>
            <a:endParaRPr lang="en-US" dirty="0"/>
          </a:p>
        </p:txBody>
      </p:sp>
    </p:spTree>
    <p:extLst>
      <p:ext uri="{BB962C8B-B14F-4D97-AF65-F5344CB8AC3E}">
        <p14:creationId xmlns:p14="http://schemas.microsoft.com/office/powerpoint/2010/main" val="412776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software on </a:t>
            </a:r>
            <a:r>
              <a:rPr lang="en-US" dirty="0" err="1" smtClean="0"/>
              <a:t>Debian</a:t>
            </a:r>
            <a:endParaRPr lang="en-US" dirty="0"/>
          </a:p>
        </p:txBody>
      </p:sp>
      <p:sp>
        <p:nvSpPr>
          <p:cNvPr id="3" name="Content Placeholder 2"/>
          <p:cNvSpPr>
            <a:spLocks noGrp="1"/>
          </p:cNvSpPr>
          <p:nvPr>
            <p:ph idx="1"/>
          </p:nvPr>
        </p:nvSpPr>
        <p:spPr/>
        <p:txBody>
          <a:bodyPr/>
          <a:lstStyle/>
          <a:p>
            <a:r>
              <a:rPr lang="en-US" dirty="0" err="1" smtClean="0"/>
              <a:t>Dpkg</a:t>
            </a:r>
            <a:endParaRPr lang="en-US" dirty="0" smtClean="0"/>
          </a:p>
          <a:p>
            <a:r>
              <a:rPr lang="en-US" dirty="0" smtClean="0"/>
              <a:t>APT</a:t>
            </a:r>
          </a:p>
          <a:p>
            <a:r>
              <a:rPr lang="en-US" dirty="0" err="1" smtClean="0"/>
              <a:t>Unachieve</a:t>
            </a:r>
            <a:endParaRPr lang="en-US" dirty="0" smtClean="0"/>
          </a:p>
        </p:txBody>
      </p:sp>
    </p:spTree>
    <p:extLst>
      <p:ext uri="{BB962C8B-B14F-4D97-AF65-F5344CB8AC3E}">
        <p14:creationId xmlns:p14="http://schemas.microsoft.com/office/powerpoint/2010/main" val="174569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dpkg</a:t>
            </a:r>
            <a:endParaRPr lang="en-US" dirty="0"/>
          </a:p>
        </p:txBody>
      </p:sp>
      <p:sp>
        <p:nvSpPr>
          <p:cNvPr id="3" name="Content Placeholder 2"/>
          <p:cNvSpPr>
            <a:spLocks noGrp="1"/>
          </p:cNvSpPr>
          <p:nvPr>
            <p:ph idx="1"/>
          </p:nvPr>
        </p:nvSpPr>
        <p:spPr/>
        <p:txBody>
          <a:bodyPr/>
          <a:lstStyle/>
          <a:p>
            <a:r>
              <a:rPr lang="en-US" dirty="0" err="1" smtClean="0"/>
              <a:t>Debian</a:t>
            </a:r>
            <a:r>
              <a:rPr lang="en-US" dirty="0" smtClean="0"/>
              <a:t> package management system</a:t>
            </a:r>
          </a:p>
          <a:p>
            <a:r>
              <a:rPr lang="en-US" dirty="0" smtClean="0"/>
              <a:t>Low level</a:t>
            </a:r>
          </a:p>
          <a:p>
            <a:r>
              <a:rPr lang="en-US" dirty="0" smtClean="0"/>
              <a:t>Installs, remove, provide information about .deb packages</a:t>
            </a:r>
          </a:p>
          <a:p>
            <a:endParaRPr lang="en-US" dirty="0"/>
          </a:p>
        </p:txBody>
      </p:sp>
    </p:spTree>
    <p:extLst>
      <p:ext uri="{BB962C8B-B14F-4D97-AF65-F5344CB8AC3E}">
        <p14:creationId xmlns:p14="http://schemas.microsoft.com/office/powerpoint/2010/main" val="135813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dpkg</a:t>
            </a:r>
            <a:r>
              <a:rPr lang="en-US" dirty="0" smtClean="0"/>
              <a:t> use</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dpkg</a:t>
            </a:r>
            <a:r>
              <a:rPr lang="en-US" dirty="0" smtClean="0"/>
              <a:t> –</a:t>
            </a:r>
            <a:r>
              <a:rPr lang="en-US" dirty="0" err="1" smtClean="0"/>
              <a:t>i</a:t>
            </a:r>
            <a:r>
              <a:rPr lang="en-US" dirty="0" smtClean="0"/>
              <a:t> &lt;package name&gt; - to install something</a:t>
            </a:r>
          </a:p>
          <a:p>
            <a:r>
              <a:rPr lang="en-US" dirty="0" smtClean="0"/>
              <a:t># </a:t>
            </a:r>
            <a:r>
              <a:rPr lang="en-US" dirty="0" err="1" smtClean="0"/>
              <a:t>dpkg</a:t>
            </a:r>
            <a:r>
              <a:rPr lang="en-US" dirty="0" smtClean="0"/>
              <a:t> –</a:t>
            </a:r>
            <a:r>
              <a:rPr lang="en-US" dirty="0"/>
              <a:t>l</a:t>
            </a:r>
            <a:r>
              <a:rPr lang="bg-BG" dirty="0" smtClean="0"/>
              <a:t> </a:t>
            </a:r>
            <a:r>
              <a:rPr lang="en-US" dirty="0" smtClean="0"/>
              <a:t>&lt;pattern&gt; - to list available packages</a:t>
            </a:r>
          </a:p>
          <a:p>
            <a:r>
              <a:rPr lang="en-US" dirty="0" smtClean="0"/>
              <a:t># </a:t>
            </a:r>
            <a:r>
              <a:rPr lang="en-US" dirty="0" err="1" smtClean="0"/>
              <a:t>dpkg</a:t>
            </a:r>
            <a:r>
              <a:rPr lang="en-US" dirty="0" smtClean="0"/>
              <a:t> –r &lt;package name&gt; - to remove</a:t>
            </a:r>
          </a:p>
          <a:p>
            <a:endParaRPr lang="en-US" dirty="0" smtClean="0"/>
          </a:p>
          <a:p>
            <a:endParaRPr lang="en-US" dirty="0"/>
          </a:p>
        </p:txBody>
      </p:sp>
    </p:spTree>
    <p:extLst>
      <p:ext uri="{BB962C8B-B14F-4D97-AF65-F5344CB8AC3E}">
        <p14:creationId xmlns:p14="http://schemas.microsoft.com/office/powerpoint/2010/main" val="1600243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 – Advanced Packaging Tool</a:t>
            </a:r>
            <a:endParaRPr lang="en-US" dirty="0"/>
          </a:p>
        </p:txBody>
      </p:sp>
      <p:sp>
        <p:nvSpPr>
          <p:cNvPr id="3" name="Content Placeholder 2"/>
          <p:cNvSpPr>
            <a:spLocks noGrp="1"/>
          </p:cNvSpPr>
          <p:nvPr>
            <p:ph idx="1"/>
          </p:nvPr>
        </p:nvSpPr>
        <p:spPr/>
        <p:txBody>
          <a:bodyPr/>
          <a:lstStyle/>
          <a:p>
            <a:r>
              <a:rPr lang="en-US" dirty="0" smtClean="0"/>
              <a:t>High-level user friendly interface to manage packages</a:t>
            </a:r>
          </a:p>
          <a:p>
            <a:r>
              <a:rPr lang="en-US" dirty="0" smtClean="0"/>
              <a:t>Automatic retrieves, configures and install software packages</a:t>
            </a:r>
          </a:p>
          <a:p>
            <a:endParaRPr lang="en-US" dirty="0"/>
          </a:p>
        </p:txBody>
      </p:sp>
    </p:spTree>
    <p:extLst>
      <p:ext uri="{BB962C8B-B14F-4D97-AF65-F5344CB8AC3E}">
        <p14:creationId xmlns:p14="http://schemas.microsoft.com/office/powerpoint/2010/main" val="1254413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apt-get </a:t>
            </a:r>
            <a:endParaRPr lang="en-US" dirty="0"/>
          </a:p>
        </p:txBody>
      </p:sp>
      <p:sp>
        <p:nvSpPr>
          <p:cNvPr id="3" name="Content Placeholder 2"/>
          <p:cNvSpPr>
            <a:spLocks noGrp="1"/>
          </p:cNvSpPr>
          <p:nvPr>
            <p:ph idx="1"/>
          </p:nvPr>
        </p:nvSpPr>
        <p:spPr/>
        <p:txBody>
          <a:bodyPr/>
          <a:lstStyle/>
          <a:p>
            <a:r>
              <a:rPr lang="en-US" dirty="0" smtClean="0"/>
              <a:t>APT package handling utility – </a:t>
            </a:r>
            <a:r>
              <a:rPr lang="en-US" dirty="0" err="1" smtClean="0"/>
              <a:t>cmd</a:t>
            </a:r>
            <a:r>
              <a:rPr lang="en-US" dirty="0" smtClean="0"/>
              <a:t> interface</a:t>
            </a:r>
          </a:p>
          <a:p>
            <a:r>
              <a:rPr lang="en-US" dirty="0" smtClean="0"/>
              <a:t># apt-get install </a:t>
            </a:r>
            <a:r>
              <a:rPr lang="bg-BG" dirty="0" smtClean="0"/>
              <a:t>&lt;</a:t>
            </a:r>
            <a:r>
              <a:rPr lang="en-US" dirty="0" smtClean="0"/>
              <a:t>name&gt;</a:t>
            </a:r>
          </a:p>
          <a:p>
            <a:r>
              <a:rPr lang="en-US" dirty="0" smtClean="0"/>
              <a:t># apt-get update – retrieve new list of packages</a:t>
            </a:r>
          </a:p>
          <a:p>
            <a:r>
              <a:rPr lang="en-US" dirty="0" smtClean="0"/>
              <a:t># apt-get upgrade – performs an upgrade</a:t>
            </a:r>
          </a:p>
          <a:p>
            <a:r>
              <a:rPr lang="en-US" dirty="0" smtClean="0"/>
              <a:t># apt-get remove ,&lt;name&gt;– removes a package</a:t>
            </a:r>
          </a:p>
          <a:p>
            <a:r>
              <a:rPr lang="en-US" dirty="0" smtClean="0"/>
              <a:t># apt-get clean – Erase downloaded archive files</a:t>
            </a:r>
          </a:p>
          <a:p>
            <a:r>
              <a:rPr lang="en-US" dirty="0" smtClean="0"/>
              <a:t># apt-get </a:t>
            </a:r>
            <a:r>
              <a:rPr lang="en-US" dirty="0" err="1" smtClean="0"/>
              <a:t>dist</a:t>
            </a:r>
            <a:r>
              <a:rPr lang="en-US" dirty="0" smtClean="0"/>
              <a:t>-upgrade – distribution upgrade</a:t>
            </a:r>
          </a:p>
          <a:p>
            <a:endParaRPr lang="en-US" dirty="0" smtClean="0"/>
          </a:p>
          <a:p>
            <a:endParaRPr lang="en-US" dirty="0" smtClean="0"/>
          </a:p>
          <a:p>
            <a:endParaRPr lang="en-US" dirty="0"/>
          </a:p>
        </p:txBody>
      </p:sp>
    </p:spTree>
    <p:extLst>
      <p:ext uri="{BB962C8B-B14F-4D97-AF65-F5344CB8AC3E}">
        <p14:creationId xmlns:p14="http://schemas.microsoft.com/office/powerpoint/2010/main" val="1386122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apt-get</a:t>
            </a:r>
            <a:endParaRPr lang="en-US" dirty="0"/>
          </a:p>
        </p:txBody>
      </p:sp>
      <p:sp>
        <p:nvSpPr>
          <p:cNvPr id="3" name="Content Placeholder 2"/>
          <p:cNvSpPr>
            <a:spLocks noGrp="1"/>
          </p:cNvSpPr>
          <p:nvPr>
            <p:ph idx="1"/>
          </p:nvPr>
        </p:nvSpPr>
        <p:spPr/>
        <p:txBody>
          <a:bodyPr/>
          <a:lstStyle/>
          <a:p>
            <a:r>
              <a:rPr lang="en-US" dirty="0" smtClean="0"/>
              <a:t># apt-get source &lt;name&gt; – Download source archives</a:t>
            </a:r>
          </a:p>
          <a:p>
            <a:r>
              <a:rPr lang="en-US" dirty="0" smtClean="0"/>
              <a:t># apt-get download &lt;name&gt; - Download binary</a:t>
            </a:r>
          </a:p>
          <a:p>
            <a:r>
              <a:rPr lang="en-US" dirty="0" smtClean="0"/>
              <a:t># apt-get build-</a:t>
            </a:r>
            <a:r>
              <a:rPr lang="en-US" dirty="0" err="1" smtClean="0"/>
              <a:t>dep</a:t>
            </a:r>
            <a:r>
              <a:rPr lang="en-US" dirty="0" smtClean="0"/>
              <a:t> &lt;name&gt; - Finds the libraries required to build a source</a:t>
            </a:r>
            <a:endParaRPr lang="en-US" dirty="0"/>
          </a:p>
        </p:txBody>
      </p:sp>
    </p:spTree>
    <p:extLst>
      <p:ext uri="{BB962C8B-B14F-4D97-AF65-F5344CB8AC3E}">
        <p14:creationId xmlns:p14="http://schemas.microsoft.com/office/powerpoint/2010/main" val="1063485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apt-cache</a:t>
            </a:r>
            <a:endParaRPr lang="en-US" dirty="0"/>
          </a:p>
        </p:txBody>
      </p:sp>
      <p:sp>
        <p:nvSpPr>
          <p:cNvPr id="3" name="Content Placeholder 2"/>
          <p:cNvSpPr>
            <a:spLocks noGrp="1"/>
          </p:cNvSpPr>
          <p:nvPr>
            <p:ph idx="1"/>
          </p:nvPr>
        </p:nvSpPr>
        <p:spPr/>
        <p:txBody>
          <a:bodyPr/>
          <a:lstStyle/>
          <a:p>
            <a:r>
              <a:rPr lang="en-US" dirty="0" smtClean="0"/>
              <a:t>Used for searching and identifying a package</a:t>
            </a:r>
          </a:p>
          <a:p>
            <a:endParaRPr lang="en-US" dirty="0"/>
          </a:p>
          <a:p>
            <a:r>
              <a:rPr lang="en-US" dirty="0" smtClean="0"/>
              <a:t># apt-cache search &lt;name&gt;</a:t>
            </a:r>
          </a:p>
          <a:p>
            <a:endParaRPr lang="en-US" dirty="0"/>
          </a:p>
        </p:txBody>
      </p:sp>
    </p:spTree>
    <p:extLst>
      <p:ext uri="{BB962C8B-B14F-4D97-AF65-F5344CB8AC3E}">
        <p14:creationId xmlns:p14="http://schemas.microsoft.com/office/powerpoint/2010/main" val="335635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dpkg</a:t>
            </a:r>
            <a:r>
              <a:rPr lang="en-US" dirty="0" smtClean="0"/>
              <a:t> and # apt lab – task 1 – 10 min</a:t>
            </a:r>
            <a:endParaRPr lang="en-US" dirty="0"/>
          </a:p>
        </p:txBody>
      </p:sp>
      <p:sp>
        <p:nvSpPr>
          <p:cNvPr id="3" name="Content Placeholder 2"/>
          <p:cNvSpPr>
            <a:spLocks noGrp="1"/>
          </p:cNvSpPr>
          <p:nvPr>
            <p:ph idx="1"/>
          </p:nvPr>
        </p:nvSpPr>
        <p:spPr/>
        <p:txBody>
          <a:bodyPr/>
          <a:lstStyle/>
          <a:p>
            <a:r>
              <a:rPr lang="en-US" dirty="0" smtClean="0"/>
              <a:t>Update / upgrade </a:t>
            </a:r>
          </a:p>
          <a:p>
            <a:r>
              <a:rPr lang="en-US" dirty="0" smtClean="0"/>
              <a:t>Search for </a:t>
            </a:r>
            <a:r>
              <a:rPr lang="en-US" dirty="0" err="1" smtClean="0"/>
              <a:t>openssh</a:t>
            </a:r>
            <a:endParaRPr lang="en-US" dirty="0" smtClean="0"/>
          </a:p>
          <a:p>
            <a:r>
              <a:rPr lang="en-US" dirty="0" smtClean="0"/>
              <a:t>Download source and binary of </a:t>
            </a:r>
            <a:r>
              <a:rPr lang="en-US" dirty="0" err="1" smtClean="0"/>
              <a:t>openssh</a:t>
            </a:r>
            <a:endParaRPr lang="en-US" dirty="0" smtClean="0"/>
          </a:p>
          <a:p>
            <a:r>
              <a:rPr lang="en-US" dirty="0" smtClean="0"/>
              <a:t>Install with# </a:t>
            </a:r>
            <a:r>
              <a:rPr lang="en-US" dirty="0" err="1" smtClean="0"/>
              <a:t>dpkg</a:t>
            </a:r>
            <a:endParaRPr lang="en-US" dirty="0"/>
          </a:p>
          <a:p>
            <a:r>
              <a:rPr lang="en-US" dirty="0" smtClean="0"/>
              <a:t>Remove </a:t>
            </a:r>
            <a:r>
              <a:rPr lang="en-US" dirty="0" err="1" smtClean="0"/>
              <a:t>openssh</a:t>
            </a:r>
            <a:endParaRPr lang="en-US" dirty="0"/>
          </a:p>
          <a:p>
            <a:r>
              <a:rPr lang="en-US" dirty="0" smtClean="0"/>
              <a:t>Clean</a:t>
            </a:r>
          </a:p>
        </p:txBody>
      </p:sp>
      <p:sp>
        <p:nvSpPr>
          <p:cNvPr id="5" name="Oval 4"/>
          <p:cNvSpPr/>
          <p:nvPr/>
        </p:nvSpPr>
        <p:spPr>
          <a:xfrm>
            <a:off x="9204289" y="4001294"/>
            <a:ext cx="2321169" cy="2321169"/>
          </a:xfrm>
          <a:prstGeom prst="ellipse">
            <a:avLst/>
          </a:prstGeom>
          <a:solidFill>
            <a:schemeClr val="tx1"/>
          </a:solidFill>
          <a:ln>
            <a:solidFill>
              <a:schemeClr val="accent1">
                <a:lumMod val="50000"/>
              </a:schemeClr>
            </a:solidFill>
          </a:ln>
          <a:effectLst>
            <a:glow>
              <a:srgbClr val="7030A0">
                <a:alpha val="53000"/>
              </a:srgbClr>
            </a:glow>
            <a:outerShdw blurRad="50800" dist="38100" algn="l" rotWithShape="0">
              <a:prstClr val="black">
                <a:alpha val="40000"/>
              </a:prstClr>
            </a:outerShdw>
            <a:softEdge rad="0"/>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Oval 5"/>
          <p:cNvSpPr/>
          <p:nvPr/>
        </p:nvSpPr>
        <p:spPr>
          <a:xfrm>
            <a:off x="9622804" y="4419809"/>
            <a:ext cx="1484138" cy="1484138"/>
          </a:xfrm>
          <a:prstGeom prst="ellipse">
            <a:avLst/>
          </a:prstGeom>
          <a:ln>
            <a:solidFill>
              <a:schemeClr val="bg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530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5400000">
                                      <p:cBhvr>
                                        <p:cTn id="6" dur="500" fill="hold"/>
                                        <p:tgtEl>
                                          <p:spTgt spid="6"/>
                                        </p:tgtEl>
                                        <p:attrNameLst>
                                          <p:attrName>r</p:attrName>
                                        </p:attrNameLst>
                                      </p:cBhvr>
                                    </p:animRot>
                                  </p:childTnLst>
                                </p:cTn>
                              </p:par>
                            </p:childTnLst>
                          </p:cTn>
                        </p:par>
                        <p:par>
                          <p:cTn id="7" fill="hold">
                            <p:stCondLst>
                              <p:cond delay="500"/>
                            </p:stCondLst>
                            <p:childTnLst>
                              <p:par>
                                <p:cTn id="8" presetID="21" presetClass="exit" presetSubtype="1" fill="hold" grpId="0" nodeType="afterEffect">
                                  <p:stCondLst>
                                    <p:cond delay="0"/>
                                  </p:stCondLst>
                                  <p:childTnLst>
                                    <p:animEffect transition="out" filter="wheel(1)">
                                      <p:cBhvr>
                                        <p:cTn id="9" dur="600000"/>
                                        <p:tgtEl>
                                          <p:spTgt spid="5"/>
                                        </p:tgtEl>
                                      </p:cBhvr>
                                    </p:animEffect>
                                    <p:set>
                                      <p:cBhvr>
                                        <p:cTn id="10" dur="1" fill="hold">
                                          <p:stCondLst>
                                            <p:cond delay="599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procedure</a:t>
            </a:r>
            <a:endParaRPr lang="en-US" dirty="0"/>
          </a:p>
        </p:txBody>
      </p:sp>
      <p:sp>
        <p:nvSpPr>
          <p:cNvPr id="3" name="Content Placeholder 2"/>
          <p:cNvSpPr>
            <a:spLocks noGrp="1"/>
          </p:cNvSpPr>
          <p:nvPr>
            <p:ph idx="1"/>
          </p:nvPr>
        </p:nvSpPr>
        <p:spPr/>
        <p:txBody>
          <a:bodyPr/>
          <a:lstStyle/>
          <a:p>
            <a:r>
              <a:rPr lang="en-US" dirty="0" smtClean="0"/>
              <a:t>Install build-essential (# apt-get install build-essential)</a:t>
            </a:r>
          </a:p>
          <a:p>
            <a:r>
              <a:rPr lang="en-US" dirty="0" smtClean="0"/>
              <a:t># apt-get build-</a:t>
            </a:r>
            <a:r>
              <a:rPr lang="en-US" dirty="0" err="1" smtClean="0"/>
              <a:t>dep</a:t>
            </a:r>
            <a:r>
              <a:rPr lang="en-US" dirty="0" smtClean="0"/>
              <a:t> &lt;name&gt;</a:t>
            </a:r>
          </a:p>
          <a:p>
            <a:r>
              <a:rPr lang="en-US" dirty="0" smtClean="0"/>
              <a:t># ./configure</a:t>
            </a:r>
          </a:p>
          <a:p>
            <a:r>
              <a:rPr lang="en-US" dirty="0" smtClean="0"/>
              <a:t>If configure successful continue else google it</a:t>
            </a:r>
          </a:p>
          <a:p>
            <a:r>
              <a:rPr lang="en-US" dirty="0" smtClean="0"/>
              <a:t># make</a:t>
            </a:r>
          </a:p>
          <a:p>
            <a:r>
              <a:rPr lang="en-US" dirty="0" smtClean="0"/>
              <a:t># make install</a:t>
            </a:r>
          </a:p>
          <a:p>
            <a:endParaRPr lang="en-US" dirty="0" smtClean="0"/>
          </a:p>
          <a:p>
            <a:endParaRPr lang="en-US" dirty="0"/>
          </a:p>
        </p:txBody>
      </p:sp>
    </p:spTree>
    <p:extLst>
      <p:ext uri="{BB962C8B-B14F-4D97-AF65-F5344CB8AC3E}">
        <p14:creationId xmlns:p14="http://schemas.microsoft.com/office/powerpoint/2010/main" val="580149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case of failure in the middle of installation</a:t>
            </a:r>
            <a:endParaRPr lang="en-US" dirty="0"/>
          </a:p>
        </p:txBody>
      </p:sp>
      <p:sp>
        <p:nvSpPr>
          <p:cNvPr id="3" name="Content Placeholder 2"/>
          <p:cNvSpPr>
            <a:spLocks noGrp="1"/>
          </p:cNvSpPr>
          <p:nvPr>
            <p:ph idx="1"/>
          </p:nvPr>
        </p:nvSpPr>
        <p:spPr/>
        <p:txBody>
          <a:bodyPr/>
          <a:lstStyle/>
          <a:p>
            <a:r>
              <a:rPr lang="en-US" dirty="0" smtClean="0"/>
              <a:t># apt-get –f install</a:t>
            </a:r>
          </a:p>
          <a:p>
            <a:r>
              <a:rPr lang="en-US" dirty="0" smtClean="0"/>
              <a:t># </a:t>
            </a:r>
            <a:r>
              <a:rPr lang="en-US" dirty="0" err="1" smtClean="0"/>
              <a:t>dpkg</a:t>
            </a:r>
            <a:r>
              <a:rPr lang="en-US" dirty="0" smtClean="0"/>
              <a:t> –configure –a</a:t>
            </a:r>
          </a:p>
          <a:p>
            <a:endParaRPr lang="en-US" dirty="0" smtClean="0"/>
          </a:p>
          <a:p>
            <a:pPr marL="0" indent="0">
              <a:buNone/>
            </a:pPr>
            <a:endParaRPr lang="en-US" dirty="0"/>
          </a:p>
        </p:txBody>
      </p:sp>
    </p:spTree>
    <p:extLst>
      <p:ext uri="{BB962C8B-B14F-4D97-AF65-F5344CB8AC3E}">
        <p14:creationId xmlns:p14="http://schemas.microsoft.com/office/powerpoint/2010/main" val="352974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Root privileges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4569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dpkg</a:t>
            </a:r>
            <a:r>
              <a:rPr lang="en-US" dirty="0" smtClean="0"/>
              <a:t> and # apt lab task 2 – 15 min</a:t>
            </a:r>
            <a:endParaRPr lang="en-US" dirty="0"/>
          </a:p>
        </p:txBody>
      </p:sp>
      <p:sp>
        <p:nvSpPr>
          <p:cNvPr id="3" name="Content Placeholder 2"/>
          <p:cNvSpPr>
            <a:spLocks noGrp="1"/>
          </p:cNvSpPr>
          <p:nvPr>
            <p:ph idx="1"/>
          </p:nvPr>
        </p:nvSpPr>
        <p:spPr/>
        <p:txBody>
          <a:bodyPr/>
          <a:lstStyle/>
          <a:p>
            <a:r>
              <a:rPr lang="en-US" dirty="0" smtClean="0"/>
              <a:t>Configure compile and install </a:t>
            </a:r>
            <a:r>
              <a:rPr lang="en-US" dirty="0" err="1" smtClean="0"/>
              <a:t>openssh</a:t>
            </a:r>
            <a:endParaRPr lang="en-US" dirty="0"/>
          </a:p>
        </p:txBody>
      </p:sp>
      <p:sp>
        <p:nvSpPr>
          <p:cNvPr id="4" name="Oval 3"/>
          <p:cNvSpPr/>
          <p:nvPr/>
        </p:nvSpPr>
        <p:spPr>
          <a:xfrm>
            <a:off x="9204289" y="4001294"/>
            <a:ext cx="2321169" cy="2321169"/>
          </a:xfrm>
          <a:prstGeom prst="ellipse">
            <a:avLst/>
          </a:prstGeom>
          <a:solidFill>
            <a:schemeClr val="tx1"/>
          </a:solidFill>
          <a:ln>
            <a:solidFill>
              <a:schemeClr val="accent1">
                <a:lumMod val="50000"/>
              </a:schemeClr>
            </a:solidFill>
          </a:ln>
          <a:effectLst>
            <a:glow>
              <a:srgbClr val="7030A0">
                <a:alpha val="53000"/>
              </a:srgbClr>
            </a:glow>
            <a:outerShdw blurRad="50800" dist="38100" algn="l" rotWithShape="0">
              <a:prstClr val="black">
                <a:alpha val="40000"/>
              </a:prstClr>
            </a:outerShdw>
            <a:softEdge rad="0"/>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 name="Oval 4"/>
          <p:cNvSpPr/>
          <p:nvPr/>
        </p:nvSpPr>
        <p:spPr>
          <a:xfrm>
            <a:off x="9622804" y="4419809"/>
            <a:ext cx="1484138" cy="1484138"/>
          </a:xfrm>
          <a:prstGeom prst="ellipse">
            <a:avLst/>
          </a:prstGeom>
          <a:ln>
            <a:solidFill>
              <a:schemeClr val="bg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165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5400000">
                                      <p:cBhvr>
                                        <p:cTn id="6" dur="500" fill="hold"/>
                                        <p:tgtEl>
                                          <p:spTgt spid="5"/>
                                        </p:tgtEl>
                                        <p:attrNameLst>
                                          <p:attrName>r</p:attrName>
                                        </p:attrNameLst>
                                      </p:cBhvr>
                                    </p:animRot>
                                  </p:childTnLst>
                                </p:cTn>
                              </p:par>
                            </p:childTnLst>
                          </p:cTn>
                        </p:par>
                        <p:par>
                          <p:cTn id="7" fill="hold">
                            <p:stCondLst>
                              <p:cond delay="500"/>
                            </p:stCondLst>
                            <p:childTnLst>
                              <p:par>
                                <p:cTn id="8" presetID="21" presetClass="exit" presetSubtype="1" fill="hold" grpId="0" nodeType="afterEffect">
                                  <p:stCondLst>
                                    <p:cond delay="0"/>
                                  </p:stCondLst>
                                  <p:childTnLst>
                                    <p:animEffect transition="out" filter="wheel(1)">
                                      <p:cBhvr>
                                        <p:cTn id="9" dur="600000"/>
                                        <p:tgtEl>
                                          <p:spTgt spid="4"/>
                                        </p:tgtEl>
                                      </p:cBhvr>
                                    </p:animEffect>
                                    <p:set>
                                      <p:cBhvr>
                                        <p:cTn id="10" dur="1" fill="hold">
                                          <p:stCondLst>
                                            <p:cond delay="599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aptitude</a:t>
            </a:r>
            <a:endParaRPr lang="en-US" dirty="0"/>
          </a:p>
        </p:txBody>
      </p:sp>
      <p:sp>
        <p:nvSpPr>
          <p:cNvPr id="3" name="Content Placeholder 2"/>
          <p:cNvSpPr>
            <a:spLocks noGrp="1"/>
          </p:cNvSpPr>
          <p:nvPr>
            <p:ph idx="1"/>
          </p:nvPr>
        </p:nvSpPr>
        <p:spPr/>
        <p:txBody>
          <a:bodyPr/>
          <a:lstStyle/>
          <a:p>
            <a:r>
              <a:rPr lang="en-US" dirty="0" smtClean="0"/>
              <a:t>GUI for installing packages</a:t>
            </a:r>
          </a:p>
          <a:p>
            <a:r>
              <a:rPr lang="en-US" dirty="0" smtClean="0"/>
              <a:t>Press </a:t>
            </a:r>
            <a:r>
              <a:rPr lang="en-US" dirty="0" smtClean="0"/>
              <a:t>+ or -</a:t>
            </a:r>
            <a:r>
              <a:rPr lang="en-US" dirty="0" smtClean="0"/>
              <a:t> </a:t>
            </a:r>
            <a:r>
              <a:rPr lang="en-US" dirty="0" smtClean="0"/>
              <a:t>to change the status of application</a:t>
            </a:r>
          </a:p>
        </p:txBody>
      </p:sp>
    </p:spTree>
    <p:extLst>
      <p:ext uri="{BB962C8B-B14F-4D97-AF65-F5344CB8AC3E}">
        <p14:creationId xmlns:p14="http://schemas.microsoft.com/office/powerpoint/2010/main" val="433159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Qustions</a:t>
            </a:r>
            <a:r>
              <a:rPr lang="en-US" dirty="0" smtClean="0"/>
              <a:t>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8203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build procedures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287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Before you start</a:t>
            </a:r>
            <a:endParaRPr lang="en-US" dirty="0"/>
          </a:p>
        </p:txBody>
      </p:sp>
      <p:sp>
        <p:nvSpPr>
          <p:cNvPr id="5" name="Content Placeholder 4"/>
          <p:cNvSpPr>
            <a:spLocks noGrp="1"/>
          </p:cNvSpPr>
          <p:nvPr>
            <p:ph idx="1"/>
          </p:nvPr>
        </p:nvSpPr>
        <p:spPr/>
        <p:txBody>
          <a:bodyPr/>
          <a:lstStyle/>
          <a:p>
            <a:r>
              <a:rPr lang="en-US" dirty="0" smtClean="0"/>
              <a:t>In order to create a build procedure you must first know the target of the build procedure </a:t>
            </a:r>
          </a:p>
          <a:p>
            <a:r>
              <a:rPr lang="en-US" dirty="0" smtClean="0"/>
              <a:t>You must know all the libraries and dependencies that the build needs to build</a:t>
            </a:r>
          </a:p>
          <a:p>
            <a:endParaRPr lang="en-US" dirty="0" smtClean="0"/>
          </a:p>
          <a:p>
            <a:endParaRPr lang="en-US" dirty="0" smtClean="0"/>
          </a:p>
        </p:txBody>
      </p:sp>
    </p:spTree>
    <p:extLst>
      <p:ext uri="{BB962C8B-B14F-4D97-AF65-F5344CB8AC3E}">
        <p14:creationId xmlns:p14="http://schemas.microsoft.com/office/powerpoint/2010/main" val="760034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a:t>
            </a:r>
            <a:endParaRPr lang="en-US" dirty="0"/>
          </a:p>
        </p:txBody>
      </p:sp>
      <p:sp>
        <p:nvSpPr>
          <p:cNvPr id="3" name="Content Placeholder 2"/>
          <p:cNvSpPr>
            <a:spLocks noGrp="1"/>
          </p:cNvSpPr>
          <p:nvPr>
            <p:ph idx="1"/>
          </p:nvPr>
        </p:nvSpPr>
        <p:spPr/>
        <p:txBody>
          <a:bodyPr/>
          <a:lstStyle/>
          <a:p>
            <a:r>
              <a:rPr lang="en-US" dirty="0" smtClean="0"/>
              <a:t>Linux/GNU is supported by almost all processors with more than 84 MHz clock frequency</a:t>
            </a:r>
          </a:p>
          <a:p>
            <a:r>
              <a:rPr lang="en-US" dirty="0" smtClean="0"/>
              <a:t>In most of the cases the whole core must be recompiled and then uploaded to the target using UART/SPI/JTAG</a:t>
            </a:r>
          </a:p>
          <a:p>
            <a:r>
              <a:rPr lang="en-US" dirty="0" smtClean="0"/>
              <a:t>The code must be optimized as possible in order to work fast and not to waste resources </a:t>
            </a:r>
            <a:endParaRPr lang="en-US" dirty="0"/>
          </a:p>
        </p:txBody>
      </p:sp>
    </p:spTree>
    <p:extLst>
      <p:ext uri="{BB962C8B-B14F-4D97-AF65-F5344CB8AC3E}">
        <p14:creationId xmlns:p14="http://schemas.microsoft.com/office/powerpoint/2010/main" val="9444868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lstStyle/>
          <a:p>
            <a:r>
              <a:rPr lang="en-US" dirty="0" smtClean="0"/>
              <a:t>There are different options for core libraries to be used for the different processors. </a:t>
            </a:r>
          </a:p>
          <a:p>
            <a:r>
              <a:rPr lang="en-US" dirty="0" smtClean="0"/>
              <a:t>For simple application developed for embedded systems it is better to use libraries like:</a:t>
            </a:r>
          </a:p>
          <a:p>
            <a:pPr lvl="1"/>
            <a:r>
              <a:rPr lang="en-US" dirty="0" err="1" smtClean="0"/>
              <a:t>uClibc</a:t>
            </a:r>
            <a:r>
              <a:rPr lang="en-US" dirty="0" smtClean="0"/>
              <a:t>-ng (</a:t>
            </a:r>
            <a:r>
              <a:rPr lang="en-US" dirty="0" err="1" smtClean="0"/>
              <a:t>uclibc-ng.org</a:t>
            </a:r>
            <a:r>
              <a:rPr lang="en-US" dirty="0" smtClean="0"/>
              <a:t>) – optimized for space not for speed</a:t>
            </a:r>
          </a:p>
          <a:p>
            <a:pPr lvl="1"/>
            <a:r>
              <a:rPr lang="en-US" dirty="0" err="1" smtClean="0"/>
              <a:t>Musl</a:t>
            </a:r>
            <a:r>
              <a:rPr lang="en-US" dirty="0" smtClean="0"/>
              <a:t> C – optimized for speed and simplicity</a:t>
            </a:r>
            <a:endParaRPr lang="en-US" dirty="0"/>
          </a:p>
        </p:txBody>
      </p:sp>
    </p:spTree>
    <p:extLst>
      <p:ext uri="{BB962C8B-B14F-4D97-AF65-F5344CB8AC3E}">
        <p14:creationId xmlns:p14="http://schemas.microsoft.com/office/powerpoint/2010/main" val="12912483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uClibc</a:t>
            </a:r>
            <a:endParaRPr lang="en-US" dirty="0"/>
          </a:p>
        </p:txBody>
      </p:sp>
      <p:sp>
        <p:nvSpPr>
          <p:cNvPr id="3" name="Content Placeholder 2"/>
          <p:cNvSpPr>
            <a:spLocks noGrp="1"/>
          </p:cNvSpPr>
          <p:nvPr>
            <p:ph idx="1"/>
          </p:nvPr>
        </p:nvSpPr>
        <p:spPr/>
        <p:txBody>
          <a:bodyPr/>
          <a:lstStyle/>
          <a:p>
            <a:r>
              <a:rPr lang="en-US" dirty="0" smtClean="0"/>
              <a:t>High configurability: many features can be enabled or </a:t>
            </a:r>
            <a:r>
              <a:rPr lang="en-US" dirty="0" err="1" smtClean="0"/>
              <a:t>disalbled</a:t>
            </a:r>
            <a:endParaRPr lang="en-US" dirty="0" smtClean="0"/>
          </a:p>
          <a:p>
            <a:r>
              <a:rPr lang="en-US" dirty="0" smtClean="0"/>
              <a:t>Supports most embedded architectures</a:t>
            </a:r>
          </a:p>
          <a:p>
            <a:r>
              <a:rPr lang="en-US" dirty="0" smtClean="0"/>
              <a:t>Must recompile every time there is a change</a:t>
            </a:r>
          </a:p>
          <a:p>
            <a:r>
              <a:rPr lang="en-US" dirty="0" smtClean="0"/>
              <a:t>Low performance</a:t>
            </a:r>
          </a:p>
          <a:p>
            <a:r>
              <a:rPr lang="en-US" dirty="0" smtClean="0"/>
              <a:t>Size of </a:t>
            </a:r>
            <a:r>
              <a:rPr lang="en-US" dirty="0" err="1" smtClean="0"/>
              <a:t>helloworld</a:t>
            </a:r>
            <a:r>
              <a:rPr lang="en-US" dirty="0" smtClean="0"/>
              <a:t> using </a:t>
            </a:r>
            <a:r>
              <a:rPr lang="en-US" dirty="0" err="1" smtClean="0"/>
              <a:t>uClibc</a:t>
            </a:r>
            <a:r>
              <a:rPr lang="en-US" dirty="0" smtClean="0"/>
              <a:t> – 18 kB </a:t>
            </a:r>
          </a:p>
          <a:p>
            <a:r>
              <a:rPr lang="en-US" dirty="0" smtClean="0"/>
              <a:t>Size of </a:t>
            </a:r>
            <a:r>
              <a:rPr lang="en-US" dirty="0" err="1" smtClean="0"/>
              <a:t>helloworld</a:t>
            </a:r>
            <a:r>
              <a:rPr lang="en-US" dirty="0" smtClean="0"/>
              <a:t> using </a:t>
            </a:r>
            <a:r>
              <a:rPr lang="en-US" dirty="0" err="1" smtClean="0"/>
              <a:t>glibc</a:t>
            </a:r>
            <a:r>
              <a:rPr lang="en-US" dirty="0" smtClean="0"/>
              <a:t> – 361 kB</a:t>
            </a:r>
          </a:p>
          <a:p>
            <a:r>
              <a:rPr lang="en-US" dirty="0" smtClean="0"/>
              <a:t>download</a:t>
            </a:r>
          </a:p>
          <a:p>
            <a:endParaRPr lang="en-US" dirty="0"/>
          </a:p>
        </p:txBody>
      </p:sp>
    </p:spTree>
    <p:extLst>
      <p:ext uri="{BB962C8B-B14F-4D97-AF65-F5344CB8AC3E}">
        <p14:creationId xmlns:p14="http://schemas.microsoft.com/office/powerpoint/2010/main" val="1542629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a:t>
            </a:r>
            <a:endParaRPr lang="en-US" dirty="0"/>
          </a:p>
        </p:txBody>
      </p:sp>
      <p:sp>
        <p:nvSpPr>
          <p:cNvPr id="3" name="Content Placeholder 2"/>
          <p:cNvSpPr>
            <a:spLocks noGrp="1"/>
          </p:cNvSpPr>
          <p:nvPr>
            <p:ph idx="1"/>
          </p:nvPr>
        </p:nvSpPr>
        <p:spPr/>
        <p:txBody>
          <a:bodyPr/>
          <a:lstStyle/>
          <a:p>
            <a:r>
              <a:rPr lang="en-US" dirty="0" smtClean="0"/>
              <a:t>NEVER USE : </a:t>
            </a:r>
            <a:r>
              <a:rPr lang="en-US" dirty="0" err="1" smtClean="0"/>
              <a:t>sudo</a:t>
            </a:r>
            <a:r>
              <a:rPr lang="en-US" dirty="0" smtClean="0"/>
              <a:t> </a:t>
            </a:r>
            <a:r>
              <a:rPr lang="en-US" dirty="0" err="1" smtClean="0"/>
              <a:t>rm</a:t>
            </a:r>
            <a:r>
              <a:rPr lang="en-US" dirty="0" smtClean="0"/>
              <a:t> –</a:t>
            </a:r>
            <a:r>
              <a:rPr lang="en-US" dirty="0" err="1" smtClean="0"/>
              <a:t>rf</a:t>
            </a:r>
            <a:r>
              <a:rPr lang="en-US" dirty="0" smtClean="0"/>
              <a:t> /*</a:t>
            </a:r>
            <a:endParaRPr lang="en-US" dirty="0"/>
          </a:p>
        </p:txBody>
      </p:sp>
    </p:spTree>
    <p:extLst>
      <p:ext uri="{BB962C8B-B14F-4D97-AF65-F5344CB8AC3E}">
        <p14:creationId xmlns:p14="http://schemas.microsoft.com/office/powerpoint/2010/main" val="645264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Optimize for target</a:t>
            </a:r>
          </a:p>
          <a:p>
            <a:pPr marL="514350" indent="-514350">
              <a:buFont typeface="+mj-lt"/>
              <a:buAutoNum type="arabicPeriod"/>
            </a:pPr>
            <a:r>
              <a:rPr lang="en-US" dirty="0" smtClean="0"/>
              <a:t>Make configure file</a:t>
            </a:r>
          </a:p>
          <a:p>
            <a:pPr marL="514350" indent="-514350">
              <a:buFont typeface="+mj-lt"/>
              <a:buAutoNum type="arabicPeriod"/>
            </a:pPr>
            <a:r>
              <a:rPr lang="en-US" dirty="0" smtClean="0"/>
              <a:t>Make </a:t>
            </a:r>
            <a:r>
              <a:rPr lang="en-US" dirty="0" err="1" smtClean="0"/>
              <a:t>Makefile</a:t>
            </a:r>
            <a:endParaRPr lang="en-US" dirty="0" smtClean="0"/>
          </a:p>
          <a:p>
            <a:pPr marL="514350" indent="-514350">
              <a:buFont typeface="+mj-lt"/>
              <a:buAutoNum type="arabicPeriod"/>
            </a:pPr>
            <a:r>
              <a:rPr lang="en-US" dirty="0" smtClean="0"/>
              <a:t>(Optional make </a:t>
            </a:r>
            <a:r>
              <a:rPr lang="en-US" dirty="0" err="1" smtClean="0"/>
              <a:t>Makefile</a:t>
            </a:r>
            <a:r>
              <a:rPr lang="en-US" dirty="0" smtClean="0"/>
              <a:t> for install)</a:t>
            </a:r>
          </a:p>
          <a:p>
            <a:pPr marL="514350" indent="-514350">
              <a:buFont typeface="+mj-lt"/>
              <a:buAutoNum type="arabicPeriod"/>
            </a:pPr>
            <a:r>
              <a:rPr lang="en-US" dirty="0" smtClean="0"/>
              <a:t>(Optional make uploading to board script)</a:t>
            </a:r>
          </a:p>
          <a:p>
            <a:pPr marL="514350" indent="-514350">
              <a:buFont typeface="+mj-lt"/>
              <a:buAutoNum type="arabicPeriod"/>
            </a:pPr>
            <a:endParaRPr lang="en-US" dirty="0"/>
          </a:p>
        </p:txBody>
      </p:sp>
    </p:spTree>
    <p:extLst>
      <p:ext uri="{BB962C8B-B14F-4D97-AF65-F5344CB8AC3E}">
        <p14:creationId xmlns:p14="http://schemas.microsoft.com/office/powerpoint/2010/main" val="1407841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root</a:t>
            </a:r>
            <a:endParaRPr lang="en-US" dirty="0"/>
          </a:p>
        </p:txBody>
      </p:sp>
      <p:sp>
        <p:nvSpPr>
          <p:cNvPr id="5" name="Content Placeholder 4"/>
          <p:cNvSpPr>
            <a:spLocks noGrp="1"/>
          </p:cNvSpPr>
          <p:nvPr>
            <p:ph idx="1"/>
          </p:nvPr>
        </p:nvSpPr>
        <p:spPr/>
        <p:txBody>
          <a:bodyPr/>
          <a:lstStyle/>
          <a:p>
            <a:r>
              <a:rPr lang="en-US" dirty="0"/>
              <a:t>root is the user name or account that by default has access to all commands and files on a Linux or other Unix-like operating system. It is also referred to as the root account, root user and the </a:t>
            </a:r>
            <a:r>
              <a:rPr lang="en-US" dirty="0" err="1"/>
              <a:t>superuser</a:t>
            </a:r>
            <a:r>
              <a:rPr lang="en-US" dirty="0"/>
              <a:t>.	</a:t>
            </a:r>
          </a:p>
          <a:p>
            <a:endParaRPr lang="en-US" dirty="0"/>
          </a:p>
        </p:txBody>
      </p:sp>
    </p:spTree>
    <p:extLst>
      <p:ext uri="{BB962C8B-B14F-4D97-AF65-F5344CB8AC3E}">
        <p14:creationId xmlns:p14="http://schemas.microsoft.com/office/powerpoint/2010/main" val="722308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 for target</a:t>
            </a:r>
            <a:endParaRPr lang="en-US" dirty="0"/>
          </a:p>
        </p:txBody>
      </p:sp>
      <p:sp>
        <p:nvSpPr>
          <p:cNvPr id="3" name="Content Placeholder 2"/>
          <p:cNvSpPr>
            <a:spLocks noGrp="1"/>
          </p:cNvSpPr>
          <p:nvPr>
            <p:ph idx="1"/>
          </p:nvPr>
        </p:nvSpPr>
        <p:spPr/>
        <p:txBody>
          <a:bodyPr/>
          <a:lstStyle/>
          <a:p>
            <a:r>
              <a:rPr lang="en-US" dirty="0" smtClean="0"/>
              <a:t>Part of the process is reviewing the code for any unused libraries and functions, because if no code optimization is used in the compiler all the libraries and their functions will be used</a:t>
            </a:r>
          </a:p>
          <a:p>
            <a:r>
              <a:rPr lang="en-US" dirty="0" smtClean="0"/>
              <a:t>If used </a:t>
            </a:r>
            <a:r>
              <a:rPr lang="en-US" dirty="0" err="1" smtClean="0"/>
              <a:t>uClibc</a:t>
            </a:r>
            <a:r>
              <a:rPr lang="en-US" dirty="0" smtClean="0"/>
              <a:t> start its GUI (graphic user interface) in order to set all that you are going to need in the compilation</a:t>
            </a:r>
          </a:p>
          <a:p>
            <a:endParaRPr lang="en-US" dirty="0"/>
          </a:p>
        </p:txBody>
      </p:sp>
    </p:spTree>
    <p:extLst>
      <p:ext uri="{BB962C8B-B14F-4D97-AF65-F5344CB8AC3E}">
        <p14:creationId xmlns:p14="http://schemas.microsoft.com/office/powerpoint/2010/main" val="18605777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 and release tool chain for </a:t>
            </a:r>
            <a:r>
              <a:rPr lang="en-US" dirty="0" err="1" smtClean="0"/>
              <a:t>Debian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356196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configuration file</a:t>
            </a:r>
            <a:endParaRPr lang="en-US" dirty="0"/>
          </a:p>
        </p:txBody>
      </p:sp>
      <p:sp>
        <p:nvSpPr>
          <p:cNvPr id="3" name="Content Placeholder 2"/>
          <p:cNvSpPr>
            <a:spLocks noGrp="1"/>
          </p:cNvSpPr>
          <p:nvPr>
            <p:ph idx="1"/>
          </p:nvPr>
        </p:nvSpPr>
        <p:spPr/>
        <p:txBody>
          <a:bodyPr/>
          <a:lstStyle/>
          <a:p>
            <a:r>
              <a:rPr lang="en-US" dirty="0" smtClean="0"/>
              <a:t>Used to check if all the dependencies are available in the system</a:t>
            </a:r>
          </a:p>
          <a:p>
            <a:r>
              <a:rPr lang="en-US" dirty="0" smtClean="0"/>
              <a:t>Used to collect and add all system information into a </a:t>
            </a:r>
            <a:r>
              <a:rPr lang="en-US" dirty="0" err="1" smtClean="0"/>
              <a:t>Makefile</a:t>
            </a:r>
            <a:r>
              <a:rPr lang="en-US" dirty="0" smtClean="0"/>
              <a:t> </a:t>
            </a:r>
            <a:endParaRPr lang="en-US" dirty="0"/>
          </a:p>
        </p:txBody>
      </p:sp>
    </p:spTree>
    <p:extLst>
      <p:ext uri="{BB962C8B-B14F-4D97-AF65-F5344CB8AC3E}">
        <p14:creationId xmlns:p14="http://schemas.microsoft.com/office/powerpoint/2010/main" val="14455332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configuration file</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autoconf</a:t>
            </a:r>
            <a:r>
              <a:rPr lang="en-US" dirty="0" smtClean="0"/>
              <a:t> and </a:t>
            </a:r>
            <a:r>
              <a:rPr lang="en-US" dirty="0" err="1" smtClean="0"/>
              <a:t>automake</a:t>
            </a:r>
            <a:endParaRPr lang="en-US" dirty="0" smtClean="0"/>
          </a:p>
          <a:p>
            <a:r>
              <a:rPr lang="en-US" dirty="0" smtClean="0"/>
              <a:t>Write hello </a:t>
            </a:r>
            <a:r>
              <a:rPr lang="en-US" dirty="0" err="1" smtClean="0"/>
              <a:t>wolrd</a:t>
            </a:r>
            <a:r>
              <a:rPr lang="en-US" dirty="0" smtClean="0"/>
              <a:t> .c file in a folder</a:t>
            </a:r>
          </a:p>
          <a:p>
            <a:r>
              <a:rPr lang="en-US" dirty="0" smtClean="0"/>
              <a:t>Then we start making the 12387168581374 lines configure file</a:t>
            </a:r>
            <a:endParaRPr lang="en-US" dirty="0"/>
          </a:p>
          <a:p>
            <a:r>
              <a:rPr lang="en-US" dirty="0" smtClean="0"/>
              <a:t>$ </a:t>
            </a:r>
            <a:r>
              <a:rPr lang="en-US" dirty="0" err="1" smtClean="0"/>
              <a:t>nano</a:t>
            </a:r>
            <a:r>
              <a:rPr lang="en-US" dirty="0" smtClean="0"/>
              <a:t> </a:t>
            </a:r>
            <a:r>
              <a:rPr lang="en-US" dirty="0" err="1" smtClean="0"/>
              <a:t>configure.ac</a:t>
            </a:r>
            <a:endParaRPr lang="en-US" dirty="0" smtClean="0"/>
          </a:p>
          <a:p>
            <a:endParaRPr lang="en-US" dirty="0" smtClean="0"/>
          </a:p>
        </p:txBody>
      </p:sp>
    </p:spTree>
    <p:extLst>
      <p:ext uri="{BB962C8B-B14F-4D97-AF65-F5344CB8AC3E}">
        <p14:creationId xmlns:p14="http://schemas.microsoft.com/office/powerpoint/2010/main" val="507242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t>
            </a:r>
            <a:r>
              <a:rPr lang="en-US" dirty="0" err="1" smtClean="0"/>
              <a:t>onfigure.ac</a:t>
            </a:r>
            <a:endParaRPr lang="en-US" dirty="0"/>
          </a:p>
        </p:txBody>
      </p:sp>
      <p:sp>
        <p:nvSpPr>
          <p:cNvPr id="3" name="Content Placeholder 2"/>
          <p:cNvSpPr>
            <a:spLocks noGrp="1"/>
          </p:cNvSpPr>
          <p:nvPr>
            <p:ph idx="1"/>
          </p:nvPr>
        </p:nvSpPr>
        <p:spPr/>
        <p:txBody>
          <a:bodyPr/>
          <a:lstStyle/>
          <a:p>
            <a:r>
              <a:rPr lang="en-US" dirty="0"/>
              <a:t>AC_INIT</a:t>
            </a:r>
            <a:r>
              <a:rPr lang="en-US" dirty="0" smtClean="0"/>
              <a:t>([</a:t>
            </a:r>
            <a:r>
              <a:rPr lang="en-US" dirty="0" err="1" smtClean="0"/>
              <a:t>programName</a:t>
            </a:r>
            <a:r>
              <a:rPr lang="en-US" dirty="0" smtClean="0"/>
              <a:t>], [</a:t>
            </a:r>
            <a:r>
              <a:rPr lang="en-US" dirty="0" err="1" smtClean="0"/>
              <a:t>ver</a:t>
            </a:r>
            <a:r>
              <a:rPr lang="en-US" dirty="0" smtClean="0"/>
              <a:t>], [</a:t>
            </a:r>
            <a:r>
              <a:rPr lang="en-US" dirty="0" err="1" smtClean="0"/>
              <a:t>yourmain@yourdomain.com</a:t>
            </a:r>
            <a:r>
              <a:rPr lang="en-US" dirty="0" smtClean="0"/>
              <a:t>])</a:t>
            </a:r>
            <a:endParaRPr lang="en-US" dirty="0"/>
          </a:p>
          <a:p>
            <a:r>
              <a:rPr lang="en-US" dirty="0"/>
              <a:t>AM_INIT_AUTOMAKE</a:t>
            </a:r>
          </a:p>
          <a:p>
            <a:r>
              <a:rPr lang="en-US" dirty="0"/>
              <a:t>AC_PROG_CC</a:t>
            </a:r>
          </a:p>
          <a:p>
            <a:r>
              <a:rPr lang="en-US" dirty="0"/>
              <a:t>AC_CONFIG_FILES([</a:t>
            </a:r>
            <a:r>
              <a:rPr lang="en-US" dirty="0" err="1"/>
              <a:t>Makefile</a:t>
            </a:r>
            <a:r>
              <a:rPr lang="en-US" dirty="0"/>
              <a:t>])</a:t>
            </a:r>
          </a:p>
          <a:p>
            <a:r>
              <a:rPr lang="en-US" dirty="0"/>
              <a:t>AC_OUTPUT</a:t>
            </a:r>
          </a:p>
        </p:txBody>
      </p:sp>
    </p:spTree>
    <p:extLst>
      <p:ext uri="{BB962C8B-B14F-4D97-AF65-F5344CB8AC3E}">
        <p14:creationId xmlns:p14="http://schemas.microsoft.com/office/powerpoint/2010/main" val="19211635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configuration file</a:t>
            </a:r>
            <a:endParaRPr lang="en-US" dirty="0"/>
          </a:p>
        </p:txBody>
      </p:sp>
      <p:sp>
        <p:nvSpPr>
          <p:cNvPr id="3" name="Content Placeholder 2"/>
          <p:cNvSpPr>
            <a:spLocks noGrp="1"/>
          </p:cNvSpPr>
          <p:nvPr>
            <p:ph idx="1"/>
          </p:nvPr>
        </p:nvSpPr>
        <p:spPr/>
        <p:txBody>
          <a:bodyPr/>
          <a:lstStyle/>
          <a:p>
            <a:r>
              <a:rPr lang="en-US" dirty="0" smtClean="0"/>
              <a:t>We must add a </a:t>
            </a:r>
            <a:r>
              <a:rPr lang="en-US" dirty="0" err="1" smtClean="0"/>
              <a:t>Makefile.in</a:t>
            </a:r>
            <a:r>
              <a:rPr lang="en-US" dirty="0" smtClean="0"/>
              <a:t> in order to be </a:t>
            </a:r>
            <a:r>
              <a:rPr lang="en-US" dirty="0" err="1" smtClean="0"/>
              <a:t>autoset</a:t>
            </a:r>
            <a:r>
              <a:rPr lang="en-US" dirty="0" smtClean="0"/>
              <a:t> after the execution of ./configure</a:t>
            </a:r>
          </a:p>
          <a:p>
            <a:r>
              <a:rPr lang="en-US" dirty="0" smtClean="0"/>
              <a:t>Developers are lazy and they we have an automation script that is generating this file too</a:t>
            </a:r>
            <a:endParaRPr lang="en-US" dirty="0"/>
          </a:p>
          <a:p>
            <a:r>
              <a:rPr lang="en-US" dirty="0" smtClean="0"/>
              <a:t>$ </a:t>
            </a:r>
            <a:r>
              <a:rPr lang="en-US" dirty="0" err="1" smtClean="0"/>
              <a:t>nano</a:t>
            </a:r>
            <a:r>
              <a:rPr lang="en-US" dirty="0" smtClean="0"/>
              <a:t> </a:t>
            </a:r>
            <a:r>
              <a:rPr lang="en-US" dirty="0" err="1" smtClean="0"/>
              <a:t>Makefile.am</a:t>
            </a:r>
            <a:endParaRPr lang="en-US" dirty="0"/>
          </a:p>
        </p:txBody>
      </p:sp>
    </p:spTree>
    <p:extLst>
      <p:ext uri="{BB962C8B-B14F-4D97-AF65-F5344CB8AC3E}">
        <p14:creationId xmlns:p14="http://schemas.microsoft.com/office/powerpoint/2010/main" val="217741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Makefile.am</a:t>
            </a:r>
            <a:endParaRPr lang="en-US" dirty="0"/>
          </a:p>
        </p:txBody>
      </p:sp>
      <p:sp>
        <p:nvSpPr>
          <p:cNvPr id="3" name="Content Placeholder 2"/>
          <p:cNvSpPr>
            <a:spLocks noGrp="1"/>
          </p:cNvSpPr>
          <p:nvPr>
            <p:ph idx="1"/>
          </p:nvPr>
        </p:nvSpPr>
        <p:spPr/>
        <p:txBody>
          <a:bodyPr/>
          <a:lstStyle/>
          <a:p>
            <a:r>
              <a:rPr lang="en-US" dirty="0"/>
              <a:t>AUTOMAKE_OPTIONS = </a:t>
            </a:r>
            <a:r>
              <a:rPr lang="en-US" dirty="0" smtClean="0"/>
              <a:t>foreign # we say to </a:t>
            </a:r>
            <a:r>
              <a:rPr lang="en-US" dirty="0" err="1" smtClean="0"/>
              <a:t>linux</a:t>
            </a:r>
            <a:r>
              <a:rPr lang="en-US" dirty="0" smtClean="0"/>
              <a:t> that this software is not following the </a:t>
            </a:r>
            <a:r>
              <a:rPr lang="en-US" dirty="0" err="1" smtClean="0"/>
              <a:t>standart</a:t>
            </a:r>
            <a:r>
              <a:rPr lang="en-US" dirty="0" smtClean="0"/>
              <a:t> layout of GNU project</a:t>
            </a:r>
            <a:endParaRPr lang="en-US" dirty="0"/>
          </a:p>
          <a:p>
            <a:r>
              <a:rPr lang="en-US" dirty="0" err="1"/>
              <a:t>bin_PROGRAMS</a:t>
            </a:r>
            <a:r>
              <a:rPr lang="en-US" dirty="0"/>
              <a:t> = </a:t>
            </a:r>
            <a:r>
              <a:rPr lang="en-US" dirty="0" err="1" smtClean="0"/>
              <a:t>helloworld</a:t>
            </a:r>
            <a:r>
              <a:rPr lang="en-US" dirty="0" smtClean="0"/>
              <a:t> # this is the name of the final app</a:t>
            </a:r>
            <a:endParaRPr lang="en-US" dirty="0"/>
          </a:p>
          <a:p>
            <a:r>
              <a:rPr lang="en-US" dirty="0" err="1"/>
              <a:t>helloworld_SOURCES</a:t>
            </a:r>
            <a:r>
              <a:rPr lang="en-US" dirty="0"/>
              <a:t> = </a:t>
            </a:r>
            <a:r>
              <a:rPr lang="en-US" dirty="0" err="1" smtClean="0"/>
              <a:t>main.c</a:t>
            </a:r>
            <a:r>
              <a:rPr lang="en-US" dirty="0" smtClean="0"/>
              <a:t> # the sources</a:t>
            </a:r>
            <a:endParaRPr lang="en-US" dirty="0"/>
          </a:p>
        </p:txBody>
      </p:sp>
    </p:spTree>
    <p:extLst>
      <p:ext uri="{BB962C8B-B14F-4D97-AF65-F5344CB8AC3E}">
        <p14:creationId xmlns:p14="http://schemas.microsoft.com/office/powerpoint/2010/main" val="2803951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all together</a:t>
            </a:r>
            <a:endParaRPr lang="en-US" dirty="0"/>
          </a:p>
        </p:txBody>
      </p:sp>
      <p:sp>
        <p:nvSpPr>
          <p:cNvPr id="3" name="Content Placeholder 2"/>
          <p:cNvSpPr>
            <a:spLocks noGrp="1"/>
          </p:cNvSpPr>
          <p:nvPr>
            <p:ph idx="1"/>
          </p:nvPr>
        </p:nvSpPr>
        <p:spPr>
          <a:xfrm>
            <a:off x="838199" y="1825625"/>
            <a:ext cx="10974859" cy="4351338"/>
          </a:xfrm>
        </p:spPr>
        <p:txBody>
          <a:bodyPr/>
          <a:lstStyle/>
          <a:p>
            <a:r>
              <a:rPr lang="en-US" dirty="0" smtClean="0"/>
              <a:t>$ </a:t>
            </a:r>
            <a:r>
              <a:rPr lang="en-US" dirty="0" err="1" smtClean="0"/>
              <a:t>aclocal</a:t>
            </a:r>
            <a:r>
              <a:rPr lang="en-US" dirty="0" smtClean="0"/>
              <a:t> # set up on m4 </a:t>
            </a:r>
            <a:r>
              <a:rPr lang="en-US" dirty="0" err="1" smtClean="0"/>
              <a:t>enviroment</a:t>
            </a:r>
            <a:endParaRPr lang="en-US" dirty="0" smtClean="0"/>
          </a:p>
          <a:p>
            <a:r>
              <a:rPr lang="en-US" dirty="0" smtClean="0"/>
              <a:t>$ </a:t>
            </a:r>
            <a:r>
              <a:rPr lang="en-US" dirty="0" err="1" smtClean="0"/>
              <a:t>autoconf</a:t>
            </a:r>
            <a:r>
              <a:rPr lang="en-US" dirty="0" smtClean="0"/>
              <a:t> # generate configuration from </a:t>
            </a:r>
            <a:r>
              <a:rPr lang="en-US" dirty="0" err="1" smtClean="0"/>
              <a:t>configure.ac</a:t>
            </a:r>
            <a:endParaRPr lang="en-US" dirty="0" smtClean="0"/>
          </a:p>
          <a:p>
            <a:r>
              <a:rPr lang="en-US" dirty="0" smtClean="0"/>
              <a:t>$ </a:t>
            </a:r>
            <a:r>
              <a:rPr lang="en-US" dirty="0" err="1" smtClean="0"/>
              <a:t>automake</a:t>
            </a:r>
            <a:r>
              <a:rPr lang="en-US" dirty="0" smtClean="0"/>
              <a:t> –add-missing # generate </a:t>
            </a:r>
            <a:r>
              <a:rPr lang="en-US" dirty="0" err="1" smtClean="0"/>
              <a:t>makefile.in</a:t>
            </a:r>
            <a:r>
              <a:rPr lang="en-US" dirty="0" smtClean="0"/>
              <a:t> from </a:t>
            </a:r>
            <a:r>
              <a:rPr lang="en-US" dirty="0" err="1" smtClean="0"/>
              <a:t>makefile.am</a:t>
            </a:r>
            <a:endParaRPr lang="en-US" dirty="0" smtClean="0"/>
          </a:p>
          <a:p>
            <a:r>
              <a:rPr lang="en-US" dirty="0" smtClean="0"/>
              <a:t>$ ./configure # generate </a:t>
            </a:r>
            <a:r>
              <a:rPr lang="en-US" dirty="0" err="1" smtClean="0"/>
              <a:t>Makefile</a:t>
            </a:r>
            <a:endParaRPr lang="en-US" dirty="0"/>
          </a:p>
          <a:p>
            <a:r>
              <a:rPr lang="en-US" dirty="0" smtClean="0"/>
              <a:t>$ make </a:t>
            </a:r>
            <a:r>
              <a:rPr lang="en-US" dirty="0" err="1" smtClean="0"/>
              <a:t>dist</a:t>
            </a:r>
            <a:r>
              <a:rPr lang="en-US" dirty="0" smtClean="0"/>
              <a:t> # use </a:t>
            </a:r>
            <a:r>
              <a:rPr lang="en-US" dirty="0" err="1" smtClean="0"/>
              <a:t>makefile</a:t>
            </a:r>
            <a:r>
              <a:rPr lang="en-US" dirty="0" smtClean="0"/>
              <a:t> to build</a:t>
            </a:r>
          </a:p>
          <a:p>
            <a:r>
              <a:rPr lang="en-US" dirty="0" smtClean="0"/>
              <a:t>$ make </a:t>
            </a:r>
            <a:r>
              <a:rPr lang="en-US" dirty="0" err="1" smtClean="0"/>
              <a:t>distcheck</a:t>
            </a:r>
            <a:r>
              <a:rPr lang="en-US" dirty="0" smtClean="0"/>
              <a:t> # use this to check the </a:t>
            </a:r>
            <a:r>
              <a:rPr lang="en-US" dirty="0" err="1" smtClean="0"/>
              <a:t>tarball</a:t>
            </a:r>
            <a:r>
              <a:rPr lang="en-US" dirty="0" smtClean="0"/>
              <a:t> to distribute</a:t>
            </a:r>
          </a:p>
        </p:txBody>
      </p:sp>
    </p:spTree>
    <p:extLst>
      <p:ext uri="{BB962C8B-B14F-4D97-AF65-F5344CB8AC3E}">
        <p14:creationId xmlns:p14="http://schemas.microsoft.com/office/powerpoint/2010/main" val="6380553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convert binary to .deb</a:t>
            </a:r>
            <a:endParaRPr lang="en-US" dirty="0"/>
          </a:p>
        </p:txBody>
      </p:sp>
      <p:sp>
        <p:nvSpPr>
          <p:cNvPr id="3" name="Content Placeholder 2"/>
          <p:cNvSpPr>
            <a:spLocks noGrp="1"/>
          </p:cNvSpPr>
          <p:nvPr>
            <p:ph idx="1"/>
          </p:nvPr>
        </p:nvSpPr>
        <p:spPr/>
        <p:txBody>
          <a:bodyPr/>
          <a:lstStyle/>
          <a:p>
            <a:r>
              <a:rPr lang="en-US" dirty="0" smtClean="0"/>
              <a:t>Make a new folder </a:t>
            </a:r>
            <a:r>
              <a:rPr lang="en-US" dirty="0" err="1" smtClean="0"/>
              <a:t>hello_world_for_debian</a:t>
            </a:r>
            <a:endParaRPr lang="en-US" dirty="0" smtClean="0"/>
          </a:p>
          <a:p>
            <a:r>
              <a:rPr lang="en-US" dirty="0" smtClean="0"/>
              <a:t>Copy the </a:t>
            </a:r>
            <a:r>
              <a:rPr lang="en-US" dirty="0" err="1" smtClean="0"/>
              <a:t>main.c</a:t>
            </a:r>
            <a:r>
              <a:rPr lang="en-US" dirty="0" smtClean="0"/>
              <a:t> file from the first folder and paste in in the new one</a:t>
            </a:r>
          </a:p>
          <a:p>
            <a:r>
              <a:rPr lang="en-US" dirty="0" smtClean="0"/>
              <a:t>Make directory DEBIAN</a:t>
            </a:r>
          </a:p>
          <a:p>
            <a:r>
              <a:rPr lang="en-US" dirty="0" smtClean="0"/>
              <a:t>Then $ </a:t>
            </a:r>
            <a:r>
              <a:rPr lang="en-US" dirty="0" err="1" smtClean="0"/>
              <a:t>nano</a:t>
            </a:r>
            <a:r>
              <a:rPr lang="en-US" dirty="0" smtClean="0"/>
              <a:t> DEBIAN/control</a:t>
            </a:r>
          </a:p>
          <a:p>
            <a:endParaRPr lang="en-US" dirty="0"/>
          </a:p>
        </p:txBody>
      </p:sp>
    </p:spTree>
    <p:extLst>
      <p:ext uri="{BB962C8B-B14F-4D97-AF65-F5344CB8AC3E}">
        <p14:creationId xmlns:p14="http://schemas.microsoft.com/office/powerpoint/2010/main" val="18389058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DEBIAN/control</a:t>
            </a:r>
            <a:endParaRPr lang="en-US" dirty="0"/>
          </a:p>
        </p:txBody>
      </p:sp>
      <p:sp>
        <p:nvSpPr>
          <p:cNvPr id="3" name="Content Placeholder 2"/>
          <p:cNvSpPr>
            <a:spLocks noGrp="1"/>
          </p:cNvSpPr>
          <p:nvPr>
            <p:ph idx="1"/>
          </p:nvPr>
        </p:nvSpPr>
        <p:spPr/>
        <p:txBody>
          <a:bodyPr>
            <a:normAutofit lnSpcReduction="10000"/>
          </a:bodyPr>
          <a:lstStyle/>
          <a:p>
            <a:r>
              <a:rPr lang="en-US" dirty="0"/>
              <a:t>Package: </a:t>
            </a:r>
            <a:r>
              <a:rPr lang="en-US" dirty="0" err="1" smtClean="0"/>
              <a:t>hello_world</a:t>
            </a:r>
            <a:endParaRPr lang="en-US" dirty="0"/>
          </a:p>
          <a:p>
            <a:r>
              <a:rPr lang="en-US" dirty="0"/>
              <a:t>Version: </a:t>
            </a:r>
            <a:r>
              <a:rPr lang="en-US" dirty="0" smtClean="0"/>
              <a:t>0.1</a:t>
            </a:r>
            <a:endParaRPr lang="en-US" dirty="0"/>
          </a:p>
          <a:p>
            <a:r>
              <a:rPr lang="en-US" dirty="0"/>
              <a:t>Section: custom</a:t>
            </a:r>
          </a:p>
          <a:p>
            <a:r>
              <a:rPr lang="en-US" dirty="0"/>
              <a:t>Priority: optional</a:t>
            </a:r>
          </a:p>
          <a:p>
            <a:r>
              <a:rPr lang="en-US" dirty="0"/>
              <a:t>Architecture: all</a:t>
            </a:r>
          </a:p>
          <a:p>
            <a:r>
              <a:rPr lang="en-US" dirty="0"/>
              <a:t>Essential: no</a:t>
            </a:r>
          </a:p>
          <a:p>
            <a:r>
              <a:rPr lang="en-US" dirty="0"/>
              <a:t>Installed-Size: 1024</a:t>
            </a:r>
          </a:p>
          <a:p>
            <a:r>
              <a:rPr lang="en-US" dirty="0" smtClean="0"/>
              <a:t>Maintainer: </a:t>
            </a:r>
            <a:r>
              <a:rPr lang="en-US" dirty="0" err="1" smtClean="0"/>
              <a:t>yourmain@yourdomain.com</a:t>
            </a:r>
            <a:endParaRPr lang="en-US" dirty="0" smtClean="0"/>
          </a:p>
          <a:p>
            <a:r>
              <a:rPr lang="en-US" dirty="0" smtClean="0"/>
              <a:t>Description</a:t>
            </a:r>
            <a:r>
              <a:rPr lang="en-US" dirty="0"/>
              <a:t>: </a:t>
            </a:r>
            <a:r>
              <a:rPr lang="en-US" dirty="0" smtClean="0"/>
              <a:t>Print hello world to the screen</a:t>
            </a:r>
            <a:endParaRPr lang="en-US" dirty="0"/>
          </a:p>
        </p:txBody>
      </p:sp>
    </p:spTree>
    <p:extLst>
      <p:ext uri="{BB962C8B-B14F-4D97-AF65-F5344CB8AC3E}">
        <p14:creationId xmlns:p14="http://schemas.microsoft.com/office/powerpoint/2010/main" val="507002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directory</a:t>
            </a:r>
            <a:endParaRPr lang="en-US" dirty="0"/>
          </a:p>
        </p:txBody>
      </p:sp>
      <p:sp>
        <p:nvSpPr>
          <p:cNvPr id="3" name="Content Placeholder 2"/>
          <p:cNvSpPr>
            <a:spLocks noGrp="1"/>
          </p:cNvSpPr>
          <p:nvPr>
            <p:ph idx="1"/>
          </p:nvPr>
        </p:nvSpPr>
        <p:spPr/>
        <p:txBody>
          <a:bodyPr/>
          <a:lstStyle/>
          <a:p>
            <a:r>
              <a:rPr lang="en-US" dirty="0" smtClean="0"/>
              <a:t>The top level directory of a systems</a:t>
            </a:r>
          </a:p>
          <a:p>
            <a:r>
              <a:rPr lang="en-US" dirty="0"/>
              <a:t>c</a:t>
            </a:r>
            <a:r>
              <a:rPr lang="en-US" dirty="0" smtClean="0"/>
              <a:t>d /</a:t>
            </a:r>
          </a:p>
          <a:p>
            <a:endParaRPr lang="en-US" dirty="0"/>
          </a:p>
        </p:txBody>
      </p:sp>
    </p:spTree>
    <p:extLst>
      <p:ext uri="{BB962C8B-B14F-4D97-AF65-F5344CB8AC3E}">
        <p14:creationId xmlns:p14="http://schemas.microsoft.com/office/powerpoint/2010/main" val="14025867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convert binary to .deb</a:t>
            </a:r>
            <a:endParaRPr lang="en-US" dirty="0"/>
          </a:p>
        </p:txBody>
      </p:sp>
      <p:sp>
        <p:nvSpPr>
          <p:cNvPr id="3" name="Content Placeholder 2"/>
          <p:cNvSpPr>
            <a:spLocks noGrp="1"/>
          </p:cNvSpPr>
          <p:nvPr>
            <p:ph idx="1"/>
          </p:nvPr>
        </p:nvSpPr>
        <p:spPr/>
        <p:txBody>
          <a:bodyPr/>
          <a:lstStyle/>
          <a:p>
            <a:r>
              <a:rPr lang="en-US" dirty="0" smtClean="0"/>
              <a:t>Inside the directory </a:t>
            </a:r>
            <a:r>
              <a:rPr lang="en-US" dirty="0" err="1" smtClean="0"/>
              <a:t>hello_world_for_deb</a:t>
            </a:r>
            <a:r>
              <a:rPr lang="en-US" dirty="0" smtClean="0"/>
              <a:t> make </a:t>
            </a:r>
            <a:r>
              <a:rPr lang="en-US" dirty="0" err="1" smtClean="0"/>
              <a:t>directori</a:t>
            </a:r>
            <a:r>
              <a:rPr lang="en-US" dirty="0" smtClean="0"/>
              <a:t> </a:t>
            </a:r>
            <a:r>
              <a:rPr lang="en-US" dirty="0" err="1" smtClean="0"/>
              <a:t>usr</a:t>
            </a:r>
            <a:r>
              <a:rPr lang="en-US" dirty="0" smtClean="0"/>
              <a:t>/bin/</a:t>
            </a:r>
          </a:p>
          <a:p>
            <a:r>
              <a:rPr lang="en-US" dirty="0" smtClean="0"/>
              <a:t>Then move the executable file to </a:t>
            </a:r>
            <a:r>
              <a:rPr lang="en-US" dirty="0" err="1" smtClean="0"/>
              <a:t>usr</a:t>
            </a:r>
            <a:r>
              <a:rPr lang="en-US" dirty="0" smtClean="0"/>
              <a:t>/bin/</a:t>
            </a:r>
          </a:p>
          <a:p>
            <a:r>
              <a:rPr lang="en-US" dirty="0" smtClean="0"/>
              <a:t>Go one level up from the directories DEBIAN/ and </a:t>
            </a:r>
            <a:r>
              <a:rPr lang="en-US" dirty="0" err="1" smtClean="0"/>
              <a:t>usr</a:t>
            </a:r>
            <a:r>
              <a:rPr lang="en-US" dirty="0" smtClean="0"/>
              <a:t>/</a:t>
            </a:r>
          </a:p>
          <a:p>
            <a:r>
              <a:rPr lang="en-US" dirty="0" smtClean="0"/>
              <a:t>$ </a:t>
            </a:r>
            <a:r>
              <a:rPr lang="en-US" dirty="0" err="1" smtClean="0"/>
              <a:t>dpkg</a:t>
            </a:r>
            <a:r>
              <a:rPr lang="en-US" dirty="0" smtClean="0"/>
              <a:t>-deb --build </a:t>
            </a:r>
            <a:r>
              <a:rPr lang="en-US" dirty="0" err="1" smtClean="0"/>
              <a:t>hello_world_for_deb</a:t>
            </a:r>
            <a:endParaRPr lang="en-US" dirty="0" smtClean="0"/>
          </a:p>
          <a:p>
            <a:r>
              <a:rPr lang="en-US" dirty="0" smtClean="0"/>
              <a:t>Then $ </a:t>
            </a:r>
            <a:r>
              <a:rPr lang="en-US" dirty="0" err="1" smtClean="0"/>
              <a:t>ls</a:t>
            </a:r>
            <a:endParaRPr lang="en-US" dirty="0" smtClean="0"/>
          </a:p>
          <a:p>
            <a:r>
              <a:rPr lang="en-US" dirty="0" smtClean="0"/>
              <a:t>Then $ </a:t>
            </a:r>
            <a:r>
              <a:rPr lang="en-US" dirty="0" err="1" smtClean="0"/>
              <a:t>sudo</a:t>
            </a:r>
            <a:r>
              <a:rPr lang="en-US" dirty="0" smtClean="0"/>
              <a:t> </a:t>
            </a:r>
            <a:r>
              <a:rPr lang="en-US" dirty="0" err="1" smtClean="0"/>
              <a:t>dpkg</a:t>
            </a:r>
            <a:r>
              <a:rPr lang="en-US" dirty="0" smtClean="0"/>
              <a:t> –</a:t>
            </a:r>
            <a:r>
              <a:rPr lang="en-US" dirty="0" err="1" smtClean="0"/>
              <a:t>i</a:t>
            </a:r>
            <a:r>
              <a:rPr lang="en-US" dirty="0" smtClean="0"/>
              <a:t> </a:t>
            </a:r>
            <a:r>
              <a:rPr lang="en-US" dirty="0" err="1" smtClean="0"/>
              <a:t>hello_world_for_deb.deb</a:t>
            </a:r>
            <a:endParaRPr lang="en-US" dirty="0"/>
          </a:p>
          <a:p>
            <a:r>
              <a:rPr lang="en-US" dirty="0" smtClean="0"/>
              <a:t>Then $ cd /</a:t>
            </a:r>
            <a:r>
              <a:rPr lang="en-US" dirty="0" err="1" smtClean="0"/>
              <a:t>usr</a:t>
            </a:r>
            <a:r>
              <a:rPr lang="en-US" dirty="0" smtClean="0"/>
              <a:t>/bin</a:t>
            </a:r>
          </a:p>
          <a:p>
            <a:r>
              <a:rPr lang="en-US" dirty="0" smtClean="0"/>
              <a:t>And finally ./</a:t>
            </a:r>
            <a:r>
              <a:rPr lang="en-US" dirty="0" err="1" smtClean="0"/>
              <a:t>helloworld</a:t>
            </a:r>
            <a:endParaRPr lang="en-US" dirty="0"/>
          </a:p>
        </p:txBody>
      </p:sp>
    </p:spTree>
    <p:extLst>
      <p:ext uri="{BB962C8B-B14F-4D97-AF65-F5344CB8AC3E}">
        <p14:creationId xmlns:p14="http://schemas.microsoft.com/office/powerpoint/2010/main" val="14947449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33372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ake a tool-chain for embedded platforms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0698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compile for ARM based CPU</a:t>
            </a:r>
            <a:endParaRPr lang="en-US" dirty="0"/>
          </a:p>
        </p:txBody>
      </p:sp>
      <p:sp>
        <p:nvSpPr>
          <p:cNvPr id="5" name="Content Placeholder 4"/>
          <p:cNvSpPr>
            <a:spLocks noGrp="1"/>
          </p:cNvSpPr>
          <p:nvPr>
            <p:ph idx="1"/>
          </p:nvPr>
        </p:nvSpPr>
        <p:spPr/>
        <p:txBody>
          <a:bodyPr/>
          <a:lstStyle/>
          <a:p>
            <a:r>
              <a:rPr lang="en-US" dirty="0" smtClean="0"/>
              <a:t>Two approaches:</a:t>
            </a:r>
          </a:p>
          <a:p>
            <a:pPr lvl="1"/>
            <a:r>
              <a:rPr lang="en-US" dirty="0" smtClean="0"/>
              <a:t>Use </a:t>
            </a:r>
            <a:r>
              <a:rPr lang="en-US" dirty="0" err="1" smtClean="0"/>
              <a:t>buildroot</a:t>
            </a:r>
            <a:endParaRPr lang="en-US" dirty="0"/>
          </a:p>
          <a:p>
            <a:pPr lvl="1"/>
            <a:r>
              <a:rPr lang="en-US" dirty="0" smtClean="0"/>
              <a:t>Create custom </a:t>
            </a:r>
            <a:r>
              <a:rPr lang="en-US" dirty="0" err="1" smtClean="0"/>
              <a:t>makefile</a:t>
            </a:r>
            <a:endParaRPr lang="en-US" dirty="0"/>
          </a:p>
        </p:txBody>
      </p:sp>
    </p:spTree>
    <p:extLst>
      <p:ext uri="{BB962C8B-B14F-4D97-AF65-F5344CB8AC3E}">
        <p14:creationId xmlns:p14="http://schemas.microsoft.com/office/powerpoint/2010/main" val="6231117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Buildroot</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Buildroot</a:t>
            </a:r>
            <a:r>
              <a:rPr lang="en-US" dirty="0" smtClean="0"/>
              <a:t> with $ </a:t>
            </a:r>
            <a:r>
              <a:rPr lang="en-US" dirty="0" err="1" smtClean="0"/>
              <a:t>wget</a:t>
            </a:r>
            <a:r>
              <a:rPr lang="en-US" dirty="0"/>
              <a:t> </a:t>
            </a:r>
            <a:r>
              <a:rPr lang="en-US" dirty="0">
                <a:hlinkClick r:id="rId2"/>
              </a:rPr>
              <a:t>https://</a:t>
            </a:r>
            <a:r>
              <a:rPr lang="en-US" dirty="0" smtClean="0">
                <a:hlinkClick r:id="rId2"/>
              </a:rPr>
              <a:t>buildroot.org/downloads/buildroot-2015.11.1.tar.gz</a:t>
            </a:r>
            <a:endParaRPr lang="en-US" dirty="0" smtClean="0"/>
          </a:p>
          <a:p>
            <a:endParaRPr lang="en-US" dirty="0"/>
          </a:p>
          <a:p>
            <a:r>
              <a:rPr lang="en-US" dirty="0" smtClean="0"/>
              <a:t>Run $ make </a:t>
            </a:r>
            <a:r>
              <a:rPr lang="en-US" dirty="0" err="1" smtClean="0"/>
              <a:t>menuconfig</a:t>
            </a:r>
            <a:endParaRPr lang="en-US" dirty="0" smtClean="0"/>
          </a:p>
          <a:p>
            <a:endParaRPr lang="en-US" dirty="0"/>
          </a:p>
          <a:p>
            <a:r>
              <a:rPr lang="en-US" dirty="0" smtClean="0"/>
              <a:t>Run $ make</a:t>
            </a:r>
            <a:endParaRPr lang="en-US" dirty="0"/>
          </a:p>
        </p:txBody>
      </p:sp>
    </p:spTree>
    <p:extLst>
      <p:ext uri="{BB962C8B-B14F-4D97-AF65-F5344CB8AC3E}">
        <p14:creationId xmlns:p14="http://schemas.microsoft.com/office/powerpoint/2010/main" val="17890746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custom </a:t>
            </a:r>
            <a:r>
              <a:rPr lang="en-US" dirty="0" err="1" smtClean="0"/>
              <a:t>Makefile</a:t>
            </a:r>
            <a:endParaRPr lang="en-US" dirty="0"/>
          </a:p>
        </p:txBody>
      </p:sp>
      <p:sp>
        <p:nvSpPr>
          <p:cNvPr id="3" name="Content Placeholder 2"/>
          <p:cNvSpPr>
            <a:spLocks noGrp="1"/>
          </p:cNvSpPr>
          <p:nvPr>
            <p:ph idx="1"/>
          </p:nvPr>
        </p:nvSpPr>
        <p:spPr/>
        <p:txBody>
          <a:bodyPr/>
          <a:lstStyle/>
          <a:p>
            <a:r>
              <a:rPr lang="en-US" dirty="0" smtClean="0"/>
              <a:t>You can write only one </a:t>
            </a:r>
            <a:r>
              <a:rPr lang="en-US" dirty="0" err="1" smtClean="0"/>
              <a:t>Makefile</a:t>
            </a:r>
            <a:r>
              <a:rPr lang="en-US" dirty="0" smtClean="0"/>
              <a:t> for all of your software and just change few lines in order to compile everything</a:t>
            </a:r>
          </a:p>
          <a:p>
            <a:r>
              <a:rPr lang="en-US" dirty="0" smtClean="0"/>
              <a:t>This is the most comfortable way to have full control of the code you compile</a:t>
            </a:r>
            <a:endParaRPr lang="en-US" dirty="0"/>
          </a:p>
        </p:txBody>
      </p:sp>
    </p:spTree>
    <p:extLst>
      <p:ext uri="{BB962C8B-B14F-4D97-AF65-F5344CB8AC3E}">
        <p14:creationId xmlns:p14="http://schemas.microsoft.com/office/powerpoint/2010/main" val="5992264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Makefiles</a:t>
            </a:r>
            <a:r>
              <a:rPr lang="en-US" dirty="0" smtClean="0"/>
              <a:t> – starting point</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ll:</a:t>
            </a:r>
            <a:br>
              <a:rPr lang="en-US" dirty="0" smtClean="0"/>
            </a:br>
            <a:r>
              <a:rPr lang="en-US" dirty="0" smtClean="0"/>
              <a:t>[tab] GCC </a:t>
            </a:r>
            <a:r>
              <a:rPr lang="en-US" dirty="0" err="1" smtClean="0"/>
              <a:t>main.c</a:t>
            </a:r>
            <a:r>
              <a:rPr lang="en-US" dirty="0" smtClean="0"/>
              <a:t> </a:t>
            </a:r>
            <a:r>
              <a:rPr lang="en-US" dirty="0" err="1" smtClean="0"/>
              <a:t>hello_master.c</a:t>
            </a:r>
            <a:r>
              <a:rPr lang="en-US" dirty="0" smtClean="0"/>
              <a:t> –o </a:t>
            </a:r>
            <a:r>
              <a:rPr lang="en-US" dirty="0" err="1" smtClean="0"/>
              <a:t>outputfile</a:t>
            </a:r>
            <a:endParaRPr lang="en-US" dirty="0" smtClean="0"/>
          </a:p>
        </p:txBody>
      </p:sp>
    </p:spTree>
    <p:extLst>
      <p:ext uri="{BB962C8B-B14F-4D97-AF65-F5344CB8AC3E}">
        <p14:creationId xmlns:p14="http://schemas.microsoft.com/office/powerpoint/2010/main" val="20316783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Makefiles</a:t>
            </a:r>
            <a:r>
              <a:rPr lang="en-US" dirty="0" smtClean="0"/>
              <a:t> – define macros</a:t>
            </a:r>
            <a:endParaRPr lang="en-US" dirty="0"/>
          </a:p>
        </p:txBody>
      </p:sp>
      <p:sp>
        <p:nvSpPr>
          <p:cNvPr id="3" name="Content Placeholder 2"/>
          <p:cNvSpPr>
            <a:spLocks noGrp="1"/>
          </p:cNvSpPr>
          <p:nvPr>
            <p:ph idx="1"/>
          </p:nvPr>
        </p:nvSpPr>
        <p:spPr/>
        <p:txBody>
          <a:bodyPr/>
          <a:lstStyle/>
          <a:p>
            <a:pPr marL="0" indent="0">
              <a:buNone/>
            </a:pPr>
            <a:r>
              <a:rPr lang="en-US" dirty="0" smtClean="0"/>
              <a:t>CC = GCC # define compiler</a:t>
            </a:r>
          </a:p>
          <a:p>
            <a:pPr marL="0" indent="0">
              <a:buNone/>
            </a:pPr>
            <a:r>
              <a:rPr lang="en-US" dirty="0" smtClean="0"/>
              <a:t>CFLAGS = -O –lm # define output compilation flags</a:t>
            </a:r>
          </a:p>
          <a:p>
            <a:pPr marL="0" indent="0">
              <a:buNone/>
            </a:pPr>
            <a:r>
              <a:rPr lang="en-US" dirty="0" smtClean="0"/>
              <a:t>LIBS = “-</a:t>
            </a:r>
            <a:r>
              <a:rPr lang="en-US" dirty="0" err="1" smtClean="0"/>
              <a:t>lnurses</a:t>
            </a:r>
            <a:r>
              <a:rPr lang="en-US" dirty="0" smtClean="0"/>
              <a:t> –lm –</a:t>
            </a:r>
            <a:r>
              <a:rPr lang="en-US" dirty="0" err="1" smtClean="0"/>
              <a:t>lsdl</a:t>
            </a:r>
            <a:r>
              <a:rPr lang="en-US" dirty="0" smtClean="0"/>
              <a:t>”</a:t>
            </a:r>
          </a:p>
          <a:p>
            <a:pPr marL="0" indent="0">
              <a:buNone/>
            </a:pPr>
            <a:r>
              <a:rPr lang="en-US" dirty="0" smtClean="0"/>
              <a:t>PINGUIN = (“)&gt;</a:t>
            </a:r>
          </a:p>
          <a:p>
            <a:pPr marL="0"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8178829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Makefiles</a:t>
            </a:r>
            <a:r>
              <a:rPr lang="en-US" dirty="0" smtClean="0"/>
              <a:t> – </a:t>
            </a:r>
            <a:r>
              <a:rPr lang="en-US" dirty="0" err="1" smtClean="0"/>
              <a:t>spacial</a:t>
            </a:r>
            <a:r>
              <a:rPr lang="en-US" dirty="0" smtClean="0"/>
              <a:t> macros</a:t>
            </a:r>
            <a:endParaRPr lang="en-US" dirty="0"/>
          </a:p>
        </p:txBody>
      </p:sp>
      <p:sp>
        <p:nvSpPr>
          <p:cNvPr id="3" name="Content Placeholder 2"/>
          <p:cNvSpPr>
            <a:spLocks noGrp="1"/>
          </p:cNvSpPr>
          <p:nvPr>
            <p:ph idx="1"/>
          </p:nvPr>
        </p:nvSpPr>
        <p:spPr/>
        <p:txBody>
          <a:bodyPr/>
          <a:lstStyle/>
          <a:p>
            <a:pPr marL="0" indent="0">
              <a:buNone/>
            </a:pPr>
            <a:r>
              <a:rPr lang="en-US" dirty="0" smtClean="0"/>
              <a:t>$@ - the name of the file to be made</a:t>
            </a:r>
          </a:p>
          <a:p>
            <a:pPr marL="0" indent="0">
              <a:buNone/>
            </a:pPr>
            <a:r>
              <a:rPr lang="en-US" dirty="0" smtClean="0"/>
              <a:t>$? – the names of the changed dependents</a:t>
            </a:r>
          </a:p>
          <a:p>
            <a:pPr marL="0" indent="0">
              <a:buNone/>
            </a:pPr>
            <a:r>
              <a:rPr lang="en-US" dirty="0" smtClean="0"/>
              <a:t>$&lt; - the name of the related file that caused the action</a:t>
            </a:r>
          </a:p>
          <a:p>
            <a:pPr marL="0" indent="0">
              <a:buNone/>
            </a:pPr>
            <a:r>
              <a:rPr lang="en-US" dirty="0" smtClean="0"/>
              <a:t>$* - the prefix shared by target and dependent files</a:t>
            </a:r>
          </a:p>
          <a:p>
            <a:pPr marL="0" indent="0">
              <a:buNone/>
            </a:pPr>
            <a:endParaRPr lang="en-US" dirty="0"/>
          </a:p>
          <a:p>
            <a:pPr marL="0" indent="0">
              <a:buNone/>
            </a:pPr>
            <a:r>
              <a:rPr lang="en-US" dirty="0" smtClean="0"/>
              <a:t>// using $ make –p in the terminal will show you the default predefined macros</a:t>
            </a:r>
            <a:endParaRPr lang="en-US" dirty="0"/>
          </a:p>
        </p:txBody>
      </p:sp>
    </p:spTree>
    <p:extLst>
      <p:ext uri="{BB962C8B-B14F-4D97-AF65-F5344CB8AC3E}">
        <p14:creationId xmlns:p14="http://schemas.microsoft.com/office/powerpoint/2010/main" val="6499337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Makefiles</a:t>
            </a:r>
            <a:r>
              <a:rPr lang="en-US" dirty="0" smtClean="0"/>
              <a:t> – with macros</a:t>
            </a:r>
            <a:endParaRPr lang="en-US" dirty="0"/>
          </a:p>
        </p:txBody>
      </p:sp>
      <p:sp>
        <p:nvSpPr>
          <p:cNvPr id="3" name="Content Placeholder 2"/>
          <p:cNvSpPr>
            <a:spLocks noGrp="1"/>
          </p:cNvSpPr>
          <p:nvPr>
            <p:ph idx="1"/>
          </p:nvPr>
        </p:nvSpPr>
        <p:spPr/>
        <p:txBody>
          <a:bodyPr/>
          <a:lstStyle/>
          <a:p>
            <a:pPr marL="0" indent="0">
              <a:buNone/>
            </a:pPr>
            <a:r>
              <a:rPr lang="en-US" dirty="0"/>
              <a:t>CC:=</a:t>
            </a:r>
            <a:r>
              <a:rPr lang="en-US" dirty="0" err="1"/>
              <a:t>gcc</a:t>
            </a:r>
            <a:endParaRPr lang="en-US" dirty="0"/>
          </a:p>
          <a:p>
            <a:pPr marL="0" indent="0">
              <a:buNone/>
            </a:pPr>
            <a:r>
              <a:rPr lang="en-US" dirty="0"/>
              <a:t>CFLAGS:=-O -Wall</a:t>
            </a:r>
          </a:p>
          <a:p>
            <a:pPr marL="0" indent="0">
              <a:buNone/>
            </a:pPr>
            <a:endParaRPr lang="en-US" dirty="0"/>
          </a:p>
          <a:p>
            <a:pPr marL="0" indent="0">
              <a:buNone/>
            </a:pPr>
            <a:endParaRPr lang="en-US" dirty="0"/>
          </a:p>
          <a:p>
            <a:pPr marL="0" indent="0">
              <a:buNone/>
            </a:pPr>
            <a:r>
              <a:rPr lang="en-US" dirty="0"/>
              <a:t>all:</a:t>
            </a:r>
          </a:p>
          <a:p>
            <a:pPr marL="0" indent="0">
              <a:buNone/>
            </a:pPr>
            <a:r>
              <a:rPr lang="en-US" dirty="0"/>
              <a:t>        $(CC) </a:t>
            </a:r>
            <a:r>
              <a:rPr lang="en-US" dirty="0" err="1"/>
              <a:t>main.c</a:t>
            </a:r>
            <a:r>
              <a:rPr lang="en-US" dirty="0"/>
              <a:t> </a:t>
            </a:r>
            <a:r>
              <a:rPr lang="en-US" dirty="0" err="1"/>
              <a:t>hello_master.c</a:t>
            </a:r>
            <a:r>
              <a:rPr lang="en-US" dirty="0"/>
              <a:t> $(CFLAGS) -o </a:t>
            </a:r>
            <a:r>
              <a:rPr lang="en-US" dirty="0" err="1"/>
              <a:t>outputfile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94750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data directory</a:t>
            </a:r>
            <a:endParaRPr lang="en-US" dirty="0"/>
          </a:p>
        </p:txBody>
      </p:sp>
      <p:sp>
        <p:nvSpPr>
          <p:cNvPr id="3" name="Content Placeholder 2"/>
          <p:cNvSpPr>
            <a:spLocks noGrp="1"/>
          </p:cNvSpPr>
          <p:nvPr>
            <p:ph idx="1"/>
          </p:nvPr>
        </p:nvSpPr>
        <p:spPr/>
        <p:txBody>
          <a:bodyPr/>
          <a:lstStyle/>
          <a:p>
            <a:r>
              <a:rPr lang="en-US" dirty="0" smtClean="0"/>
              <a:t>/root</a:t>
            </a:r>
          </a:p>
          <a:p>
            <a:endParaRPr lang="en-US" dirty="0"/>
          </a:p>
          <a:p>
            <a:r>
              <a:rPr lang="en-US" dirty="0" smtClean="0"/>
              <a:t>Same as /home/&lt;username&gt;</a:t>
            </a:r>
          </a:p>
          <a:p>
            <a:endParaRPr lang="en-US" dirty="0"/>
          </a:p>
          <a:p>
            <a:endParaRPr lang="en-US" dirty="0"/>
          </a:p>
        </p:txBody>
      </p:sp>
    </p:spTree>
    <p:extLst>
      <p:ext uri="{BB962C8B-B14F-4D97-AF65-F5344CB8AC3E}">
        <p14:creationId xmlns:p14="http://schemas.microsoft.com/office/powerpoint/2010/main" val="18963066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Makefiles</a:t>
            </a:r>
            <a:r>
              <a:rPr lang="en-US" dirty="0" smtClean="0"/>
              <a:t> - dependencies</a:t>
            </a:r>
            <a:endParaRPr lang="en-US" dirty="0"/>
          </a:p>
        </p:txBody>
      </p:sp>
      <p:sp>
        <p:nvSpPr>
          <p:cNvPr id="3" name="Content Placeholder 2"/>
          <p:cNvSpPr>
            <a:spLocks noGrp="1"/>
          </p:cNvSpPr>
          <p:nvPr>
            <p:ph idx="1"/>
          </p:nvPr>
        </p:nvSpPr>
        <p:spPr/>
        <p:txBody>
          <a:bodyPr/>
          <a:lstStyle/>
          <a:p>
            <a:r>
              <a:rPr lang="en-US" dirty="0" smtClean="0"/>
              <a:t>Similar to the functions in the programming languages</a:t>
            </a:r>
          </a:p>
          <a:p>
            <a:r>
              <a:rPr lang="en-US" dirty="0" smtClean="0"/>
              <a:t>Helps to recompile only what you need, not everything</a:t>
            </a:r>
          </a:p>
        </p:txBody>
      </p:sp>
    </p:spTree>
    <p:extLst>
      <p:ext uri="{BB962C8B-B14F-4D97-AF65-F5344CB8AC3E}">
        <p14:creationId xmlns:p14="http://schemas.microsoft.com/office/powerpoint/2010/main" val="16549620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Makefiles</a:t>
            </a:r>
            <a:r>
              <a:rPr lang="en-US" dirty="0" smtClean="0"/>
              <a:t> – with dependencies</a:t>
            </a:r>
            <a:endParaRPr lang="en-US" dirty="0"/>
          </a:p>
        </p:txBody>
      </p:sp>
      <p:sp>
        <p:nvSpPr>
          <p:cNvPr id="3" name="Content Placeholder 2"/>
          <p:cNvSpPr>
            <a:spLocks noGrp="1"/>
          </p:cNvSpPr>
          <p:nvPr>
            <p:ph idx="1"/>
          </p:nvPr>
        </p:nvSpPr>
        <p:spPr>
          <a:xfrm>
            <a:off x="838200" y="1578489"/>
            <a:ext cx="10515600" cy="5032375"/>
          </a:xfrm>
        </p:spPr>
        <p:txBody>
          <a:bodyPr>
            <a:normAutofit fontScale="85000" lnSpcReduction="20000"/>
          </a:bodyPr>
          <a:lstStyle/>
          <a:p>
            <a:pPr marL="0" indent="0">
              <a:buNone/>
            </a:pPr>
            <a:r>
              <a:rPr lang="en-US" dirty="0"/>
              <a:t>CC:=</a:t>
            </a:r>
            <a:r>
              <a:rPr lang="en-US" dirty="0" err="1"/>
              <a:t>gcc</a:t>
            </a:r>
            <a:endParaRPr lang="en-US" dirty="0"/>
          </a:p>
          <a:p>
            <a:pPr marL="0" indent="0">
              <a:buNone/>
            </a:pPr>
            <a:r>
              <a:rPr lang="en-US" dirty="0"/>
              <a:t>CFLAGS:=-O -Wall </a:t>
            </a:r>
            <a:r>
              <a:rPr lang="en-US" dirty="0" smtClean="0"/>
              <a:t>–c</a:t>
            </a:r>
            <a:endParaRPr lang="en-US" dirty="0"/>
          </a:p>
          <a:p>
            <a:pPr marL="0" indent="0">
              <a:buNone/>
            </a:pPr>
            <a:endParaRPr lang="en-US" dirty="0"/>
          </a:p>
          <a:p>
            <a:pPr marL="0" indent="0">
              <a:buNone/>
            </a:pPr>
            <a:r>
              <a:rPr lang="en-US" dirty="0"/>
              <a:t>all: compile</a:t>
            </a:r>
          </a:p>
          <a:p>
            <a:pPr marL="0" indent="0">
              <a:buNone/>
            </a:pPr>
            <a:endParaRPr lang="en-US" dirty="0"/>
          </a:p>
          <a:p>
            <a:pPr marL="0" indent="0">
              <a:buNone/>
            </a:pPr>
            <a:r>
              <a:rPr lang="en-US" dirty="0"/>
              <a:t>compile: </a:t>
            </a:r>
            <a:r>
              <a:rPr lang="en-US" dirty="0" err="1"/>
              <a:t>main.o</a:t>
            </a:r>
            <a:r>
              <a:rPr lang="en-US" dirty="0"/>
              <a:t> </a:t>
            </a:r>
            <a:r>
              <a:rPr lang="en-US" dirty="0" err="1"/>
              <a:t>hello_master.o</a:t>
            </a:r>
            <a:endParaRPr lang="en-US" dirty="0"/>
          </a:p>
          <a:p>
            <a:pPr marL="0" indent="0">
              <a:buNone/>
            </a:pPr>
            <a:r>
              <a:rPr lang="en-US" dirty="0"/>
              <a:t>        $(CC) </a:t>
            </a:r>
            <a:r>
              <a:rPr lang="en-US" dirty="0" err="1"/>
              <a:t>main.o</a:t>
            </a:r>
            <a:r>
              <a:rPr lang="en-US" dirty="0"/>
              <a:t> </a:t>
            </a:r>
            <a:r>
              <a:rPr lang="en-US" dirty="0" err="1"/>
              <a:t>hello_master.o</a:t>
            </a:r>
            <a:r>
              <a:rPr lang="en-US" dirty="0"/>
              <a:t> -o </a:t>
            </a:r>
            <a:r>
              <a:rPr lang="en-US" dirty="0" err="1"/>
              <a:t>outputfile</a:t>
            </a:r>
            <a:endParaRPr lang="en-US" dirty="0"/>
          </a:p>
          <a:p>
            <a:pPr marL="0" indent="0">
              <a:buNone/>
            </a:pPr>
            <a:endParaRPr lang="en-US" dirty="0"/>
          </a:p>
          <a:p>
            <a:pPr marL="0" indent="0">
              <a:buNone/>
            </a:pPr>
            <a:r>
              <a:rPr lang="en-US" dirty="0" err="1"/>
              <a:t>main.o</a:t>
            </a:r>
            <a:r>
              <a:rPr lang="en-US" dirty="0"/>
              <a:t>: </a:t>
            </a:r>
            <a:r>
              <a:rPr lang="en-US" dirty="0" err="1"/>
              <a:t>main.c</a:t>
            </a:r>
            <a:endParaRPr lang="en-US" dirty="0"/>
          </a:p>
          <a:p>
            <a:pPr marL="0" indent="0">
              <a:buNone/>
            </a:pPr>
            <a:r>
              <a:rPr lang="en-US" dirty="0"/>
              <a:t>        $(CC) $(CFLAGS) </a:t>
            </a:r>
            <a:r>
              <a:rPr lang="en-US" dirty="0" err="1"/>
              <a:t>main.c</a:t>
            </a:r>
            <a:endParaRPr lang="en-US" dirty="0"/>
          </a:p>
          <a:p>
            <a:pPr marL="0" indent="0">
              <a:buNone/>
            </a:pPr>
            <a:endParaRPr lang="en-US" dirty="0"/>
          </a:p>
          <a:p>
            <a:pPr marL="0" indent="0">
              <a:buNone/>
            </a:pPr>
            <a:r>
              <a:rPr lang="en-US" dirty="0" err="1"/>
              <a:t>hello_master.o</a:t>
            </a:r>
            <a:r>
              <a:rPr lang="en-US" dirty="0"/>
              <a:t>: </a:t>
            </a:r>
            <a:r>
              <a:rPr lang="en-US" dirty="0" err="1"/>
              <a:t>hello_master.c</a:t>
            </a:r>
            <a:endParaRPr lang="en-US" dirty="0"/>
          </a:p>
          <a:p>
            <a:pPr marL="0" indent="0">
              <a:buNone/>
            </a:pPr>
            <a:r>
              <a:rPr lang="en-US" dirty="0"/>
              <a:t>        $(CC) $(CFLAGS) </a:t>
            </a:r>
            <a:r>
              <a:rPr lang="en-US" dirty="0" err="1"/>
              <a:t>hello_master.c</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6420038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a:t>
            </a:r>
            <a:r>
              <a:rPr lang="en-US" dirty="0" err="1"/>
              <a:t>s</a:t>
            </a:r>
            <a:endParaRPr lang="en-US" dirty="0"/>
          </a:p>
        </p:txBody>
      </p:sp>
      <p:sp>
        <p:nvSpPr>
          <p:cNvPr id="3" name="Content Placeholder 2"/>
          <p:cNvSpPr>
            <a:spLocks noGrp="1"/>
          </p:cNvSpPr>
          <p:nvPr>
            <p:ph idx="1"/>
          </p:nvPr>
        </p:nvSpPr>
        <p:spPr/>
        <p:txBody>
          <a:bodyPr/>
          <a:lstStyle/>
          <a:p>
            <a:r>
              <a:rPr lang="en-US" dirty="0" smtClean="0"/>
              <a:t>What if we have 500 files that we must compile ????</a:t>
            </a:r>
            <a:endParaRPr lang="en-US" dirty="0"/>
          </a:p>
        </p:txBody>
      </p:sp>
    </p:spTree>
    <p:extLst>
      <p:ext uri="{BB962C8B-B14F-4D97-AF65-F5344CB8AC3E}">
        <p14:creationId xmlns:p14="http://schemas.microsoft.com/office/powerpoint/2010/main" val="7863241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Makefiles</a:t>
            </a:r>
            <a:r>
              <a:rPr lang="en-US" dirty="0" smtClean="0"/>
              <a:t> – using macros in dependencies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CC=</a:t>
            </a:r>
            <a:r>
              <a:rPr lang="en-US" dirty="0" err="1"/>
              <a:t>gcc</a:t>
            </a:r>
            <a:endParaRPr lang="en-US" dirty="0"/>
          </a:p>
          <a:p>
            <a:r>
              <a:rPr lang="en-US" dirty="0"/>
              <a:t>CFLAGS=-c -Wall -O</a:t>
            </a:r>
          </a:p>
          <a:p>
            <a:r>
              <a:rPr lang="en-US" dirty="0"/>
              <a:t>LDFLAGS=</a:t>
            </a:r>
          </a:p>
          <a:p>
            <a:r>
              <a:rPr lang="en-US" dirty="0"/>
              <a:t>SOURCES=</a:t>
            </a:r>
            <a:r>
              <a:rPr lang="en-US" dirty="0" err="1"/>
              <a:t>main.c</a:t>
            </a:r>
            <a:r>
              <a:rPr lang="en-US" dirty="0"/>
              <a:t> </a:t>
            </a:r>
            <a:r>
              <a:rPr lang="en-US" dirty="0" err="1"/>
              <a:t>hello_master.c</a:t>
            </a:r>
            <a:endParaRPr lang="en-US" dirty="0"/>
          </a:p>
          <a:p>
            <a:r>
              <a:rPr lang="en-US" dirty="0"/>
              <a:t>OBJECTS=$(</a:t>
            </a:r>
            <a:r>
              <a:rPr lang="en-US" dirty="0" err="1"/>
              <a:t>SOURCES:.c</a:t>
            </a:r>
            <a:r>
              <a:rPr lang="en-US" dirty="0"/>
              <a:t>=.o)</a:t>
            </a:r>
          </a:p>
          <a:p>
            <a:r>
              <a:rPr lang="en-US" dirty="0" smtClean="0"/>
              <a:t>EXECUTABLE=binary</a:t>
            </a:r>
          </a:p>
          <a:p>
            <a:endParaRPr lang="en-US" dirty="0"/>
          </a:p>
          <a:p>
            <a:r>
              <a:rPr lang="en-US" dirty="0"/>
              <a:t>all: $(SOURCES) $(EXECUTABLE</a:t>
            </a:r>
            <a:r>
              <a:rPr lang="en-US" dirty="0" smtClean="0"/>
              <a:t>)</a:t>
            </a:r>
            <a:endParaRPr lang="en-US" dirty="0"/>
          </a:p>
          <a:p>
            <a:r>
              <a:rPr lang="en-US" dirty="0"/>
              <a:t>$(EXECUTABLE): $(OBJECTS)</a:t>
            </a:r>
          </a:p>
          <a:p>
            <a:r>
              <a:rPr lang="en-US" dirty="0"/>
              <a:t>        $(CC) $(LDFLAGS) $(OBJECTS) -o </a:t>
            </a:r>
            <a:r>
              <a:rPr lang="en-US" dirty="0" smtClean="0"/>
              <a:t>$@</a:t>
            </a:r>
            <a:endParaRPr lang="en-US" dirty="0"/>
          </a:p>
          <a:p>
            <a:r>
              <a:rPr lang="pl-PL" dirty="0"/>
              <a:t>.</a:t>
            </a:r>
            <a:r>
              <a:rPr lang="pl-PL" dirty="0" err="1"/>
              <a:t>cpp.o</a:t>
            </a:r>
            <a:r>
              <a:rPr lang="pl-PL" dirty="0"/>
              <a:t>:</a:t>
            </a:r>
          </a:p>
          <a:p>
            <a:r>
              <a:rPr lang="en-US" dirty="0"/>
              <a:t>        $(CC) $(CFLAGS) $&lt; -o </a:t>
            </a:r>
            <a:r>
              <a:rPr lang="en-US" dirty="0" smtClean="0"/>
              <a:t>$@</a:t>
            </a:r>
            <a:endParaRPr lang="en-US" dirty="0"/>
          </a:p>
          <a:p>
            <a:r>
              <a:rPr lang="en-US" dirty="0"/>
              <a:t>clean:</a:t>
            </a:r>
          </a:p>
          <a:p>
            <a:r>
              <a:rPr lang="en-US" dirty="0"/>
              <a:t>        -</a:t>
            </a:r>
            <a:r>
              <a:rPr lang="en-US" dirty="0" err="1"/>
              <a:t>rm</a:t>
            </a:r>
            <a:r>
              <a:rPr lang="en-US" dirty="0"/>
              <a:t> -f *.o core *.core</a:t>
            </a:r>
          </a:p>
          <a:p>
            <a:endParaRPr lang="en-US" dirty="0"/>
          </a:p>
          <a:p>
            <a:endParaRPr lang="en-US" dirty="0"/>
          </a:p>
        </p:txBody>
      </p:sp>
    </p:spTree>
    <p:extLst>
      <p:ext uri="{BB962C8B-B14F-4D97-AF65-F5344CB8AC3E}">
        <p14:creationId xmlns:p14="http://schemas.microsoft.com/office/powerpoint/2010/main" val="1030319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cross compilation for AVR</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arduino-mk</a:t>
            </a:r>
            <a:endParaRPr lang="en-US" dirty="0" smtClean="0"/>
          </a:p>
          <a:p>
            <a:r>
              <a:rPr lang="en-US" dirty="0" smtClean="0"/>
              <a:t>Use </a:t>
            </a:r>
            <a:r>
              <a:rPr lang="en-US" dirty="0" err="1" smtClean="0"/>
              <a:t>avr-gcc</a:t>
            </a:r>
            <a:r>
              <a:rPr lang="en-US" dirty="0" smtClean="0"/>
              <a:t> instead of </a:t>
            </a:r>
            <a:r>
              <a:rPr lang="en-US" dirty="0" err="1" smtClean="0"/>
              <a:t>gcc</a:t>
            </a:r>
            <a:r>
              <a:rPr lang="en-US" dirty="0" smtClean="0"/>
              <a:t> in the </a:t>
            </a:r>
            <a:r>
              <a:rPr lang="en-US" dirty="0" err="1" smtClean="0"/>
              <a:t>Makefile</a:t>
            </a:r>
            <a:endParaRPr lang="en-US" dirty="0"/>
          </a:p>
        </p:txBody>
      </p:sp>
    </p:spTree>
    <p:extLst>
      <p:ext uri="{BB962C8B-B14F-4D97-AF65-F5344CB8AC3E}">
        <p14:creationId xmlns:p14="http://schemas.microsoft.com/office/powerpoint/2010/main" val="10973783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Qustions</a:t>
            </a:r>
            <a:r>
              <a:rPr lang="en-US" dirty="0" smtClean="0"/>
              <a:t>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528653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449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Task 1</a:t>
            </a:r>
            <a:endParaRPr lang="en-US" dirty="0"/>
          </a:p>
        </p:txBody>
      </p:sp>
      <p:sp>
        <p:nvSpPr>
          <p:cNvPr id="5" name="Content Placeholder 4"/>
          <p:cNvSpPr>
            <a:spLocks noGrp="1"/>
          </p:cNvSpPr>
          <p:nvPr>
            <p:ph idx="1"/>
          </p:nvPr>
        </p:nvSpPr>
        <p:spPr/>
        <p:txBody>
          <a:bodyPr/>
          <a:lstStyle/>
          <a:p>
            <a:r>
              <a:rPr lang="en-US" dirty="0" smtClean="0"/>
              <a:t>Write a C program that:</a:t>
            </a:r>
          </a:p>
          <a:p>
            <a:pPr lvl="1"/>
            <a:r>
              <a:rPr lang="en-US" dirty="0" smtClean="0"/>
              <a:t>Calculates perimeter and surface of given equilateral figure by given side and number of angles</a:t>
            </a:r>
          </a:p>
          <a:p>
            <a:pPr lvl="1"/>
            <a:r>
              <a:rPr lang="en-US" dirty="0" smtClean="0"/>
              <a:t>Program must have files </a:t>
            </a:r>
            <a:r>
              <a:rPr lang="en-US" dirty="0" err="1" smtClean="0"/>
              <a:t>main.c</a:t>
            </a:r>
            <a:r>
              <a:rPr lang="en-US" dirty="0" smtClean="0"/>
              <a:t> </a:t>
            </a:r>
            <a:r>
              <a:rPr lang="en-US" dirty="0" err="1" smtClean="0"/>
              <a:t>surface.c</a:t>
            </a:r>
            <a:r>
              <a:rPr lang="en-US" dirty="0" smtClean="0"/>
              <a:t> and </a:t>
            </a:r>
            <a:r>
              <a:rPr lang="en-US" dirty="0" err="1" smtClean="0"/>
              <a:t>perimeter.c</a:t>
            </a:r>
            <a:endParaRPr lang="en-US" dirty="0" smtClean="0"/>
          </a:p>
          <a:p>
            <a:r>
              <a:rPr lang="en-US" dirty="0" smtClean="0"/>
              <a:t>Compile and run</a:t>
            </a:r>
          </a:p>
          <a:p>
            <a:r>
              <a:rPr lang="en-US" dirty="0" smtClean="0"/>
              <a:t>Pack to archive</a:t>
            </a:r>
          </a:p>
          <a:p>
            <a:r>
              <a:rPr lang="en-US" dirty="0" smtClean="0"/>
              <a:t>Pack to .deb</a:t>
            </a:r>
          </a:p>
          <a:p>
            <a:r>
              <a:rPr lang="en-US" dirty="0" smtClean="0"/>
              <a:t>Prepare manual </a:t>
            </a:r>
            <a:r>
              <a:rPr lang="en-US" dirty="0" err="1"/>
              <a:t>M</a:t>
            </a:r>
            <a:r>
              <a:rPr lang="en-US" dirty="0" err="1" smtClean="0"/>
              <a:t>akefile</a:t>
            </a:r>
            <a:endParaRPr lang="en-US" dirty="0"/>
          </a:p>
        </p:txBody>
      </p:sp>
      <p:sp>
        <p:nvSpPr>
          <p:cNvPr id="6" name="Oval 5"/>
          <p:cNvSpPr/>
          <p:nvPr/>
        </p:nvSpPr>
        <p:spPr>
          <a:xfrm>
            <a:off x="9204289" y="4001294"/>
            <a:ext cx="2321169" cy="2321169"/>
          </a:xfrm>
          <a:prstGeom prst="ellipse">
            <a:avLst/>
          </a:prstGeom>
          <a:solidFill>
            <a:schemeClr val="tx1"/>
          </a:solidFill>
          <a:ln>
            <a:solidFill>
              <a:schemeClr val="accent1">
                <a:lumMod val="50000"/>
              </a:schemeClr>
            </a:solidFill>
          </a:ln>
          <a:effectLst>
            <a:glow>
              <a:srgbClr val="7030A0">
                <a:alpha val="53000"/>
              </a:srgbClr>
            </a:glow>
            <a:outerShdw blurRad="50800" dist="38100" algn="l" rotWithShape="0">
              <a:prstClr val="black">
                <a:alpha val="40000"/>
              </a:prstClr>
            </a:outerShdw>
            <a:softEdge rad="0"/>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9622804" y="4419809"/>
            <a:ext cx="1484138" cy="1484138"/>
          </a:xfrm>
          <a:prstGeom prst="ellipse">
            <a:avLst/>
          </a:prstGeom>
          <a:ln>
            <a:solidFill>
              <a:schemeClr val="bg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00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5400000">
                                      <p:cBhvr>
                                        <p:cTn id="6" dur="500" fill="hold"/>
                                        <p:tgtEl>
                                          <p:spTgt spid="7"/>
                                        </p:tgtEl>
                                        <p:attrNameLst>
                                          <p:attrName>r</p:attrName>
                                        </p:attrNameLst>
                                      </p:cBhvr>
                                    </p:animRot>
                                  </p:childTnLst>
                                </p:cTn>
                              </p:par>
                            </p:childTnLst>
                          </p:cTn>
                        </p:par>
                        <p:par>
                          <p:cTn id="7" fill="hold">
                            <p:stCondLst>
                              <p:cond delay="500"/>
                            </p:stCondLst>
                            <p:childTnLst>
                              <p:par>
                                <p:cTn id="8" presetID="21" presetClass="exit" presetSubtype="1" fill="hold" grpId="0" nodeType="afterEffect">
                                  <p:stCondLst>
                                    <p:cond delay="0"/>
                                  </p:stCondLst>
                                  <p:childTnLst>
                                    <p:animEffect transition="out" filter="wheel(1)">
                                      <p:cBhvr>
                                        <p:cTn id="9" dur="600000"/>
                                        <p:tgtEl>
                                          <p:spTgt spid="6"/>
                                        </p:tgtEl>
                                      </p:cBhvr>
                                    </p:animEffect>
                                    <p:set>
                                      <p:cBhvr>
                                        <p:cTn id="10" dur="1" fill="hold">
                                          <p:stCondLst>
                                            <p:cond delay="599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oot privileges</a:t>
            </a:r>
            <a:endParaRPr lang="en-US" dirty="0"/>
          </a:p>
        </p:txBody>
      </p:sp>
      <p:sp>
        <p:nvSpPr>
          <p:cNvPr id="3" name="Content Placeholder 2"/>
          <p:cNvSpPr>
            <a:spLocks noGrp="1"/>
          </p:cNvSpPr>
          <p:nvPr>
            <p:ph idx="1"/>
          </p:nvPr>
        </p:nvSpPr>
        <p:spPr/>
        <p:txBody>
          <a:bodyPr/>
          <a:lstStyle/>
          <a:p>
            <a:r>
              <a:rPr lang="en-US" dirty="0" smtClean="0"/>
              <a:t>Powers that the root has on the systems</a:t>
            </a:r>
          </a:p>
          <a:p>
            <a:r>
              <a:rPr lang="en-US" dirty="0" smtClean="0"/>
              <a:t>Root account has the absolute power on the system</a:t>
            </a:r>
            <a:endParaRPr lang="bg-BG" dirty="0" smtClean="0"/>
          </a:p>
          <a:p>
            <a:r>
              <a:rPr lang="en-US" dirty="0" smtClean="0"/>
              <a:t>Can grant and revoke access permissions</a:t>
            </a:r>
          </a:p>
          <a:p>
            <a:endParaRPr lang="en-US" dirty="0"/>
          </a:p>
        </p:txBody>
      </p:sp>
    </p:spTree>
    <p:extLst>
      <p:ext uri="{BB962C8B-B14F-4D97-AF65-F5344CB8AC3E}">
        <p14:creationId xmlns:p14="http://schemas.microsoft.com/office/powerpoint/2010/main" val="655858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 </a:t>
            </a:r>
            <a:endParaRPr lang="en-US" dirty="0"/>
          </a:p>
        </p:txBody>
      </p:sp>
      <p:sp>
        <p:nvSpPr>
          <p:cNvPr id="3" name="Content Placeholder 2"/>
          <p:cNvSpPr>
            <a:spLocks noGrp="1"/>
          </p:cNvSpPr>
          <p:nvPr>
            <p:ph idx="1"/>
          </p:nvPr>
        </p:nvSpPr>
        <p:spPr/>
        <p:txBody>
          <a:bodyPr/>
          <a:lstStyle/>
          <a:p>
            <a:r>
              <a:rPr lang="en-US" dirty="0" smtClean="0"/>
              <a:t>Software tools inserted as an intruder</a:t>
            </a:r>
            <a:endParaRPr lang="bg-BG" dirty="0" smtClean="0"/>
          </a:p>
          <a:p>
            <a:r>
              <a:rPr lang="en-US" dirty="0" smtClean="0"/>
              <a:t>Has the same privileges as root</a:t>
            </a:r>
          </a:p>
          <a:p>
            <a:r>
              <a:rPr lang="en-US" dirty="0" smtClean="0"/>
              <a:t>Can be used to do bad things to the OS</a:t>
            </a:r>
            <a:endParaRPr lang="en-US" dirty="0"/>
          </a:p>
        </p:txBody>
      </p:sp>
    </p:spTree>
    <p:extLst>
      <p:ext uri="{BB962C8B-B14F-4D97-AF65-F5344CB8AC3E}">
        <p14:creationId xmlns:p14="http://schemas.microsoft.com/office/powerpoint/2010/main" val="962033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ID (UID)</a:t>
            </a:r>
            <a:endParaRPr lang="en-US" dirty="0"/>
          </a:p>
        </p:txBody>
      </p:sp>
      <p:sp>
        <p:nvSpPr>
          <p:cNvPr id="3" name="Content Placeholder 2"/>
          <p:cNvSpPr>
            <a:spLocks noGrp="1"/>
          </p:cNvSpPr>
          <p:nvPr>
            <p:ph idx="1"/>
          </p:nvPr>
        </p:nvSpPr>
        <p:spPr/>
        <p:txBody>
          <a:bodyPr/>
          <a:lstStyle/>
          <a:p>
            <a:r>
              <a:rPr lang="en-US" dirty="0" smtClean="0"/>
              <a:t>Each user has UID. In order to check the UID of a user use:</a:t>
            </a:r>
          </a:p>
          <a:p>
            <a:endParaRPr lang="en-US" dirty="0"/>
          </a:p>
          <a:p>
            <a:r>
              <a:rPr lang="en-US" dirty="0" smtClean="0"/>
              <a:t>echo $UID</a:t>
            </a:r>
            <a:endParaRPr lang="en-US" dirty="0"/>
          </a:p>
        </p:txBody>
      </p:sp>
    </p:spTree>
    <p:extLst>
      <p:ext uri="{BB962C8B-B14F-4D97-AF65-F5344CB8AC3E}">
        <p14:creationId xmlns:p14="http://schemas.microsoft.com/office/powerpoint/2010/main" val="1158381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4E15B19-78A6-B343-942A-B811808EDDC0}" vid="{5A47D9FF-AA53-124B-BEC4-72AC3AA53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Template>
  <TotalTime>2269</TotalTime>
  <Words>1718</Words>
  <Application>Microsoft Macintosh PowerPoint</Application>
  <PresentationFormat>Widescreen</PresentationFormat>
  <Paragraphs>293</Paragraphs>
  <Slides>67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Avenir Next Medium</vt:lpstr>
      <vt:lpstr>Avenir Next Ultra Light</vt:lpstr>
      <vt:lpstr>Calibri</vt:lpstr>
      <vt:lpstr>Office Theme</vt:lpstr>
      <vt:lpstr>Linux development</vt:lpstr>
      <vt:lpstr>What we gonna do today</vt:lpstr>
      <vt:lpstr>Root privileges</vt:lpstr>
      <vt:lpstr>What is root</vt:lpstr>
      <vt:lpstr>root directory</vt:lpstr>
      <vt:lpstr>root data directory</vt:lpstr>
      <vt:lpstr>root privileges</vt:lpstr>
      <vt:lpstr>rootkit </vt:lpstr>
      <vt:lpstr>User ID (UID)</vt:lpstr>
      <vt:lpstr>/etc/passwd</vt:lpstr>
      <vt:lpstr>How to create new user</vt:lpstr>
      <vt:lpstr>User groups</vt:lpstr>
      <vt:lpstr>How to add user as sudo</vt:lpstr>
      <vt:lpstr>How to remove user</vt:lpstr>
      <vt:lpstr>How to edit user</vt:lpstr>
      <vt:lpstr>Administrator vs root</vt:lpstr>
      <vt:lpstr>Questions ?</vt:lpstr>
      <vt:lpstr>Software packages</vt:lpstr>
      <vt:lpstr>Software packages </vt:lpstr>
      <vt:lpstr>How to install software on Debian</vt:lpstr>
      <vt:lpstr># dpkg</vt:lpstr>
      <vt:lpstr># dpkg use</vt:lpstr>
      <vt:lpstr>APT – Advanced Packaging Tool</vt:lpstr>
      <vt:lpstr># apt-get </vt:lpstr>
      <vt:lpstr># apt-get</vt:lpstr>
      <vt:lpstr># apt-cache</vt:lpstr>
      <vt:lpstr># dpkg and # apt lab – task 1 – 10 min</vt:lpstr>
      <vt:lpstr>Build procedure</vt:lpstr>
      <vt:lpstr>In case of failure in the middle of installation</vt:lpstr>
      <vt:lpstr># dpkg and # apt lab task 2 – 15 min</vt:lpstr>
      <vt:lpstr># aptitude</vt:lpstr>
      <vt:lpstr>Qustions ?</vt:lpstr>
      <vt:lpstr>Creating build procedures</vt:lpstr>
      <vt:lpstr>Before you start</vt:lpstr>
      <vt:lpstr>Target</vt:lpstr>
      <vt:lpstr>Libraries</vt:lpstr>
      <vt:lpstr>uClibc</vt:lpstr>
      <vt:lpstr>Important note</vt:lpstr>
      <vt:lpstr>Build steps</vt:lpstr>
      <vt:lpstr>Optimize for target</vt:lpstr>
      <vt:lpstr>Build and release tool chain for Debian</vt:lpstr>
      <vt:lpstr>Make configuration file</vt:lpstr>
      <vt:lpstr>Make configuration file</vt:lpstr>
      <vt:lpstr>configure.ac</vt:lpstr>
      <vt:lpstr>Making configuration file</vt:lpstr>
      <vt:lpstr>Makefile.am</vt:lpstr>
      <vt:lpstr>Putting all together</vt:lpstr>
      <vt:lpstr>How to convert binary to .deb</vt:lpstr>
      <vt:lpstr>DEBIAN/control</vt:lpstr>
      <vt:lpstr>How to convert binary to .deb</vt:lpstr>
      <vt:lpstr>Questions ?</vt:lpstr>
      <vt:lpstr>Make a tool-chain for embedded platforms</vt:lpstr>
      <vt:lpstr>How to compile for ARM based CPU</vt:lpstr>
      <vt:lpstr>Using Buildroot</vt:lpstr>
      <vt:lpstr>Create custom Makefile</vt:lpstr>
      <vt:lpstr>Makefiles – starting point</vt:lpstr>
      <vt:lpstr>Makefiles – define macros</vt:lpstr>
      <vt:lpstr>Makefiles – spacial macros</vt:lpstr>
      <vt:lpstr>Makefiles – with macros</vt:lpstr>
      <vt:lpstr>Makefiles - dependencies</vt:lpstr>
      <vt:lpstr>Makefiles – with dependencies</vt:lpstr>
      <vt:lpstr>Makefiles</vt:lpstr>
      <vt:lpstr>Makefiles – using macros in dependencies</vt:lpstr>
      <vt:lpstr>And cross compilation for AVR</vt:lpstr>
      <vt:lpstr>Qustions ?</vt:lpstr>
      <vt:lpstr>Lab</vt:lpstr>
      <vt:lpstr>Task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development</dc:title>
  <dc:creator>Microsoft Office User</dc:creator>
  <cp:lastModifiedBy>Microsoft Office User</cp:lastModifiedBy>
  <cp:revision>62</cp:revision>
  <dcterms:created xsi:type="dcterms:W3CDTF">2016-01-23T10:53:53Z</dcterms:created>
  <dcterms:modified xsi:type="dcterms:W3CDTF">2016-01-25T19:54:48Z</dcterms:modified>
</cp:coreProperties>
</file>