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9"/>
  </p:notesMasterIdLst>
  <p:handoutMasterIdLst>
    <p:handoutMasterId r:id="rId40"/>
  </p:handoutMasterIdLst>
  <p:sldIdLst>
    <p:sldId id="274" r:id="rId3"/>
    <p:sldId id="276" r:id="rId4"/>
    <p:sldId id="420" r:id="rId5"/>
    <p:sldId id="415" r:id="rId6"/>
    <p:sldId id="418" r:id="rId7"/>
    <p:sldId id="426" r:id="rId8"/>
    <p:sldId id="436" r:id="rId9"/>
    <p:sldId id="434" r:id="rId10"/>
    <p:sldId id="437" r:id="rId11"/>
    <p:sldId id="421" r:id="rId12"/>
    <p:sldId id="431" r:id="rId13"/>
    <p:sldId id="438" r:id="rId14"/>
    <p:sldId id="432" r:id="rId15"/>
    <p:sldId id="439" r:id="rId16"/>
    <p:sldId id="433" r:id="rId17"/>
    <p:sldId id="451" r:id="rId18"/>
    <p:sldId id="452" r:id="rId19"/>
    <p:sldId id="440" r:id="rId20"/>
    <p:sldId id="441" r:id="rId21"/>
    <p:sldId id="427" r:id="rId22"/>
    <p:sldId id="428" r:id="rId23"/>
    <p:sldId id="429" r:id="rId24"/>
    <p:sldId id="417" r:id="rId25"/>
    <p:sldId id="442" r:id="rId26"/>
    <p:sldId id="422" r:id="rId27"/>
    <p:sldId id="423" r:id="rId28"/>
    <p:sldId id="443" r:id="rId29"/>
    <p:sldId id="446" r:id="rId30"/>
    <p:sldId id="447" r:id="rId31"/>
    <p:sldId id="444" r:id="rId32"/>
    <p:sldId id="448" r:id="rId33"/>
    <p:sldId id="449" r:id="rId34"/>
    <p:sldId id="349" r:id="rId35"/>
    <p:sldId id="412" r:id="rId36"/>
    <p:sldId id="413" r:id="rId37"/>
    <p:sldId id="414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71" d="100"/>
          <a:sy n="71" d="100"/>
        </p:scale>
        <p:origin x="414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04-Feb-16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04-Feb-16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04-Feb-16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04-Feb-16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judge.softuni.bg/Contests/Practice/Index/153#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3#5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7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://www.indeavr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41.png"/><Relationship Id="rId10" Type="http://schemas.openxmlformats.org/officeDocument/2006/relationships/image" Target="../media/image38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По-сложни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37601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Вложени </a:t>
            </a:r>
            <a:r>
              <a:rPr lang="en-US" dirty="0" smtClean="0"/>
              <a:t>if </a:t>
            </a:r>
            <a:r>
              <a:rPr lang="bg-BG" dirty="0" smtClean="0"/>
              <a:t>конструкции и</a:t>
            </a:r>
            <a:br>
              <a:rPr lang="bg-BG" dirty="0" smtClean="0"/>
            </a:br>
            <a:r>
              <a:rPr lang="bg-BG" dirty="0" smtClean="0"/>
              <a:t>по-сложни логически условия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10236" y="39069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762218" y="3962196"/>
            <a:ext cx="15279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проверки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9715" y="3691987"/>
            <a:ext cx="3618765" cy="2479312"/>
          </a:xfrm>
          <a:prstGeom prst="roundRect">
            <a:avLst>
              <a:gd name="adj" fmla="val 704"/>
            </a:avLst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312096"/>
            <a:ext cx="9296398" cy="820600"/>
          </a:xfrm>
        </p:spPr>
        <p:txBody>
          <a:bodyPr/>
          <a:lstStyle/>
          <a:p>
            <a:r>
              <a:rPr lang="bg-BG" dirty="0" smtClean="0"/>
              <a:t>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213996"/>
            <a:ext cx="9296398" cy="1339204"/>
          </a:xfrm>
        </p:spPr>
        <p:txBody>
          <a:bodyPr/>
          <a:lstStyle/>
          <a:p>
            <a:r>
              <a:rPr lang="bg-BG" dirty="0"/>
              <a:t>Логическо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", логическо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логическо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10" y="1291034"/>
            <a:ext cx="3047998" cy="2706622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library.ohiou.edu/wp-content/uploads/2013/11/booleanOpera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08" y="1265300"/>
            <a:ext cx="7177134" cy="2773300"/>
          </a:xfrm>
          <a:prstGeom prst="roundRect">
            <a:avLst>
              <a:gd name="adj" fmla="val 58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0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bg-BG" dirty="0" smtClean="0"/>
              <a:t>Логическо 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 smtClean="0"/>
              <a:t>"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bg-BG" dirty="0" smtClean="0"/>
              <a:t>) означава няколко условия да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изпълнени едновременно</a:t>
            </a:r>
          </a:p>
          <a:p>
            <a:pPr>
              <a:lnSpc>
                <a:spcPct val="115000"/>
              </a:lnSpc>
            </a:pP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5000"/>
              </a:lnSpc>
            </a:pPr>
            <a:r>
              <a:rPr lang="bg-BG" dirty="0" smtClean="0"/>
              <a:t>Пример: проверка дали точка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/>
              <a:t>се намира вътре в правоъгълника</a:t>
            </a:r>
            <a:br>
              <a:rPr lang="bg-BG" dirty="0" smtClean="0"/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{x1, y1} – {x2, y2}</a:t>
            </a:r>
            <a:endParaRPr lang="bg-BG" dirty="0"/>
          </a:p>
          <a:p>
            <a:pPr>
              <a:lnSpc>
                <a:spcPct val="115000"/>
              </a:lnSpc>
            </a:pPr>
            <a:r>
              <a:rPr lang="bg-BG" dirty="0" smtClean="0"/>
              <a:t>Необходимо е точката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dirty="0" smtClean="0"/>
              <a:t> да е:</a:t>
            </a:r>
          </a:p>
          <a:p>
            <a:pPr lvl="1">
              <a:lnSpc>
                <a:spcPct val="115000"/>
              </a:lnSpc>
            </a:pPr>
            <a:r>
              <a:rPr lang="bg-BG" dirty="0" smtClean="0"/>
              <a:t>надясно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bg-BG" dirty="0" smtClean="0"/>
              <a:t>наляво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</a:t>
            </a:r>
            <a:br>
              <a:rPr lang="bg-BG" dirty="0" smtClean="0"/>
            </a:br>
            <a:r>
              <a:rPr lang="bg-BG" dirty="0" smtClean="0"/>
              <a:t>надолу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bg-BG" dirty="0" smtClean="0"/>
              <a:t>нагоре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"И"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3263270"/>
            <a:ext cx="3844906" cy="3007140"/>
          </a:xfrm>
          <a:prstGeom prst="roundRect">
            <a:avLst>
              <a:gd name="adj" fmla="val 1444"/>
            </a:avLst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348753"/>
            <a:ext cx="108821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5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Точка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вътрешна</a:t>
            </a:r>
            <a:r>
              <a:rPr lang="bg-BG" dirty="0" smtClean="0"/>
              <a:t> за даден правоъгълник, ако е:</a:t>
            </a:r>
          </a:p>
          <a:p>
            <a:pPr lvl="1"/>
            <a:r>
              <a:rPr lang="bg-BG" dirty="0" smtClean="0"/>
              <a:t>надясно от лявата му страна, наляво то дясната му страна, надолу от горната му страна и 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Точка в правоъгълник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5820" y="3096904"/>
            <a:ext cx="10777184" cy="29700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8, y = -1;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x1 = 2, y1 = -3;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x2 = 12, y2 = 3;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Console.WriteLine("Inside");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("Outside");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079" y="3752363"/>
            <a:ext cx="2121346" cy="1659126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25238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Логическо </a:t>
            </a:r>
            <a:r>
              <a:rPr lang="bg-BG" dirty="0" smtClean="0"/>
              <a:t>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" </a:t>
            </a:r>
            <a:r>
              <a:rPr lang="bg-BG" dirty="0"/>
              <a:t>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bg-BG" dirty="0" smtClean="0"/>
              <a:t>) </a:t>
            </a:r>
            <a:r>
              <a:rPr lang="bg-BG" dirty="0"/>
              <a:t>означава </a:t>
            </a:r>
            <a:r>
              <a:rPr lang="bg-BG" dirty="0" smtClean="0"/>
              <a:t>да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 smtClean="0"/>
              <a:t>измежду няколко условия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bg-BG" dirty="0" smtClean="0"/>
              <a:t>Задача: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плод</a:t>
            </a:r>
            <a:r>
              <a:rPr lang="bg-BG" dirty="0" smtClean="0"/>
              <a:t> или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зеленчук</a:t>
            </a:r>
            <a:r>
              <a:rPr lang="en-US" dirty="0" smtClean="0"/>
              <a:t>?</a:t>
            </a:r>
            <a:endParaRPr lang="bg-BG" dirty="0" smtClean="0"/>
          </a:p>
          <a:p>
            <a:pPr lvl="1"/>
            <a:r>
              <a:rPr lang="bg-BG" dirty="0" smtClean="0"/>
              <a:t>Плодовете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fruit</a:t>
            </a:r>
            <a:r>
              <a:rPr lang="en-US" dirty="0" smtClean="0"/>
              <a:t>"</a:t>
            </a:r>
            <a:r>
              <a:rPr lang="bg-BG" dirty="0" smtClean="0"/>
              <a:t> са: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Зеленчуците</a:t>
            </a:r>
            <a:r>
              <a:rPr lang="en-US" dirty="0" smtClean="0"/>
              <a:t>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vegetable</a:t>
            </a:r>
            <a:r>
              <a:rPr lang="en-US" dirty="0" smtClean="0"/>
              <a:t>"</a:t>
            </a:r>
            <a:r>
              <a:rPr lang="bg-BG" dirty="0" smtClean="0"/>
              <a:t> са: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Всички останали са</a:t>
            </a:r>
            <a:r>
              <a:rPr lang="en-US" dirty="0" smtClean="0"/>
              <a:t>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dirty="0" smtClean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"ИЛИ"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0882198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== "banana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"apple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"kiwi")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Console.WriteLine("fruit");</a:t>
            </a:r>
          </a:p>
        </p:txBody>
      </p:sp>
    </p:spTree>
    <p:extLst>
      <p:ext uri="{BB962C8B-B14F-4D97-AF65-F5344CB8AC3E}">
        <p14:creationId xmlns:p14="http://schemas.microsoft.com/office/powerpoint/2010/main" val="159078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 smtClean="0"/>
              <a:t>Решение на задачата "плод или зеленчук":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Плод или зеленчук?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850408"/>
            <a:ext cx="10363200" cy="41642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 = Console.ReadLine();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== "banana"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"apple"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"kiwi"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"cherry"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"lemon"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"grapes")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("fruit");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(s == "tomato"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"cucumber"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b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"pepper"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"carrot")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("vegetable");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Console.WriteLine("unknown");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</a:t>
            </a:r>
            <a:r>
              <a:rPr lang="bg-BG" dirty="0" smtClean="0">
                <a:hlinkClick r:id="rId2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4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отрицание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Логическо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 smtClean="0"/>
              <a:t> 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 smtClean="0"/>
              <a:t>) </a:t>
            </a:r>
            <a:r>
              <a:rPr lang="bg-BG" dirty="0" smtClean="0"/>
              <a:t>означава да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изпълнено </a:t>
            </a:r>
            <a:r>
              <a:rPr lang="bg-BG" dirty="0" smtClean="0"/>
              <a:t>дадено услови</a:t>
            </a:r>
            <a:r>
              <a:rPr lang="en-US" dirty="0" smtClean="0"/>
              <a:t>e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Пример: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Дадено число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валидно</a:t>
            </a:r>
            <a:r>
              <a:rPr lang="bg-BG" dirty="0" smtClean="0"/>
              <a:t>, ако</a:t>
            </a:r>
            <a:r>
              <a:rPr lang="bg-BG" dirty="0"/>
              <a:t> </a:t>
            </a:r>
            <a:r>
              <a:rPr lang="bg-BG" dirty="0" smtClean="0"/>
              <a:t>е в диапазона 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 smtClean="0"/>
              <a:t>…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200</a:t>
            </a:r>
            <a:r>
              <a:rPr lang="en-US" dirty="0" smtClean="0"/>
              <a:t>]</a:t>
            </a:r>
            <a:r>
              <a:rPr lang="bg-BG" dirty="0" smtClean="0"/>
              <a:t> или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Да се направи проверка 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невалидно число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2402" y="4419600"/>
            <a:ext cx="1065440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inRange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100 &amp;&amp; num &lt;=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Console.WriteLine("invalid");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4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Точка </a:t>
            </a:r>
            <a:r>
              <a:rPr lang="bg-BG" dirty="0" smtClean="0"/>
              <a:t>лежи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върху някоя от страните </a:t>
            </a:r>
            <a:r>
              <a:rPr lang="bg-BG" dirty="0" smtClean="0"/>
              <a:t>на правоъгълник</a:t>
            </a:r>
            <a:r>
              <a:rPr lang="bg-BG" dirty="0" smtClean="0"/>
              <a:t>, </a:t>
            </a:r>
            <a:r>
              <a:rPr lang="bg-BG" dirty="0" smtClean="0"/>
              <a:t>ако: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/>
              <a:t> </a:t>
            </a:r>
            <a:r>
              <a:rPr lang="bg-BG" dirty="0" smtClean="0"/>
              <a:t>съвпада с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 smtClean="0"/>
              <a:t> </a:t>
            </a:r>
            <a:r>
              <a:rPr lang="bg-BG" dirty="0" smtClean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dirty="0" smtClean="0"/>
              <a:t> </a:t>
            </a:r>
            <a:r>
              <a:rPr lang="bg-BG" dirty="0" smtClean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/>
              <a:t> </a:t>
            </a:r>
            <a:r>
              <a:rPr lang="bg-BG" dirty="0" smtClean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bg-BG" dirty="0" smtClean="0"/>
              <a:t> или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 smtClean="0"/>
              <a:t> </a:t>
            </a:r>
            <a:r>
              <a:rPr lang="bg-BG" dirty="0"/>
              <a:t>или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dirty="0" smtClean="0"/>
              <a:t> </a:t>
            </a:r>
            <a:r>
              <a:rPr lang="bg-BG" dirty="0"/>
              <a:t>и същевременно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/>
              <a:t> </a:t>
            </a:r>
            <a:r>
              <a:rPr lang="bg-BG" dirty="0"/>
              <a:t>е между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 smtClean="0"/>
              <a:t> </a:t>
            </a:r>
            <a:r>
              <a:rPr lang="bg-BG" dirty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По-сложни </a:t>
            </a:r>
            <a:r>
              <a:rPr lang="bg-BG" dirty="0"/>
              <a:t>логически </a:t>
            </a:r>
            <a:r>
              <a:rPr lang="bg-BG" dirty="0" smtClean="0"/>
              <a:t>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4" y="3146612"/>
            <a:ext cx="10515598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== x1 || x == x2)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(y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y1)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y2)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== y1 || y == y2)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(x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x1)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x2)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Console.WriteLine("Border");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675" y="3464859"/>
            <a:ext cx="3587291" cy="2796988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7366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Предходното условие може да се опрости</a:t>
            </a:r>
            <a:r>
              <a:rPr lang="en-US" dirty="0" smtClean="0"/>
              <a:t> </a:t>
            </a:r>
            <a:r>
              <a:rPr lang="bg-BG" dirty="0" smtClean="0"/>
              <a:t>ето така: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Опростяване на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6649" y="1905000"/>
            <a:ext cx="10715528" cy="40079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onLeftSide = (x == x1)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onRightSide = (x == x2)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onUpSide = (y == y1) &amp;&amp; (x &gt;= x1) &amp;&amp; (x &lt;= x2);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onDownSide = (y == y2) &amp;&amp; (x &gt;= x1) &amp;&amp; (x &lt;= x2);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onLeftSide || onRightSide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onDownSide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Console.WriteLine("Border");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3745350"/>
            <a:ext cx="2668353" cy="2080497"/>
          </a:xfrm>
          <a:prstGeom prst="roundRect">
            <a:avLst>
              <a:gd name="adj" fmla="val 1444"/>
            </a:avLst>
          </a:prstGeom>
        </p:spPr>
      </p:pic>
      <p:sp>
        <p:nvSpPr>
          <p:cNvPr id="8" name="Rectangle 7"/>
          <p:cNvSpPr/>
          <p:nvPr/>
        </p:nvSpPr>
        <p:spPr>
          <a:xfrm>
            <a:off x="661800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judge.softuni.bg/Contests/Practice/Index/153#</a:t>
            </a:r>
            <a:r>
              <a:rPr lang="bg-BG" dirty="0" smtClean="0">
                <a:hlinkClick r:id="rId3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6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729827"/>
            <a:ext cx="9296398" cy="820600"/>
          </a:xfrm>
        </p:spPr>
        <p:txBody>
          <a:bodyPr/>
          <a:lstStyle/>
          <a:p>
            <a:r>
              <a:rPr lang="bg-BG" dirty="0" smtClean="0"/>
              <a:t>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631727"/>
            <a:ext cx="9296398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10" y="1632565"/>
            <a:ext cx="3047998" cy="2706622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library.ohiou.edu/wp-content/uploads/2013/11/booleanOpera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08" y="1606831"/>
            <a:ext cx="7177134" cy="2773300"/>
          </a:xfrm>
          <a:prstGeom prst="roundRect">
            <a:avLst>
              <a:gd name="adj" fmla="val 58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7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5351600"/>
            <a:ext cx="9296398" cy="820600"/>
          </a:xfrm>
        </p:spPr>
        <p:txBody>
          <a:bodyPr/>
          <a:lstStyle/>
          <a:p>
            <a:r>
              <a:rPr lang="bg-BG" dirty="0" smtClean="0"/>
              <a:t>Задачи с по-сложни проверки</a:t>
            </a:r>
            <a:endParaRPr lang="bg-BG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34" y="1313000"/>
            <a:ext cx="4076358" cy="36198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875102" y="2014400"/>
            <a:ext cx="2557006" cy="25570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252" y="1822675"/>
            <a:ext cx="2940456" cy="294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78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6742197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Вложени проверки</a:t>
            </a:r>
            <a:endParaRPr lang="en-US" dirty="0" smtClean="0"/>
          </a:p>
          <a:p>
            <a:pPr marL="723900" lvl="1" indent="-420688"/>
            <a:r>
              <a:rPr lang="bg-BG" dirty="0"/>
              <a:t>Задачи </a:t>
            </a:r>
            <a:r>
              <a:rPr lang="bg-BG" dirty="0" smtClean="0"/>
              <a:t>с вложени проверки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По-сложни проверки</a:t>
            </a:r>
          </a:p>
          <a:p>
            <a:pPr marL="723900" lvl="1" indent="-420688"/>
            <a:r>
              <a:rPr lang="bg-BG" dirty="0" smtClean="0"/>
              <a:t>Логическо 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 smtClean="0"/>
              <a:t>", логическо 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", логическо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 smtClean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</a:p>
          <a:p>
            <a:pPr marL="723900" lvl="1" indent="-420688"/>
            <a:r>
              <a:rPr lang="bg-BG" dirty="0" smtClean="0"/>
              <a:t>Задачи със сложни проверки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Точка </a:t>
            </a:r>
            <a:r>
              <a:rPr lang="bg-BG" dirty="0" smtClean="0"/>
              <a:t>и </a:t>
            </a:r>
            <a:r>
              <a:rPr lang="bg-BG" dirty="0" smtClean="0"/>
              <a:t>правоъгълник </a:t>
            </a:r>
            <a:r>
              <a:rPr lang="bg-BG" dirty="0" smtClean="0"/>
              <a:t>– графично </a:t>
            </a:r>
            <a:r>
              <a:rPr lang="bg-BG" dirty="0" smtClean="0"/>
              <a:t>(</a:t>
            </a:r>
            <a:r>
              <a:rPr lang="en-US" dirty="0" smtClean="0"/>
              <a:t>GUI) </a:t>
            </a:r>
            <a:r>
              <a:rPr lang="bg-BG" dirty="0" smtClean="0"/>
              <a:t>приложение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030" y="1271366"/>
            <a:ext cx="3800782" cy="49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Магазин за плодове в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 smtClean="0"/>
              <a:t>продава на следните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200" dirty="0" smtClean="0"/>
              <a:t>:</a:t>
            </a:r>
          </a:p>
          <a:p>
            <a:endParaRPr lang="bg-BG" sz="3200" dirty="0"/>
          </a:p>
          <a:p>
            <a:endParaRPr lang="bg-BG" sz="3200" dirty="0" smtClean="0"/>
          </a:p>
          <a:p>
            <a:r>
              <a:rPr lang="bg-BG" sz="3200" dirty="0" smtClean="0"/>
              <a:t>В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 smtClean="0"/>
              <a:t>цените са по-високи:</a:t>
            </a:r>
          </a:p>
          <a:p>
            <a:endParaRPr lang="bg-BG" sz="3200" dirty="0"/>
          </a:p>
          <a:p>
            <a:endParaRPr lang="bg-BG" sz="3200" dirty="0" smtClean="0"/>
          </a:p>
          <a:p>
            <a:pPr>
              <a:spcBef>
                <a:spcPts val="1800"/>
              </a:spcBef>
            </a:pPr>
            <a:r>
              <a:rPr lang="bg-BG" sz="3200" dirty="0" smtClean="0"/>
              <a:t>Примерен</a:t>
            </a:r>
            <a:br>
              <a:rPr lang="bg-BG" sz="3200" dirty="0" smtClean="0"/>
            </a:br>
            <a:r>
              <a:rPr lang="bg-BG" sz="3200" dirty="0" smtClean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Магазин за плодове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89151" y="1771775"/>
          <a:ext cx="10007346" cy="1159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/>
                <a:gridCol w="1318260"/>
                <a:gridCol w="1042035"/>
                <a:gridCol w="1238377"/>
                <a:gridCol w="1690433"/>
                <a:gridCol w="851535"/>
                <a:gridCol w="1689735"/>
                <a:gridCol w="1192975"/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49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5.50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3.85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93250" y="3753029"/>
          <a:ext cx="10007346" cy="1109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/>
                <a:gridCol w="1318260"/>
                <a:gridCol w="1042035"/>
                <a:gridCol w="1238377"/>
                <a:gridCol w="1690433"/>
                <a:gridCol w="851535"/>
                <a:gridCol w="1689735"/>
                <a:gridCol w="1192975"/>
              </a:tblGrid>
              <a:tr h="576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32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2.70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1.25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4.20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46060" y="5181600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76164" y="5203519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340633" y="5202069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7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Решение: </a:t>
            </a:r>
            <a:r>
              <a:rPr lang="ru-RU" dirty="0" smtClean="0"/>
              <a:t>Магазин за плодове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63993"/>
            <a:ext cx="1066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(day == "saturday" || day == "sunday")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(fruit == "banana")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(fruit == "apple") price = 1.25;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more fruits come here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(day == "monday" || day == "tuesday" ||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wednesday"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"thursday" || day == "friday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endParaRPr lang="en-US" sz="26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(fruit == "banana") price = 2.50;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more fruits come here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</a:t>
            </a:r>
            <a:r>
              <a:rPr lang="en-US" dirty="0" smtClean="0">
                <a:hlinkClick r:id="rId2"/>
              </a:rPr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bg-BG" sz="3200" dirty="0"/>
              <a:t>Фирма дава следните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комисионни</a:t>
            </a:r>
            <a:r>
              <a:rPr lang="bg-BG" sz="3200" dirty="0"/>
              <a:t> на търговците си според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200" dirty="0"/>
              <a:t>, в който работят и обема на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продажбите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bg-BG" sz="3200" dirty="0" smtClean="0"/>
              <a:t>Напишете програма, която по град и обем</a:t>
            </a:r>
            <a:br>
              <a:rPr lang="bg-BG" sz="3200" dirty="0" smtClean="0"/>
            </a:br>
            <a:r>
              <a:rPr lang="bg-BG" sz="3200" dirty="0" smtClean="0"/>
              <a:t>на продажбите изчислява комисионната</a:t>
            </a:r>
          </a:p>
          <a:p>
            <a:pPr lvl="1"/>
            <a:r>
              <a:rPr lang="bg-BG" sz="3000" dirty="0" smtClean="0"/>
              <a:t>Резултатът да се изведе закръглен с 2 десетични цифри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Търговски комисионни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62106"/>
              </p:ext>
            </p:extLst>
          </p:nvPr>
        </p:nvGraphicFramePr>
        <p:xfrm>
          <a:off x="760411" y="2389094"/>
          <a:ext cx="106680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367"/>
                <a:gridCol w="1767273"/>
                <a:gridCol w="2386947"/>
                <a:gridCol w="2826883"/>
                <a:gridCol w="1688530"/>
              </a:tblGrid>
              <a:tr h="61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Град / цена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≤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500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1 000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1 000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&gt;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/>
                        </a:rPr>
                        <a:t>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/>
                        </a:rPr>
                        <a:t>7%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8%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12%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7.5%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10%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13%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Plovdiv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5.5%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8%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12%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6012" y="4996753"/>
            <a:ext cx="105240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 smtClean="0">
                <a:latin typeface="Consolas" panose="020B0609020204030204" pitchFamily="49" charset="0"/>
              </a:rPr>
              <a:t>27.50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77318" y="4993341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Plovdiv</a:t>
            </a:r>
          </a:p>
          <a:p>
            <a:r>
              <a:rPr lang="bg-BG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499.99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9881494" y="531208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775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dirty="0"/>
              <a:t>Търговски комисионни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2412" y="1143000"/>
            <a:ext cx="109440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(0 &lt;= sales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(500 &lt; sales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the other price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ranges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"varna") // TODO: check the price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ranges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"plovdiv") // TODO: check the price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ranges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(comission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Console.WriteLine("{0:f2}", sales * comission);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Console.WriteLine("error");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706" y="614084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0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49906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678768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45" y="1295400"/>
            <a:ext cx="3578136" cy="317738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1085001" y="2019523"/>
            <a:ext cx="2358194" cy="235819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913750"/>
            <a:ext cx="2743201" cy="25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72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20139"/>
            <a:ext cx="10363200" cy="820600"/>
          </a:xfrm>
        </p:spPr>
        <p:txBody>
          <a:bodyPr/>
          <a:lstStyle/>
          <a:p>
            <a:r>
              <a:rPr lang="bg-BG" dirty="0" smtClean="0"/>
              <a:t>Точка </a:t>
            </a:r>
            <a:r>
              <a:rPr lang="bg-BG" dirty="0" smtClean="0"/>
              <a:t>и </a:t>
            </a:r>
            <a:r>
              <a:rPr lang="bg-BG" dirty="0" smtClean="0"/>
              <a:t>правоъгълник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 smtClean="0"/>
              <a:t>Графично (</a:t>
            </a:r>
            <a:r>
              <a:rPr lang="en-US" dirty="0"/>
              <a:t>GUI) </a:t>
            </a:r>
            <a:r>
              <a:rPr lang="bg-BG" dirty="0"/>
              <a:t>приложение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799" y="838200"/>
            <a:ext cx="67532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9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Нов </a:t>
            </a:r>
            <a:r>
              <a:rPr lang="en-US" dirty="0" smtClean="0"/>
              <a:t>Windows Forms </a:t>
            </a:r>
            <a:r>
              <a:rPr lang="bg-BG" dirty="0" smtClean="0"/>
              <a:t>проект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98612" y="1257194"/>
            <a:ext cx="8991600" cy="506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2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Нареждане на контролите във формата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08214" y="1222998"/>
            <a:ext cx="7772398" cy="51081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591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Задаване свойства на контролите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1186980"/>
            <a:ext cx="7468247" cy="5182049"/>
          </a:xfrm>
          <a:prstGeom prst="rect">
            <a:avLst/>
          </a:prstGeom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637212" y="1308981"/>
            <a:ext cx="5410200" cy="2553891"/>
          </a:xfrm>
          <a:prstGeom prst="wedgeRoundRectCallout">
            <a:avLst>
              <a:gd name="adj1" fmla="val -73807"/>
              <a:gd name="adj2" fmla="val -457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FormPointAndRectangle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"Point and Rectangle"</a:t>
            </a:r>
            <a:endParaRPr lang="en-US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Size = 700, 410</a:t>
            </a:r>
            <a:endParaRPr lang="en-US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MinimumSize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500, 400</a:t>
            </a:r>
            <a:endParaRPr lang="bg-BG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FormBorderStyle = FixedSingle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13412" y="4026932"/>
            <a:ext cx="5327140" cy="2145268"/>
          </a:xfrm>
          <a:prstGeom prst="wedgeRoundRectCallout">
            <a:avLst>
              <a:gd name="adj1" fmla="val -90342"/>
              <a:gd name="adj2" fmla="val -371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numericUpDownX1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X2,Y1,Y2,X,Y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Values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2; -3; 12; 3; 8;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</a:p>
          <a:p>
            <a:r>
              <a:rPr lang="pt-BR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 </a:t>
            </a:r>
            <a:r>
              <a:rPr lang="pt-BR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-100000</a:t>
            </a:r>
          </a:p>
          <a:p>
            <a:r>
              <a:rPr lang="pt-BR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Maximum </a:t>
            </a:r>
            <a:r>
              <a:rPr lang="pt-BR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100000</a:t>
            </a:r>
          </a:p>
          <a:p>
            <a:r>
              <a:rPr lang="pt-BR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DecimalPlaces </a:t>
            </a:r>
            <a:r>
              <a:rPr lang="pt-BR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pt-BR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endParaRPr lang="en-US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0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Задаване свойства на контролите (2)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1186980"/>
            <a:ext cx="7468247" cy="5182049"/>
          </a:xfrm>
          <a:prstGeom prst="rect">
            <a:avLst/>
          </a:prstGeom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84212" y="4191000"/>
            <a:ext cx="2514600" cy="919401"/>
          </a:xfrm>
          <a:prstGeom prst="wedgeRoundRectCallout">
            <a:avLst>
              <a:gd name="adj1" fmla="val 65968"/>
              <a:gd name="adj2" fmla="val 645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buttonDraw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"Draw"</a:t>
            </a:r>
            <a:endParaRPr lang="en-US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646612" y="4191000"/>
            <a:ext cx="4419600" cy="1736646"/>
          </a:xfrm>
          <a:prstGeom prst="wedgeRoundRectCallout">
            <a:avLst>
              <a:gd name="adj1" fmla="val -74113"/>
              <a:gd name="adj2" fmla="val 414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labelLocation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AutoSize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BackColor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PaleGreen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MiddleCenter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08612" y="2057400"/>
            <a:ext cx="6019800" cy="919401"/>
          </a:xfrm>
          <a:prstGeom prst="wedgeRoundRectCallout">
            <a:avLst>
              <a:gd name="adj1" fmla="val -58253"/>
              <a:gd name="adj2" fmla="val 531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pictureBox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Anchor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Top, Bottom, Left, Right</a:t>
            </a:r>
          </a:p>
        </p:txBody>
      </p:sp>
    </p:spTree>
    <p:extLst>
      <p:ext uri="{BB962C8B-B14F-4D97-AF65-F5344CB8AC3E}">
        <p14:creationId xmlns:p14="http://schemas.microsoft.com/office/powerpoint/2010/main" val="361539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 smtClean="0"/>
              <a:t>Вложени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 smtClean="0"/>
              <a:t>If-</a:t>
            </a:r>
            <a:r>
              <a:rPr lang="bg-BG" dirty="0" smtClean="0"/>
              <a:t>конструкции, вложени една в друга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77" y="1219200"/>
            <a:ext cx="2859272" cy="3334801"/>
          </a:xfrm>
          <a:prstGeom prst="rect">
            <a:avLst/>
          </a:prstGeom>
        </p:spPr>
      </p:pic>
      <p:pic>
        <p:nvPicPr>
          <p:cNvPr id="307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8960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30" y="1872116"/>
            <a:ext cx="2242682" cy="22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Хванете следните събития:</a:t>
            </a: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buttonDraw.Click</a:t>
            </a: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numericUpDownX1.ValueChanged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numericUpDownY1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numericUpDownX2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numericUpDownY2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numericUpDownX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dirty="0" smtClean="0"/>
              <a:t> </a:t>
            </a:r>
            <a:r>
              <a:rPr lang="bg-BG" sz="3000" dirty="0" smtClean="0"/>
              <a:t>и</a:t>
            </a:r>
            <a:r>
              <a:rPr lang="en-US" sz="3000" dirty="0" smtClean="0"/>
              <a:t>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numericUpDownY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bg-BG" sz="3000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FormPointAndRectangle.Load</a:t>
            </a:r>
            <a:r>
              <a:rPr lang="en-US" sz="3000" dirty="0"/>
              <a:t> </a:t>
            </a:r>
            <a:r>
              <a:rPr lang="bg-BG" sz="3000" dirty="0" smtClean="0"/>
              <a:t>и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FormPointAndRectangle.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Resize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Прихващане на събития по контролите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94612" y="2514600"/>
            <a:ext cx="36576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buttonDraw_Click(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object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EventArgs 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313612" y="1151118"/>
            <a:ext cx="4062325" cy="12872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Всичките събития извикват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Draw()</a:t>
            </a:r>
            <a:r>
              <a:rPr lang="en-US" dirty="0"/>
              <a:t>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318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Писане на кода за визуализация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43000"/>
            <a:ext cx="10668000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Draw()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Get the rectangle and point coordinates from the form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x1 = this.numericUpDownX1.Value;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y1 = this.numericUpDownY1.Value;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x2 = this.numericUpDownX2.Value;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y2 = this.numericUpDownY2.Value;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x = this.numericUpDownX.Value;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y 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this.numericUpDownY.Value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Display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 location: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Border / Outside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DisplayPointLocation(x1, y1, x2, y2, x,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…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789612" y="5562600"/>
            <a:ext cx="4419600" cy="919401"/>
          </a:xfrm>
          <a:prstGeom prst="wedgeRoundRectCallout">
            <a:avLst>
              <a:gd name="adj1" fmla="val -65593"/>
              <a:gd name="adj2" fmla="val -317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Има много код за дописване. Разгледайте упражненията.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359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20139"/>
            <a:ext cx="10363200" cy="820600"/>
          </a:xfrm>
        </p:spPr>
        <p:txBody>
          <a:bodyPr/>
          <a:lstStyle/>
          <a:p>
            <a:r>
              <a:rPr lang="bg-BG" dirty="0" smtClean="0"/>
              <a:t>Точка </a:t>
            </a:r>
            <a:r>
              <a:rPr lang="bg-BG" dirty="0" smtClean="0"/>
              <a:t>и </a:t>
            </a:r>
            <a:r>
              <a:rPr lang="bg-BG" dirty="0" smtClean="0"/>
              <a:t>правоъгълник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799" y="838200"/>
            <a:ext cx="67532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4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Вложени проверки:</a:t>
            </a:r>
          </a:p>
          <a:p>
            <a:endParaRPr lang="bg-BG" sz="3200" dirty="0"/>
          </a:p>
          <a:p>
            <a:endParaRPr lang="bg-BG" sz="3200" dirty="0" smtClean="0"/>
          </a:p>
          <a:p>
            <a:endParaRPr lang="bg-BG" sz="3200" dirty="0"/>
          </a:p>
          <a:p>
            <a:endParaRPr lang="bg-BG" sz="3200" dirty="0" smtClean="0"/>
          </a:p>
          <a:p>
            <a:pPr>
              <a:spcBef>
                <a:spcPts val="1200"/>
              </a:spcBef>
            </a:pPr>
            <a:r>
              <a:rPr lang="bg-BG" sz="3200" dirty="0" smtClean="0"/>
              <a:t>По-сложни проверки с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en-US" sz="3200" dirty="0" smtClean="0"/>
              <a:t>,</a:t>
            </a:r>
            <a:r>
              <a:rPr lang="bg-BG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</a:t>
            </a:r>
            <a:r>
              <a:rPr lang="bg-BG" sz="3200" dirty="0" smtClean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752600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52600"/>
            <a:ext cx="6701616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Console.WriteLine("Point on the left or right side.");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По-сложни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Конструкциите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 могат да се влагат една в друга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Вложени проверки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12812" y="2059460"/>
            <a:ext cx="10363200" cy="4305794"/>
            <a:chOff x="912812" y="2059460"/>
            <a:chExt cx="10363200" cy="4305794"/>
          </a:xfrm>
        </p:grpSpPr>
        <p:sp>
          <p:nvSpPr>
            <p:cNvPr id="10" name="Rectangle 9"/>
            <p:cNvSpPr/>
            <p:nvPr/>
          </p:nvSpPr>
          <p:spPr>
            <a:xfrm>
              <a:off x="1446212" y="3069608"/>
              <a:ext cx="9095096" cy="220155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8575">
              <a:solidFill>
                <a:schemeClr val="tx2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912812" y="2059460"/>
              <a:ext cx="10363200" cy="430579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(condition1)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(condition2)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Console.WriteLine("condition2 valid");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else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Console.WriteLine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("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condition2 not valid");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Console.WriteLine("condition1 valid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");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70612" y="2371854"/>
            <a:ext cx="2576400" cy="1057146"/>
          </a:xfrm>
          <a:prstGeom prst="wedgeRoundRectCallout">
            <a:avLst>
              <a:gd name="adj1" fmla="val -73956"/>
              <a:gd name="adj2" fmla="val 401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Вложена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13" y="1066800"/>
            <a:ext cx="4913399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sz="3500" dirty="0" smtClean="0"/>
              <a:t>Според въведени </a:t>
            </a:r>
            <a:r>
              <a:rPr lang="bg-BG" sz="3500" b="1" dirty="0" smtClean="0">
                <a:solidFill>
                  <a:schemeClr val="tx2">
                    <a:lumMod val="75000"/>
                  </a:schemeClr>
                </a:solidFill>
              </a:rPr>
              <a:t>възраст</a:t>
            </a:r>
            <a:r>
              <a:rPr lang="bg-BG" sz="3500" dirty="0" smtClean="0"/>
              <a:t> и </a:t>
            </a:r>
            <a:r>
              <a:rPr lang="bg-BG" sz="3500" b="1" dirty="0" smtClean="0">
                <a:solidFill>
                  <a:schemeClr val="tx2">
                    <a:lumMod val="75000"/>
                  </a:schemeClr>
                </a:solidFill>
              </a:rPr>
              <a:t>пол</a:t>
            </a:r>
            <a:r>
              <a:rPr lang="bg-BG" sz="3500" dirty="0" smtClean="0"/>
              <a:t> (</a:t>
            </a:r>
            <a:r>
              <a:rPr lang="en-US" sz="35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500" dirty="0" smtClean="0"/>
              <a:t> / </a:t>
            </a:r>
            <a:r>
              <a:rPr lang="en-US" sz="35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500" dirty="0" smtClean="0"/>
              <a:t>)</a:t>
            </a:r>
            <a:r>
              <a:rPr lang="bg-BG" sz="3500" dirty="0" smtClean="0"/>
              <a:t> да се отпечата обръщение: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Mr.</a:t>
            </a:r>
            <a:r>
              <a:rPr lang="en-US" sz="3000" dirty="0"/>
              <a:t>” – </a:t>
            </a:r>
            <a:r>
              <a:rPr lang="bg-BG" sz="3000" dirty="0"/>
              <a:t>мъж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”)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Master</a:t>
            </a:r>
            <a:r>
              <a:rPr lang="en-US" sz="3000" dirty="0"/>
              <a:t>” </a:t>
            </a:r>
            <a:r>
              <a:rPr lang="bg-BG" sz="3000" dirty="0"/>
              <a:t>– момче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”) </a:t>
            </a:r>
            <a:r>
              <a:rPr lang="bg-BG" sz="3000" dirty="0"/>
              <a:t>под 16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Ms.</a:t>
            </a:r>
            <a:r>
              <a:rPr lang="en-US" sz="3000" dirty="0"/>
              <a:t>” </a:t>
            </a:r>
            <a:r>
              <a:rPr lang="bg-BG" sz="3000" dirty="0"/>
              <a:t>– жена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/>
              <a:t>”)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Miss</a:t>
            </a:r>
            <a:r>
              <a:rPr lang="en-US" sz="3000" dirty="0"/>
              <a:t>” </a:t>
            </a:r>
            <a:r>
              <a:rPr lang="bg-BG" sz="3000" dirty="0"/>
              <a:t>– момиче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/>
              <a:t>”)</a:t>
            </a:r>
            <a:r>
              <a:rPr lang="bg-BG" sz="3000" dirty="0"/>
              <a:t> под 16 </a:t>
            </a:r>
            <a:r>
              <a:rPr lang="bg-BG" sz="3000" dirty="0" smtClean="0"/>
              <a:t>години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Пример: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pic>
        <p:nvPicPr>
          <p:cNvPr id="1026" name="Picture 2" descr="http://www.vbbootcamp.co.uk/wp-content/uploads/2013/06/nested-if-statemen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9" t="-3216" r="-1509" b="-3216"/>
          <a:stretch/>
        </p:blipFill>
        <p:spPr bwMode="auto">
          <a:xfrm>
            <a:off x="5408612" y="1295401"/>
            <a:ext cx="6096000" cy="4969745"/>
          </a:xfrm>
          <a:prstGeom prst="roundRect">
            <a:avLst>
              <a:gd name="adj" fmla="val 621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 smtClean="0"/>
              <a:t>Решение: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26153"/>
            <a:ext cx="1066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age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gender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(age &lt; 16)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(gender == "m") Console.WriteLine("Master");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 if (gender == "f") Console.WriteLine("Miss");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(gender == "m") Console.WriteLine("Mr.");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(gender == "f") Console.WriteLine("Ms.");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722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000" dirty="0" smtClean="0"/>
              <a:t>Предприемчив българин отваря по едно квартално магазинче в няколко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000" dirty="0" smtClean="0"/>
              <a:t> с различни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000" dirty="0" smtClean="0"/>
              <a:t> за следните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продукти</a:t>
            </a:r>
            <a:r>
              <a:rPr lang="bg-BG" sz="3000" dirty="0" smtClean="0"/>
              <a:t>:</a:t>
            </a:r>
          </a:p>
          <a:p>
            <a:endParaRPr lang="bg-BG" sz="3000" dirty="0"/>
          </a:p>
          <a:p>
            <a:endParaRPr lang="bg-BG" sz="3000" dirty="0" smtClean="0"/>
          </a:p>
          <a:p>
            <a:endParaRPr lang="bg-BG" sz="3000" dirty="0"/>
          </a:p>
          <a:p>
            <a:pPr>
              <a:spcBef>
                <a:spcPts val="3000"/>
              </a:spcBef>
            </a:pPr>
            <a:r>
              <a:rPr lang="bg-BG" sz="3000" dirty="0" smtClean="0"/>
              <a:t>По даден град, продукт и количество да се пресметне цената. Примери: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Квартално магазинче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73221"/>
              </p:ext>
            </p:extLst>
          </p:nvPr>
        </p:nvGraphicFramePr>
        <p:xfrm>
          <a:off x="1649658" y="2286000"/>
          <a:ext cx="8940554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3305"/>
                <a:gridCol w="1436284"/>
                <a:gridCol w="1135329"/>
                <a:gridCol w="1349250"/>
                <a:gridCol w="1266642"/>
                <a:gridCol w="1439744"/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град / продукт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coffee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sweets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peanuts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0.50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0.80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1.60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Plovdiv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1612" y="5087669"/>
            <a:ext cx="13412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11433" y="5086219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11633" y="5108138"/>
            <a:ext cx="1524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peanuts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Plovdiv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64233" y="5106688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1.5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220862" y="5086754"/>
            <a:ext cx="114075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90212" y="5085304"/>
            <a:ext cx="7620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7.2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8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квартално магазинче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126153"/>
            <a:ext cx="103632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product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town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quantity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(product == "coffee") 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Console.WriteLine(0.50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quantity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"varna") // TODO: finish this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"plovdiv")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9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 smtClean="0"/>
              <a:t>Вложени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269" y="1143000"/>
            <a:ext cx="2859272" cy="33348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8107">
            <a:off x="1202168" y="1893655"/>
            <a:ext cx="4772025" cy="185737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307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58" y="1724020"/>
            <a:ext cx="1517464" cy="15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280" y="1866376"/>
            <a:ext cx="1911932" cy="191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68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2028</Words>
  <Application>Microsoft Office PowerPoint</Application>
  <PresentationFormat>Custom</PresentationFormat>
  <Paragraphs>418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 16x9</vt:lpstr>
      <vt:lpstr>По-сложни проверки</vt:lpstr>
      <vt:lpstr>Съдържание</vt:lpstr>
      <vt:lpstr>Вложени проверки</vt:lpstr>
      <vt:lpstr>Вложени проверки</vt:lpstr>
      <vt:lpstr>Пример: Обръщение според възраст и пол</vt:lpstr>
      <vt:lpstr>Решение: Обръщение според възраст и пол</vt:lpstr>
      <vt:lpstr>Пример: Квартално магазинче</vt:lpstr>
      <vt:lpstr>Решение: квартално магазинче</vt:lpstr>
      <vt:lpstr>Вложени проверки</vt:lpstr>
      <vt:lpstr>По-сложни проверки</vt:lpstr>
      <vt:lpstr>Логическо "И"</vt:lpstr>
      <vt:lpstr>Пример: Точка в правоъгълник</vt:lpstr>
      <vt:lpstr>Логическо "ИЛИ"</vt:lpstr>
      <vt:lpstr>Пример: Плод или зеленчук?</vt:lpstr>
      <vt:lpstr>Логическо отрицание</vt:lpstr>
      <vt:lpstr>По-сложни логически условия</vt:lpstr>
      <vt:lpstr>Опростяване на логически условия</vt:lpstr>
      <vt:lpstr>По-сложни проверки</vt:lpstr>
      <vt:lpstr>Задачи с по-сложни проверки</vt:lpstr>
      <vt:lpstr>Пример: Магазин за плодове</vt:lpstr>
      <vt:lpstr>Решение: Магазин за плодове</vt:lpstr>
      <vt:lpstr>Пример: Търговски комисионни</vt:lpstr>
      <vt:lpstr>Решение: Търговски комисионни</vt:lpstr>
      <vt:lpstr>Задачи с по-сложни проверки</vt:lpstr>
      <vt:lpstr>Точка и правоъгълник</vt:lpstr>
      <vt:lpstr>Нов Windows Forms проект</vt:lpstr>
      <vt:lpstr>Нареждане на контролите във формата</vt:lpstr>
      <vt:lpstr>Задаване свойства на контролите</vt:lpstr>
      <vt:lpstr>Задаване свойства на контролите (2)</vt:lpstr>
      <vt:lpstr>Прихващане на събития по контролите</vt:lpstr>
      <vt:lpstr>Писане на кода за визуализация</vt:lpstr>
      <vt:lpstr>Точка и правоъгълник</vt:lpstr>
      <vt:lpstr>Какво научихме днес?</vt:lpstr>
      <vt:lpstr>По-сложни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2016-02-05T11:58:17Z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