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833dd182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833dd182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context </a:t>
            </a:r>
            <a:r>
              <a:rPr lang="en"/>
              <a:t>our </a:t>
            </a:r>
            <a:r>
              <a:rPr lang="en"/>
              <a:t>will be presenting to my project manager of the hospital to help them provide a potential solution to a specific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Alex Lai and </a:t>
            </a:r>
            <a:r>
              <a:rPr lang="en"/>
              <a:t>our </a:t>
            </a:r>
            <a:r>
              <a:rPr lang="en"/>
              <a:t>would like to show a </a:t>
            </a:r>
            <a:r>
              <a:rPr lang="en"/>
              <a:t>potential</a:t>
            </a:r>
            <a:r>
              <a:rPr lang="en"/>
              <a:t> solution for our </a:t>
            </a:r>
            <a:r>
              <a:rPr lang="en"/>
              <a:t>company</a:t>
            </a:r>
            <a:r>
              <a:rPr lang="en"/>
              <a:t>’s brain MRI issue.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833dd182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833dd182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Though all images appear grayscale their format is still using RGB 3 channels, so we use the data transform class to convert them all to grayscale.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846c5029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846c5029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 make the most of out data, in the python data transform class </a:t>
            </a:r>
            <a:r>
              <a:rPr lang="en"/>
              <a:t>our</a:t>
            </a:r>
            <a:r>
              <a:rPr lang="en"/>
              <a:t>am using a feature that allows the data to be randomly flipped or rotated. This should make the model more robust in determining.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846c5029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d846c5029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currently the 4 class data is balanced but the 2 class data in imbalance from merging 3 classes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solve, when making the data set folds, we added another function to calculate the class weights to help make the minority class </a:t>
            </a:r>
            <a:r>
              <a:rPr lang="en"/>
              <a:t>weight</a:t>
            </a:r>
            <a:r>
              <a:rPr lang="en"/>
              <a:t> more during model training.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846c502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846c502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hospital can only afford a 4090 GPU to trial run this, we had to find a good compromised in image </a:t>
            </a:r>
            <a:r>
              <a:rPr lang="en"/>
              <a:t>dimension. Batch size, VRAM memory, and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images are 512x512, 6K amount of data, with a Batch size of </a:t>
            </a:r>
            <a:r>
              <a:rPr lang="en">
                <a:solidFill>
                  <a:schemeClr val="dk1"/>
                </a:solidFill>
              </a:rPr>
              <a:t>64 to parallel compute at the same time, </a:t>
            </a:r>
            <a:r>
              <a:rPr lang="en"/>
              <a:t>the 4090 only has a max of 24GB VRAM memories, and we want to finish this within </a:t>
            </a:r>
            <a:endParaRPr/>
          </a:p>
          <a:p>
            <a:pPr indent="0" lvl="0" marL="0" rtl="0" algn="l">
              <a:spcBef>
                <a:spcPts val="0"/>
              </a:spcBef>
              <a:spcAft>
                <a:spcPts val="0"/>
              </a:spcAft>
              <a:buClr>
                <a:schemeClr val="dk1"/>
              </a:buClr>
              <a:buSzPts val="1100"/>
              <a:buFont typeface="Arial"/>
              <a:buNone/>
            </a:pPr>
            <a:r>
              <a:rPr lang="en"/>
              <a:t>time of 8 hours to make a quick prototype to show to the higher ups.</a:t>
            </a:r>
            <a:endParaRPr/>
          </a:p>
          <a:p>
            <a:pPr indent="0" lvl="0" marL="0" rtl="0" algn="l">
              <a:spcBef>
                <a:spcPts val="0"/>
              </a:spcBef>
              <a:spcAft>
                <a:spcPts val="0"/>
              </a:spcAft>
              <a:buNone/>
            </a:pPr>
            <a:r>
              <a:rPr lang="en"/>
              <a:t>We can’t really adjust alot of these, only image size and batch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experimented with different batch size and alot of them bottleneck the GPU until we reach a batch size of 64 and worked amazingly.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8450818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8450818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Convolution Neural Network model design that we are testing. </a:t>
            </a:r>
            <a:endParaRPr/>
          </a:p>
          <a:p>
            <a:pPr indent="0" lvl="0" marL="0" rtl="0" algn="l">
              <a:spcBef>
                <a:spcPts val="0"/>
              </a:spcBef>
              <a:spcAft>
                <a:spcPts val="0"/>
              </a:spcAft>
              <a:buNone/>
            </a:pPr>
            <a:r>
              <a:rPr lang="en"/>
              <a:t>The first layer is conv layer </a:t>
            </a:r>
            <a:r>
              <a:rPr lang="en"/>
              <a:t>with</a:t>
            </a:r>
            <a:r>
              <a:rPr lang="en"/>
              <a:t> 32 filters (you can notice the in channel is set to 1 for grayscale images), then another conv layer increased to 64 filters, then pooling layer, then output layers to the number of classes within the dataset (model 1 is 4 classes, and model 2 is 2 classes.</a:t>
            </a:r>
            <a:endParaRPr/>
          </a:p>
          <a:p>
            <a:pPr indent="0" lvl="0" marL="0" rtl="0" algn="l">
              <a:spcBef>
                <a:spcPts val="0"/>
              </a:spcBef>
              <a:spcAft>
                <a:spcPts val="0"/>
              </a:spcAft>
              <a:buNone/>
            </a:pPr>
            <a:r>
              <a:rPr lang="en"/>
              <a:t>The reason we have each convolution layer increasing in filters is </a:t>
            </a:r>
            <a:r>
              <a:rPr lang="en"/>
              <a:t>because</a:t>
            </a:r>
            <a:r>
              <a:rPr lang="en"/>
              <a:t> we are hoping the first conv layer will learn basic reusable patterns, and the 2nd layer with more filters will learn more </a:t>
            </a:r>
            <a:r>
              <a:rPr lang="en"/>
              <a:t>variety</a:t>
            </a:r>
            <a:r>
              <a:rPr lang="en"/>
              <a:t> of more complex patterns. The pooling layer in this case is mainly to make the processed image easier to compute for the next layer.</a:t>
            </a:r>
            <a:endParaRPr/>
          </a:p>
          <a:p>
            <a:pPr indent="0" lvl="0" marL="0" rtl="0" algn="l">
              <a:spcBef>
                <a:spcPts val="0"/>
              </a:spcBef>
              <a:spcAft>
                <a:spcPts val="0"/>
              </a:spcAft>
              <a:buNone/>
            </a:pPr>
            <a:r>
              <a:rPr lang="en"/>
              <a:t>This type of model architecture was chosen as a </a:t>
            </a:r>
            <a:r>
              <a:rPr lang="en"/>
              <a:t>compromise</a:t>
            </a:r>
            <a:r>
              <a:rPr lang="en"/>
              <a:t> to speed up production and to match the small data of 6K we have.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846c5029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846c5029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are using the k fold method for cross validation. Basically we divide up the total data set into 5 folds and each time you’re running a fold one fold is selected to be used for validation and the other 4 as used for training.5 folds was chosen as to be inline with the 80 20 training validation split.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for each fold we will run 10 epochs,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833dd182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833dd182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a:t>
            </a:r>
            <a:r>
              <a:rPr lang="en">
                <a:solidFill>
                  <a:schemeClr val="dk1"/>
                </a:solidFill>
              </a:rPr>
              <a:t> </a:t>
            </a:r>
            <a:r>
              <a:rPr lang="en">
                <a:solidFill>
                  <a:schemeClr val="dk1"/>
                </a:solidFill>
              </a:rPr>
              <a:t>are the results.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appears model 2 avg validation loss is the lowest, and just by looking at all the data across the board is the lowest.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846c50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846c50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models seems to have the training loss a bit lower than the validation loss across the board, This hints that slight overfitting happening. But in model 2, it seems this is not much of an issue.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846c5029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846c5029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 2's accuracy seems to be the highest.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seems the overall best model method to going forth is model 2 with the idea of merging the data set together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b3ea66e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b3ea66e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Model 2's accuracy seems to be the highest.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seems the overall best model method to going forth is model 2 with the idea of merging the data set together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84486e1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84486e1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t>
            </a:r>
            <a:endParaRPr/>
          </a:p>
          <a:p>
            <a:pPr indent="0" lvl="0" marL="0" rtl="0" algn="l">
              <a:spcBef>
                <a:spcPts val="0"/>
              </a:spcBef>
              <a:spcAft>
                <a:spcPts val="0"/>
              </a:spcAft>
              <a:buNone/>
            </a:pPr>
            <a:r>
              <a:rPr lang="en"/>
              <a:t>Our hospital has lots of unorganized brain MRIs and wants to be able to sort which ones have brain tumors or not. </a:t>
            </a:r>
            <a:r>
              <a:rPr lang="en">
                <a:solidFill>
                  <a:schemeClr val="dk1"/>
                </a:solidFill>
              </a:rPr>
              <a:t>And some of these images have benign normal tumors that are not cancerous, but can only be differentiated from an expert. </a:t>
            </a:r>
            <a:r>
              <a:rPr lang="en"/>
              <a:t>The amount of images is too much for doctors to take time out of their busy day and scan them all. Thus we need a solution that can automate this process while also having the skills of an expert.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a:t>
            </a:r>
            <a:endParaRPr/>
          </a:p>
          <a:p>
            <a:pPr indent="0" lvl="0" marL="0" rtl="0" algn="l">
              <a:spcBef>
                <a:spcPts val="0"/>
              </a:spcBef>
              <a:spcAft>
                <a:spcPts val="0"/>
              </a:spcAft>
              <a:buNone/>
            </a:pPr>
            <a:r>
              <a:rPr lang="en"/>
              <a:t>To make an image-processing brain tumor predictive model to automate on scale. It will be a CNN model done on pytrorch.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t>
            </a:r>
            <a:r>
              <a:rPr lang="en"/>
              <a:t>stakeholders</a:t>
            </a:r>
            <a:r>
              <a:rPr lang="en"/>
              <a:t> are the hospital and doctors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we wish to have a validation loss under 0.1, no signs of overfitting, and an accuracy of 95%</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833dd182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833dd182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And thus we came to the conclusion to use Model 2. It seems that merging the 4 classes into 2 classes is easier on the model than 4 classes.</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Though the AI is good in the testing phase we have not tried it out on the field yet. There is always a risk the AI itself can mislabeling patient brain MRI with false positive cancers or false negative cancers. In our backlog of images the risk is that bad, but if we eventually used this for patients in real time after they took their MRI, mislabeling can open the hospital up to lawsuits.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why </a:t>
            </a:r>
            <a:r>
              <a:rPr lang="en"/>
              <a:t>our propose</a:t>
            </a:r>
            <a:r>
              <a:rPr lang="en"/>
              <a:t> to further </a:t>
            </a:r>
            <a:r>
              <a:rPr lang="en"/>
              <a:t>improve</a:t>
            </a:r>
            <a:r>
              <a:rPr lang="en"/>
              <a:t> the AI more.</a:t>
            </a:r>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would like to research more on why merging into 2 classes is better than 4.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would like to experiment with augmenting the data (rot and flip). Upon experimenting, with this method we can increase the amount of data sets from 6K to 87K. </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Of course, we tried that method and it took 2 hours for one fold thus will need to figure out a more optimized solution to expedite the process. </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One method is to optimize parallel computing to process more data faster.</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Experiment with different types of CNN model structures than only the simple one.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d833dd182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d833dd182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that’s all, any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833dd182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833dd182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the data from </a:t>
            </a:r>
            <a:r>
              <a:rPr lang="en"/>
              <a:t>IEEE Data Port</a:t>
            </a:r>
            <a:r>
              <a:rPr lang="en"/>
              <a:t> and kaggle. We have permission due to the CC 4.0 attribution license which we are attributing to them now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Data is split into 2 main folders, testing and training; with 4 subfolders of different brain mri scans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images are grayscale so only one channel is needed when designing the CNN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 is a sample of the image data we will be using.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833dd182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833dd1821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Remember this info as will be used later.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the image are split into 4 subfolders that are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Glioma - A type of cancer arising from glial cells in the brain or spinal cord.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Actual Cancer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Meningioma - Usually a benign tumor from the meninges; rarely malignant.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Notumor - Means no tumor was found.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Pituitary -  Refers to the gland; tumors (mostly benign) can form, rarely cancerous.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84486e1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84486e1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End goal is to make a model where you input image data of Brain MRI and will classify either Cancer or No Cancer.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experimenting with different data sets and different model methods.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One idea is to 4 classes (glioma, meningioma, notumor, pituitary), and have the model try to classify the 4 classes, which we will then have a simple code </a:t>
            </a:r>
            <a:r>
              <a:rPr lang="en">
                <a:solidFill>
                  <a:schemeClr val="dk1"/>
                </a:solidFill>
              </a:rPr>
              <a:t>redirect</a:t>
            </a:r>
            <a:r>
              <a:rPr lang="en">
                <a:solidFill>
                  <a:schemeClr val="dk1"/>
                </a:solidFill>
              </a:rPr>
              <a:t> into a 2 classification solution (cancer or no cancer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idea is that the model will place more effort into separating into 4 classifications, which already have balanced data and thus be more accurate. And then we can add another layer to organize the results of 4 classifications into 2 classifications of either cancer or no cancer.</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Another idea is to have the Glioma class as cancer and the rest of the classes merged as not cancer. Then train the AI to classify between the 2 classes. But this will create a data imbalance issue that we will have to address.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84486e1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84486e1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going to be testing multiple different models and data sets and use cross-validation to decide which one is the best. Since we will be using cross-validation then that means we will be splitting up the data with k-folds. Since the current data is already split up into train and test pairs, then that means </a:t>
            </a:r>
            <a:r>
              <a:rPr lang="en">
                <a:solidFill>
                  <a:schemeClr val="dk1"/>
                </a:solidFill>
              </a:rPr>
              <a:t>our </a:t>
            </a:r>
            <a:r>
              <a:rPr lang="en">
                <a:solidFill>
                  <a:schemeClr val="dk1"/>
                </a:solidFill>
              </a:rPr>
              <a:t>have to merge the data together and then use code to split them up.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Original data was split, and since will be doing Cross Validation, then will merge them together as then easier to create folds for Cross Validation.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84486e1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84486e1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Original data was split, and since will be doing Cross Validation, then will merge them together as then easier to create folds for Cross Validation.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84486e1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84486e1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a:t>
            </a:r>
            <a:r>
              <a:rPr lang="en" sz="1200">
                <a:solidFill>
                  <a:schemeClr val="dk1"/>
                </a:solidFill>
                <a:latin typeface="Times New Roman"/>
                <a:ea typeface="Times New Roman"/>
                <a:cs typeface="Times New Roman"/>
                <a:sym typeface="Times New Roman"/>
              </a:rPr>
              <a:t>our </a:t>
            </a:r>
            <a:r>
              <a:rPr lang="en" sz="1200">
                <a:solidFill>
                  <a:schemeClr val="dk1"/>
                </a:solidFill>
                <a:latin typeface="Times New Roman"/>
                <a:ea typeface="Times New Roman"/>
                <a:cs typeface="Times New Roman"/>
                <a:sym typeface="Times New Roman"/>
              </a:rPr>
              <a:t>will be using a CNN, that means it is preferred that all the images will have to be standard size. Majority of our </a:t>
            </a:r>
            <a:r>
              <a:rPr lang="en" sz="1200">
                <a:solidFill>
                  <a:schemeClr val="dk1"/>
                </a:solidFill>
                <a:latin typeface="Times New Roman"/>
                <a:ea typeface="Times New Roman"/>
                <a:cs typeface="Times New Roman"/>
                <a:sym typeface="Times New Roman"/>
              </a:rPr>
              <a:t>images</a:t>
            </a:r>
            <a:r>
              <a:rPr lang="en" sz="1200">
                <a:solidFill>
                  <a:schemeClr val="dk1"/>
                </a:solidFill>
                <a:latin typeface="Times New Roman"/>
                <a:ea typeface="Times New Roman"/>
                <a:cs typeface="Times New Roman"/>
                <a:sym typeface="Times New Roman"/>
              </a:rPr>
              <a:t> are 512x512, but a decent proportion are of different </a:t>
            </a:r>
            <a:r>
              <a:rPr lang="en" sz="1200">
                <a:solidFill>
                  <a:schemeClr val="dk1"/>
                </a:solidFill>
                <a:latin typeface="Times New Roman"/>
                <a:ea typeface="Times New Roman"/>
                <a:cs typeface="Times New Roman"/>
                <a:sym typeface="Times New Roman"/>
              </a:rPr>
              <a:t>dimension sizes. Since majority is 512x512 then </a:t>
            </a:r>
            <a:r>
              <a:rPr lang="en" sz="1200">
                <a:solidFill>
                  <a:schemeClr val="dk1"/>
                </a:solidFill>
                <a:latin typeface="Times New Roman"/>
                <a:ea typeface="Times New Roman"/>
                <a:cs typeface="Times New Roman"/>
                <a:sym typeface="Times New Roman"/>
              </a:rPr>
              <a:t>  From our last info it appears majority of the images are 512x512 so will resize it to those dimensions.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1st attempt to resize the images was just to use the normal resize function but that caused some images to stretch and will definitely affect the CNN’s filters on specific shapes.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2nd attempt was to crop first then resize. We decided to crop as assuming more of the wrong-resolution pictures will have the tumors in the middle of the picture and the things that will be cropping out are not that important in the beginning. And the results look good.</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84486e18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84486e18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went to scan for blurry images using the Laplacian variance method. We set the threshold to 100 and all the images looked good and kept setting it lower til 10, and returned images that we inspect are truly blurry. I checked the images and yes they do seem too blurry for the AI, so we  deleted them.</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ieee-dataport.org/documents/brain-tumor-mri-dataset" TargetMode="External"/><Relationship Id="rId4" Type="http://schemas.openxmlformats.org/officeDocument/2006/relationships/hyperlink" Target="https://www.kaggle.com/datasets/masoudnickparvar/brain-tumor-mri-dataset" TargetMode="External"/><Relationship Id="rId5" Type="http://schemas.openxmlformats.org/officeDocument/2006/relationships/hyperlink" Target="https://creativecommons.org/licenses/by/4.0/" TargetMode="External"/><Relationship Id="rId6" Type="http://schemas.openxmlformats.org/officeDocument/2006/relationships/image" Target="../media/image1.png"/><Relationship Id="rId7" Type="http://schemas.openxmlformats.org/officeDocument/2006/relationships/image" Target="../media/image1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668525" y="1722300"/>
            <a:ext cx="4447500" cy="16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t>Brain Tumor Image Classifier</a:t>
            </a:r>
            <a:endParaRPr sz="3300"/>
          </a:p>
        </p:txBody>
      </p:sp>
      <p:sp>
        <p:nvSpPr>
          <p:cNvPr id="180" name="Google Shape;180;p25"/>
          <p:cNvSpPr txBox="1"/>
          <p:nvPr>
            <p:ph idx="1" type="subTitle"/>
          </p:nvPr>
        </p:nvSpPr>
        <p:spPr>
          <a:xfrm>
            <a:off x="5083950" y="30867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 to grayscale</a:t>
            </a:r>
            <a:endParaRPr/>
          </a:p>
        </p:txBody>
      </p:sp>
      <p:pic>
        <p:nvPicPr>
          <p:cNvPr id="268" name="Google Shape;268;p34"/>
          <p:cNvPicPr preferRelativeResize="0"/>
          <p:nvPr/>
        </p:nvPicPr>
        <p:blipFill rotWithShape="1">
          <a:blip r:embed="rId3">
            <a:alphaModFix/>
          </a:blip>
          <a:srcRect b="9" l="0" r="0" t="3993"/>
          <a:stretch/>
        </p:blipFill>
        <p:spPr>
          <a:xfrm>
            <a:off x="1448475" y="1565450"/>
            <a:ext cx="6520000" cy="2276925"/>
          </a:xfrm>
          <a:prstGeom prst="rect">
            <a:avLst/>
          </a:prstGeom>
          <a:noFill/>
          <a:ln>
            <a:noFill/>
          </a:ln>
        </p:spPr>
      </p:pic>
      <p:sp>
        <p:nvSpPr>
          <p:cNvPr id="269" name="Google Shape;269;p34"/>
          <p:cNvSpPr/>
          <p:nvPr/>
        </p:nvSpPr>
        <p:spPr>
          <a:xfrm>
            <a:off x="2017600" y="1844200"/>
            <a:ext cx="5850000" cy="39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Augmentation</a:t>
            </a:r>
            <a:endParaRPr/>
          </a:p>
        </p:txBody>
      </p:sp>
      <p:pic>
        <p:nvPicPr>
          <p:cNvPr id="275" name="Google Shape;275;p35"/>
          <p:cNvPicPr preferRelativeResize="0"/>
          <p:nvPr/>
        </p:nvPicPr>
        <p:blipFill rotWithShape="1">
          <a:blip r:embed="rId3">
            <a:alphaModFix/>
          </a:blip>
          <a:srcRect b="9" l="0" r="0" t="3993"/>
          <a:stretch/>
        </p:blipFill>
        <p:spPr>
          <a:xfrm>
            <a:off x="1448475" y="1565450"/>
            <a:ext cx="6520000" cy="2276925"/>
          </a:xfrm>
          <a:prstGeom prst="rect">
            <a:avLst/>
          </a:prstGeom>
          <a:noFill/>
          <a:ln>
            <a:noFill/>
          </a:ln>
        </p:spPr>
      </p:pic>
      <p:sp>
        <p:nvSpPr>
          <p:cNvPr id="276" name="Google Shape;276;p35"/>
          <p:cNvSpPr/>
          <p:nvPr/>
        </p:nvSpPr>
        <p:spPr>
          <a:xfrm>
            <a:off x="2058250" y="2199975"/>
            <a:ext cx="4630200" cy="60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124850" y="449775"/>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Imbalance</a:t>
            </a:r>
            <a:endParaRPr/>
          </a:p>
        </p:txBody>
      </p:sp>
      <p:pic>
        <p:nvPicPr>
          <p:cNvPr id="282" name="Google Shape;282;p36"/>
          <p:cNvPicPr preferRelativeResize="0"/>
          <p:nvPr/>
        </p:nvPicPr>
        <p:blipFill>
          <a:blip r:embed="rId3">
            <a:alphaModFix/>
          </a:blip>
          <a:stretch>
            <a:fillRect/>
          </a:stretch>
        </p:blipFill>
        <p:spPr>
          <a:xfrm>
            <a:off x="2285548" y="1886402"/>
            <a:ext cx="1717565" cy="3030650"/>
          </a:xfrm>
          <a:prstGeom prst="rect">
            <a:avLst/>
          </a:prstGeom>
          <a:noFill/>
          <a:ln>
            <a:noFill/>
          </a:ln>
        </p:spPr>
      </p:pic>
      <p:pic>
        <p:nvPicPr>
          <p:cNvPr id="283" name="Google Shape;283;p36"/>
          <p:cNvPicPr preferRelativeResize="0"/>
          <p:nvPr/>
        </p:nvPicPr>
        <p:blipFill>
          <a:blip r:embed="rId4">
            <a:alphaModFix/>
          </a:blip>
          <a:stretch>
            <a:fillRect/>
          </a:stretch>
        </p:blipFill>
        <p:spPr>
          <a:xfrm>
            <a:off x="352750" y="1887536"/>
            <a:ext cx="1717569" cy="3028379"/>
          </a:xfrm>
          <a:prstGeom prst="rect">
            <a:avLst/>
          </a:prstGeom>
          <a:noFill/>
          <a:ln>
            <a:noFill/>
          </a:ln>
        </p:spPr>
      </p:pic>
      <p:sp>
        <p:nvSpPr>
          <p:cNvPr id="284" name="Google Shape;284;p36"/>
          <p:cNvSpPr txBox="1"/>
          <p:nvPr>
            <p:ph idx="1" type="body"/>
          </p:nvPr>
        </p:nvSpPr>
        <p:spPr>
          <a:xfrm>
            <a:off x="352750" y="13696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4 class data balance</a:t>
            </a:r>
            <a:endParaRPr sz="1400"/>
          </a:p>
        </p:txBody>
      </p:sp>
      <p:sp>
        <p:nvSpPr>
          <p:cNvPr id="285" name="Google Shape;285;p36"/>
          <p:cNvSpPr txBox="1"/>
          <p:nvPr>
            <p:ph idx="1" type="body"/>
          </p:nvPr>
        </p:nvSpPr>
        <p:spPr>
          <a:xfrm>
            <a:off x="2146525" y="13696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2 class data imbalance</a:t>
            </a:r>
            <a:endParaRPr sz="1400"/>
          </a:p>
        </p:txBody>
      </p:sp>
      <p:pic>
        <p:nvPicPr>
          <p:cNvPr id="286" name="Google Shape;286;p36"/>
          <p:cNvPicPr preferRelativeResize="0"/>
          <p:nvPr/>
        </p:nvPicPr>
        <p:blipFill>
          <a:blip r:embed="rId5">
            <a:alphaModFix/>
          </a:blip>
          <a:stretch>
            <a:fillRect/>
          </a:stretch>
        </p:blipFill>
        <p:spPr>
          <a:xfrm>
            <a:off x="4386100" y="1972026"/>
            <a:ext cx="4564549" cy="2510725"/>
          </a:xfrm>
          <a:prstGeom prst="rect">
            <a:avLst/>
          </a:prstGeom>
          <a:noFill/>
          <a:ln>
            <a:noFill/>
          </a:ln>
        </p:spPr>
      </p:pic>
      <p:sp>
        <p:nvSpPr>
          <p:cNvPr id="287" name="Google Shape;287;p36"/>
          <p:cNvSpPr txBox="1"/>
          <p:nvPr>
            <p:ph idx="1" type="body"/>
          </p:nvPr>
        </p:nvSpPr>
        <p:spPr>
          <a:xfrm>
            <a:off x="5592375" y="1293450"/>
            <a:ext cx="1995600" cy="53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Make minority class weigh more in training</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1297500" y="165150"/>
            <a:ext cx="70389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Batch Size</a:t>
            </a:r>
            <a:endParaRPr/>
          </a:p>
        </p:txBody>
      </p:sp>
      <p:sp>
        <p:nvSpPr>
          <p:cNvPr id="293" name="Google Shape;293;p37"/>
          <p:cNvSpPr txBox="1"/>
          <p:nvPr>
            <p:ph idx="1" type="body"/>
          </p:nvPr>
        </p:nvSpPr>
        <p:spPr>
          <a:xfrm>
            <a:off x="209550" y="3267075"/>
            <a:ext cx="8763000" cy="100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batch size 256 with 512 x 512 images took longer than 30 min to run for only 1 fold, 97% GPU utilization </a:t>
            </a:r>
            <a:endParaRPr sz="1400"/>
          </a:p>
          <a:p>
            <a:pPr indent="-317500" lvl="0" marL="457200" rtl="0" algn="l">
              <a:spcBef>
                <a:spcPts val="0"/>
              </a:spcBef>
              <a:spcAft>
                <a:spcPts val="0"/>
              </a:spcAft>
              <a:buSzPts val="1400"/>
              <a:buChar char="●"/>
            </a:pPr>
            <a:r>
              <a:rPr lang="en" sz="1400"/>
              <a:t>batch size 128 with 512 x 512 images took longer than 30 min to run for only 1 fold, 97% GPU utilization </a:t>
            </a:r>
            <a:endParaRPr sz="1400"/>
          </a:p>
          <a:p>
            <a:pPr indent="-317500" lvl="0" marL="457200" rtl="0" algn="l">
              <a:spcBef>
                <a:spcPts val="0"/>
              </a:spcBef>
              <a:spcAft>
                <a:spcPts val="0"/>
              </a:spcAft>
              <a:buClr>
                <a:srgbClr val="FF0000"/>
              </a:buClr>
              <a:buSzPts val="1400"/>
              <a:buChar char="●"/>
            </a:pPr>
            <a:r>
              <a:rPr lang="en" sz="1400">
                <a:solidFill>
                  <a:srgbClr val="FF0000"/>
                </a:solidFill>
              </a:rPr>
              <a:t>batch size 64 with 512 x 512 images took 3:50 min for 1 fold, 14 GB VRAM, 40% GPU utilization </a:t>
            </a:r>
            <a:endParaRPr sz="1400">
              <a:solidFill>
                <a:srgbClr val="FF0000"/>
              </a:solidFill>
            </a:endParaRPr>
          </a:p>
        </p:txBody>
      </p:sp>
      <p:sp>
        <p:nvSpPr>
          <p:cNvPr id="294" name="Google Shape;294;p37"/>
          <p:cNvSpPr txBox="1"/>
          <p:nvPr>
            <p:ph idx="1" type="body"/>
          </p:nvPr>
        </p:nvSpPr>
        <p:spPr>
          <a:xfrm>
            <a:off x="1402275" y="775050"/>
            <a:ext cx="2369700" cy="20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Things to consider:</a:t>
            </a:r>
            <a:endParaRPr sz="1600"/>
          </a:p>
          <a:p>
            <a:pPr indent="-330200" lvl="0" marL="457200" rtl="0" algn="l">
              <a:spcBef>
                <a:spcPts val="1200"/>
              </a:spcBef>
              <a:spcAft>
                <a:spcPts val="0"/>
              </a:spcAft>
              <a:buSzPts val="1600"/>
              <a:buChar char="●"/>
            </a:pPr>
            <a:r>
              <a:rPr lang="en" sz="1600"/>
              <a:t>image dimension - </a:t>
            </a:r>
            <a:endParaRPr sz="1600"/>
          </a:p>
          <a:p>
            <a:pPr indent="-330200" lvl="0" marL="457200" rtl="0" algn="l">
              <a:spcBef>
                <a:spcPts val="0"/>
              </a:spcBef>
              <a:spcAft>
                <a:spcPts val="0"/>
              </a:spcAft>
              <a:buSzPts val="1600"/>
              <a:buChar char="●"/>
            </a:pPr>
            <a:r>
              <a:rPr lang="en" sz="1600"/>
              <a:t>Amount of data - </a:t>
            </a:r>
            <a:endParaRPr sz="1600"/>
          </a:p>
          <a:p>
            <a:pPr indent="-330200" lvl="0" marL="457200" rtl="0" algn="l">
              <a:spcBef>
                <a:spcPts val="0"/>
              </a:spcBef>
              <a:spcAft>
                <a:spcPts val="0"/>
              </a:spcAft>
              <a:buSzPts val="1600"/>
              <a:buChar char="●"/>
            </a:pPr>
            <a:r>
              <a:rPr lang="en" sz="1600"/>
              <a:t>Batch size - </a:t>
            </a:r>
            <a:endParaRPr sz="1600"/>
          </a:p>
          <a:p>
            <a:pPr indent="-330200" lvl="0" marL="457200" rtl="0" algn="l">
              <a:spcBef>
                <a:spcPts val="0"/>
              </a:spcBef>
              <a:spcAft>
                <a:spcPts val="0"/>
              </a:spcAft>
              <a:buSzPts val="1600"/>
              <a:buChar char="●"/>
            </a:pPr>
            <a:r>
              <a:rPr lang="en" sz="1600"/>
              <a:t>VRAM memory - </a:t>
            </a:r>
            <a:endParaRPr sz="1600"/>
          </a:p>
          <a:p>
            <a:pPr indent="-330200" lvl="0" marL="457200" rtl="0" algn="l">
              <a:spcBef>
                <a:spcPts val="0"/>
              </a:spcBef>
              <a:spcAft>
                <a:spcPts val="0"/>
              </a:spcAft>
              <a:buSzPts val="1600"/>
              <a:buChar char="●"/>
            </a:pPr>
            <a:r>
              <a:rPr lang="en" sz="1600"/>
              <a:t>Time - </a:t>
            </a:r>
            <a:endParaRPr sz="1600"/>
          </a:p>
        </p:txBody>
      </p:sp>
      <p:sp>
        <p:nvSpPr>
          <p:cNvPr id="295" name="Google Shape;295;p37"/>
          <p:cNvSpPr txBox="1"/>
          <p:nvPr>
            <p:ph idx="1" type="body"/>
          </p:nvPr>
        </p:nvSpPr>
        <p:spPr>
          <a:xfrm>
            <a:off x="3632100" y="775050"/>
            <a:ext cx="3187800" cy="20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Clr>
                <a:srgbClr val="1B212C"/>
              </a:buClr>
              <a:buSzPts val="1600"/>
              <a:buChar char="●"/>
            </a:pPr>
            <a:r>
              <a:rPr lang="en" sz="1600"/>
              <a:t>512x512 images</a:t>
            </a:r>
            <a:endParaRPr sz="1600"/>
          </a:p>
          <a:p>
            <a:pPr indent="-330200" lvl="0" marL="457200" rtl="0" algn="l">
              <a:spcBef>
                <a:spcPts val="0"/>
              </a:spcBef>
              <a:spcAft>
                <a:spcPts val="0"/>
              </a:spcAft>
              <a:buClr>
                <a:srgbClr val="1B212C"/>
              </a:buClr>
              <a:buSzPts val="1600"/>
              <a:buChar char="●"/>
            </a:pPr>
            <a:r>
              <a:rPr lang="en" sz="1600"/>
              <a:t>6K amount of data</a:t>
            </a:r>
            <a:endParaRPr sz="1600"/>
          </a:p>
          <a:p>
            <a:pPr indent="-330200" lvl="0" marL="457200" rtl="0" algn="l">
              <a:spcBef>
                <a:spcPts val="0"/>
              </a:spcBef>
              <a:spcAft>
                <a:spcPts val="0"/>
              </a:spcAft>
              <a:buClr>
                <a:srgbClr val="1B212C"/>
              </a:buClr>
              <a:buSzPts val="1600"/>
              <a:buChar char="●"/>
            </a:pPr>
            <a:r>
              <a:rPr lang="en" sz="1600"/>
              <a:t>64 </a:t>
            </a:r>
            <a:r>
              <a:rPr lang="en" sz="1600"/>
              <a:t>Batch size</a:t>
            </a:r>
            <a:endParaRPr sz="1600"/>
          </a:p>
          <a:p>
            <a:pPr indent="-330200" lvl="0" marL="457200" rtl="0" algn="l">
              <a:spcBef>
                <a:spcPts val="0"/>
              </a:spcBef>
              <a:spcAft>
                <a:spcPts val="0"/>
              </a:spcAft>
              <a:buClr>
                <a:srgbClr val="1B212C"/>
              </a:buClr>
              <a:buSzPts val="1600"/>
              <a:buChar char="●"/>
            </a:pPr>
            <a:r>
              <a:rPr lang="en" sz="1600"/>
              <a:t>Max 24GB VRAM memory</a:t>
            </a:r>
            <a:endParaRPr sz="1600"/>
          </a:p>
          <a:p>
            <a:pPr indent="-330200" lvl="0" marL="457200" rtl="0" algn="l">
              <a:spcBef>
                <a:spcPts val="0"/>
              </a:spcBef>
              <a:spcAft>
                <a:spcPts val="0"/>
              </a:spcAft>
              <a:buClr>
                <a:srgbClr val="1B212C"/>
              </a:buClr>
              <a:buSzPts val="1600"/>
              <a:buChar char="●"/>
            </a:pPr>
            <a:r>
              <a:rPr lang="en" sz="1600"/>
              <a:t>Within time of 8 hours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297500" y="889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model design</a:t>
            </a:r>
            <a:endParaRPr/>
          </a:p>
        </p:txBody>
      </p:sp>
      <p:pic>
        <p:nvPicPr>
          <p:cNvPr id="301" name="Google Shape;301;p38"/>
          <p:cNvPicPr preferRelativeResize="0"/>
          <p:nvPr/>
        </p:nvPicPr>
        <p:blipFill>
          <a:blip r:embed="rId3">
            <a:alphaModFix/>
          </a:blip>
          <a:stretch>
            <a:fillRect/>
          </a:stretch>
        </p:blipFill>
        <p:spPr>
          <a:xfrm>
            <a:off x="1428474" y="621950"/>
            <a:ext cx="6287051" cy="3078050"/>
          </a:xfrm>
          <a:prstGeom prst="rect">
            <a:avLst/>
          </a:prstGeom>
          <a:noFill/>
          <a:ln>
            <a:noFill/>
          </a:ln>
        </p:spPr>
      </p:pic>
      <p:sp>
        <p:nvSpPr>
          <p:cNvPr id="302" name="Google Shape;302;p38"/>
          <p:cNvSpPr/>
          <p:nvPr/>
        </p:nvSpPr>
        <p:spPr>
          <a:xfrm>
            <a:off x="2135500" y="42933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38"/>
          <p:cNvSpPr/>
          <p:nvPr/>
        </p:nvSpPr>
        <p:spPr>
          <a:xfrm>
            <a:off x="5669675" y="42954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38"/>
          <p:cNvSpPr txBox="1"/>
          <p:nvPr>
            <p:ph idx="1" type="body"/>
          </p:nvPr>
        </p:nvSpPr>
        <p:spPr>
          <a:xfrm>
            <a:off x="3356550" y="3846100"/>
            <a:ext cx="1701600" cy="4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 layer 64 filters </a:t>
            </a:r>
            <a:endParaRPr/>
          </a:p>
        </p:txBody>
      </p:sp>
      <p:sp>
        <p:nvSpPr>
          <p:cNvPr id="305" name="Google Shape;305;p38"/>
          <p:cNvSpPr txBox="1"/>
          <p:nvPr>
            <p:ph idx="1" type="body"/>
          </p:nvPr>
        </p:nvSpPr>
        <p:spPr>
          <a:xfrm>
            <a:off x="1539700" y="3849213"/>
            <a:ext cx="1701600" cy="4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Conv layer 32 filters </a:t>
            </a:r>
            <a:endParaRPr/>
          </a:p>
        </p:txBody>
      </p:sp>
      <p:cxnSp>
        <p:nvCxnSpPr>
          <p:cNvPr id="306" name="Google Shape;306;p38"/>
          <p:cNvCxnSpPr/>
          <p:nvPr/>
        </p:nvCxnSpPr>
        <p:spPr>
          <a:xfrm>
            <a:off x="2807125" y="46377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07" name="Google Shape;307;p38"/>
          <p:cNvSpPr/>
          <p:nvPr/>
        </p:nvSpPr>
        <p:spPr>
          <a:xfrm>
            <a:off x="3902588" y="42954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08" name="Google Shape;308;p38"/>
          <p:cNvCxnSpPr/>
          <p:nvPr/>
        </p:nvCxnSpPr>
        <p:spPr>
          <a:xfrm>
            <a:off x="4684138" y="46377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p38"/>
          <p:cNvSpPr txBox="1"/>
          <p:nvPr>
            <p:ph idx="1" type="body"/>
          </p:nvPr>
        </p:nvSpPr>
        <p:spPr>
          <a:xfrm>
            <a:off x="5266775" y="3846100"/>
            <a:ext cx="1315800" cy="44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Pooling layer </a:t>
            </a:r>
            <a:endParaRPr/>
          </a:p>
        </p:txBody>
      </p:sp>
      <p:sp>
        <p:nvSpPr>
          <p:cNvPr id="310" name="Google Shape;310;p38"/>
          <p:cNvSpPr/>
          <p:nvPr/>
        </p:nvSpPr>
        <p:spPr>
          <a:xfrm>
            <a:off x="7258325" y="4293325"/>
            <a:ext cx="510000" cy="688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11" name="Google Shape;311;p38"/>
          <p:cNvCxnSpPr/>
          <p:nvPr/>
        </p:nvCxnSpPr>
        <p:spPr>
          <a:xfrm>
            <a:off x="6383613" y="4635625"/>
            <a:ext cx="714000" cy="4200"/>
          </a:xfrm>
          <a:prstGeom prst="straightConnector1">
            <a:avLst/>
          </a:prstGeom>
          <a:noFill/>
          <a:ln cap="flat" cmpd="sng" w="28575">
            <a:solidFill>
              <a:schemeClr val="dk2"/>
            </a:solidFill>
            <a:prstDash val="solid"/>
            <a:round/>
            <a:headEnd len="med" w="med" type="none"/>
            <a:tailEnd len="med" w="med" type="triangle"/>
          </a:ln>
        </p:spPr>
      </p:cxnSp>
      <p:sp>
        <p:nvSpPr>
          <p:cNvPr id="312" name="Google Shape;312;p38"/>
          <p:cNvSpPr txBox="1"/>
          <p:nvPr>
            <p:ph idx="1" type="body"/>
          </p:nvPr>
        </p:nvSpPr>
        <p:spPr>
          <a:xfrm>
            <a:off x="6855425" y="3849225"/>
            <a:ext cx="1315800" cy="447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lang="en"/>
              <a:t>Output layer to number of classes</a:t>
            </a:r>
            <a:endParaRPr/>
          </a:p>
        </p:txBody>
      </p:sp>
      <p:sp>
        <p:nvSpPr>
          <p:cNvPr id="313" name="Google Shape;313;p38"/>
          <p:cNvSpPr txBox="1"/>
          <p:nvPr>
            <p:ph idx="1" type="body"/>
          </p:nvPr>
        </p:nvSpPr>
        <p:spPr>
          <a:xfrm>
            <a:off x="7758175" y="4351375"/>
            <a:ext cx="1431300" cy="572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a:t>Model 1 is 4 clases Model 2 is 2 classes</a:t>
            </a:r>
            <a:endParaRPr/>
          </a:p>
        </p:txBody>
      </p:sp>
      <p:sp>
        <p:nvSpPr>
          <p:cNvPr id="314" name="Google Shape;314;p38"/>
          <p:cNvSpPr txBox="1"/>
          <p:nvPr>
            <p:ph idx="1" type="body"/>
          </p:nvPr>
        </p:nvSpPr>
        <p:spPr>
          <a:xfrm>
            <a:off x="3288" y="3846100"/>
            <a:ext cx="1315800" cy="4473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lang="en"/>
              <a:t>512x512 </a:t>
            </a:r>
            <a:r>
              <a:rPr lang="en"/>
              <a:t>grayscale</a:t>
            </a:r>
            <a:r>
              <a:rPr lang="en"/>
              <a:t> images batch size 64</a:t>
            </a:r>
            <a:endParaRPr/>
          </a:p>
        </p:txBody>
      </p:sp>
      <p:cxnSp>
        <p:nvCxnSpPr>
          <p:cNvPr id="315" name="Google Shape;315;p38"/>
          <p:cNvCxnSpPr/>
          <p:nvPr/>
        </p:nvCxnSpPr>
        <p:spPr>
          <a:xfrm>
            <a:off x="1297500" y="4635625"/>
            <a:ext cx="714000" cy="4200"/>
          </a:xfrm>
          <a:prstGeom prst="straightConnector1">
            <a:avLst/>
          </a:prstGeom>
          <a:noFill/>
          <a:ln cap="flat" cmpd="sng" w="28575">
            <a:solidFill>
              <a:schemeClr val="dk2"/>
            </a:solidFill>
            <a:prstDash val="solid"/>
            <a:round/>
            <a:headEnd len="med" w="med" type="none"/>
            <a:tailEnd len="med" w="med" type="triangle"/>
          </a:ln>
        </p:spPr>
      </p:cxnSp>
      <p:pic>
        <p:nvPicPr>
          <p:cNvPr id="316" name="Google Shape;316;p38"/>
          <p:cNvPicPr preferRelativeResize="0"/>
          <p:nvPr/>
        </p:nvPicPr>
        <p:blipFill>
          <a:blip r:embed="rId4">
            <a:alphaModFix/>
          </a:blip>
          <a:stretch>
            <a:fillRect/>
          </a:stretch>
        </p:blipFill>
        <p:spPr>
          <a:xfrm>
            <a:off x="185600" y="4247800"/>
            <a:ext cx="622325" cy="622325"/>
          </a:xfrm>
          <a:prstGeom prst="rect">
            <a:avLst/>
          </a:prstGeom>
          <a:noFill/>
          <a:ln>
            <a:noFill/>
          </a:ln>
        </p:spPr>
      </p:pic>
      <p:pic>
        <p:nvPicPr>
          <p:cNvPr id="317" name="Google Shape;317;p38"/>
          <p:cNvPicPr preferRelativeResize="0"/>
          <p:nvPr/>
        </p:nvPicPr>
        <p:blipFill>
          <a:blip r:embed="rId5">
            <a:alphaModFix/>
          </a:blip>
          <a:stretch>
            <a:fillRect/>
          </a:stretch>
        </p:blipFill>
        <p:spPr>
          <a:xfrm>
            <a:off x="406200" y="4386600"/>
            <a:ext cx="576714"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1335213" y="27255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a:t>
            </a:r>
            <a:r>
              <a:rPr lang="en"/>
              <a:t>validation</a:t>
            </a:r>
            <a:r>
              <a:rPr lang="en"/>
              <a:t> &amp; K folds</a:t>
            </a:r>
            <a:endParaRPr/>
          </a:p>
        </p:txBody>
      </p:sp>
      <p:sp>
        <p:nvSpPr>
          <p:cNvPr id="323" name="Google Shape;323;p39"/>
          <p:cNvSpPr txBox="1"/>
          <p:nvPr>
            <p:ph idx="1" type="body"/>
          </p:nvPr>
        </p:nvSpPr>
        <p:spPr>
          <a:xfrm>
            <a:off x="6619237" y="3434900"/>
            <a:ext cx="1671000" cy="60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Each model will run each fold 10 epochs</a:t>
            </a:r>
            <a:endParaRPr/>
          </a:p>
        </p:txBody>
      </p:sp>
      <p:pic>
        <p:nvPicPr>
          <p:cNvPr id="324" name="Google Shape;324;p39"/>
          <p:cNvPicPr preferRelativeResize="0"/>
          <p:nvPr/>
        </p:nvPicPr>
        <p:blipFill>
          <a:blip r:embed="rId3">
            <a:alphaModFix/>
          </a:blip>
          <a:stretch>
            <a:fillRect/>
          </a:stretch>
        </p:blipFill>
        <p:spPr>
          <a:xfrm>
            <a:off x="6822925" y="3984375"/>
            <a:ext cx="1080000" cy="1080000"/>
          </a:xfrm>
          <a:prstGeom prst="rect">
            <a:avLst/>
          </a:prstGeom>
          <a:noFill/>
          <a:ln>
            <a:noFill/>
          </a:ln>
        </p:spPr>
      </p:pic>
      <p:sp>
        <p:nvSpPr>
          <p:cNvPr id="325" name="Google Shape;325;p39"/>
          <p:cNvSpPr txBox="1"/>
          <p:nvPr>
            <p:ph idx="1" type="body"/>
          </p:nvPr>
        </p:nvSpPr>
        <p:spPr>
          <a:xfrm>
            <a:off x="711425" y="1528400"/>
            <a:ext cx="1080000" cy="37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All data sets</a:t>
            </a:r>
            <a:endParaRPr/>
          </a:p>
        </p:txBody>
      </p:sp>
      <p:pic>
        <p:nvPicPr>
          <p:cNvPr id="326" name="Google Shape;326;p39"/>
          <p:cNvPicPr preferRelativeResize="0"/>
          <p:nvPr/>
        </p:nvPicPr>
        <p:blipFill>
          <a:blip r:embed="rId4">
            <a:alphaModFix/>
          </a:blip>
          <a:stretch>
            <a:fillRect/>
          </a:stretch>
        </p:blipFill>
        <p:spPr>
          <a:xfrm>
            <a:off x="171175" y="2011450"/>
            <a:ext cx="2343958" cy="1240700"/>
          </a:xfrm>
          <a:prstGeom prst="rect">
            <a:avLst/>
          </a:prstGeom>
          <a:noFill/>
          <a:ln>
            <a:noFill/>
          </a:ln>
        </p:spPr>
      </p:pic>
      <p:cxnSp>
        <p:nvCxnSpPr>
          <p:cNvPr id="327" name="Google Shape;327;p39"/>
          <p:cNvCxnSpPr/>
          <p:nvPr/>
        </p:nvCxnSpPr>
        <p:spPr>
          <a:xfrm>
            <a:off x="2542188" y="2622340"/>
            <a:ext cx="469200" cy="18900"/>
          </a:xfrm>
          <a:prstGeom prst="straightConnector1">
            <a:avLst/>
          </a:prstGeom>
          <a:noFill/>
          <a:ln cap="flat" cmpd="sng" w="28575">
            <a:solidFill>
              <a:schemeClr val="dk2"/>
            </a:solidFill>
            <a:prstDash val="solid"/>
            <a:round/>
            <a:headEnd len="med" w="med" type="none"/>
            <a:tailEnd len="med" w="med" type="triangle"/>
          </a:ln>
        </p:spPr>
      </p:cxnSp>
      <p:sp>
        <p:nvSpPr>
          <p:cNvPr id="328" name="Google Shape;328;p39"/>
          <p:cNvSpPr txBox="1"/>
          <p:nvPr>
            <p:ph idx="1" type="body"/>
          </p:nvPr>
        </p:nvSpPr>
        <p:spPr>
          <a:xfrm>
            <a:off x="3496488" y="1499150"/>
            <a:ext cx="1671000" cy="43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Divide</a:t>
            </a:r>
            <a:r>
              <a:rPr lang="en"/>
              <a:t> up into 5 folds</a:t>
            </a:r>
            <a:endParaRPr/>
          </a:p>
        </p:txBody>
      </p:sp>
      <p:pic>
        <p:nvPicPr>
          <p:cNvPr id="329" name="Google Shape;329;p39"/>
          <p:cNvPicPr preferRelativeResize="0"/>
          <p:nvPr/>
        </p:nvPicPr>
        <p:blipFill rotWithShape="1">
          <a:blip r:embed="rId4">
            <a:alphaModFix/>
          </a:blip>
          <a:srcRect b="0" l="0" r="81035" t="0"/>
          <a:stretch/>
        </p:blipFill>
        <p:spPr>
          <a:xfrm>
            <a:off x="3119777" y="2011450"/>
            <a:ext cx="473425" cy="1321350"/>
          </a:xfrm>
          <a:prstGeom prst="rect">
            <a:avLst/>
          </a:prstGeom>
          <a:noFill/>
          <a:ln cap="flat" cmpd="sng" w="19050">
            <a:solidFill>
              <a:schemeClr val="lt1"/>
            </a:solidFill>
            <a:prstDash val="solid"/>
            <a:round/>
            <a:headEnd len="sm" w="sm" type="none"/>
            <a:tailEnd len="sm" w="sm" type="none"/>
          </a:ln>
        </p:spPr>
      </p:pic>
      <p:pic>
        <p:nvPicPr>
          <p:cNvPr id="330" name="Google Shape;330;p39"/>
          <p:cNvPicPr preferRelativeResize="0"/>
          <p:nvPr/>
        </p:nvPicPr>
        <p:blipFill rotWithShape="1">
          <a:blip r:embed="rId4">
            <a:alphaModFix/>
          </a:blip>
          <a:srcRect b="0" l="0" r="81035" t="0"/>
          <a:stretch/>
        </p:blipFill>
        <p:spPr>
          <a:xfrm>
            <a:off x="3624552" y="2011450"/>
            <a:ext cx="473425" cy="1321350"/>
          </a:xfrm>
          <a:prstGeom prst="rect">
            <a:avLst/>
          </a:prstGeom>
          <a:noFill/>
          <a:ln cap="flat" cmpd="sng" w="19050">
            <a:solidFill>
              <a:schemeClr val="lt1"/>
            </a:solidFill>
            <a:prstDash val="solid"/>
            <a:round/>
            <a:headEnd len="sm" w="sm" type="none"/>
            <a:tailEnd len="sm" w="sm" type="none"/>
          </a:ln>
        </p:spPr>
      </p:pic>
      <p:pic>
        <p:nvPicPr>
          <p:cNvPr id="331" name="Google Shape;331;p39"/>
          <p:cNvPicPr preferRelativeResize="0"/>
          <p:nvPr/>
        </p:nvPicPr>
        <p:blipFill rotWithShape="1">
          <a:blip r:embed="rId4">
            <a:alphaModFix/>
          </a:blip>
          <a:srcRect b="0" l="0" r="81035" t="0"/>
          <a:stretch/>
        </p:blipFill>
        <p:spPr>
          <a:xfrm>
            <a:off x="4129327" y="2015900"/>
            <a:ext cx="473425" cy="1321350"/>
          </a:xfrm>
          <a:prstGeom prst="rect">
            <a:avLst/>
          </a:prstGeom>
          <a:noFill/>
          <a:ln cap="flat" cmpd="sng" w="19050">
            <a:solidFill>
              <a:schemeClr val="lt1"/>
            </a:solidFill>
            <a:prstDash val="solid"/>
            <a:round/>
            <a:headEnd len="sm" w="sm" type="none"/>
            <a:tailEnd len="sm" w="sm" type="none"/>
          </a:ln>
        </p:spPr>
      </p:pic>
      <p:pic>
        <p:nvPicPr>
          <p:cNvPr id="332" name="Google Shape;332;p39"/>
          <p:cNvPicPr preferRelativeResize="0"/>
          <p:nvPr/>
        </p:nvPicPr>
        <p:blipFill rotWithShape="1">
          <a:blip r:embed="rId4">
            <a:alphaModFix/>
          </a:blip>
          <a:srcRect b="0" l="0" r="81035" t="0"/>
          <a:stretch/>
        </p:blipFill>
        <p:spPr>
          <a:xfrm>
            <a:off x="4617952" y="2015900"/>
            <a:ext cx="473425" cy="1321350"/>
          </a:xfrm>
          <a:prstGeom prst="rect">
            <a:avLst/>
          </a:prstGeom>
          <a:noFill/>
          <a:ln cap="flat" cmpd="sng" w="19050">
            <a:solidFill>
              <a:schemeClr val="lt1"/>
            </a:solidFill>
            <a:prstDash val="solid"/>
            <a:round/>
            <a:headEnd len="sm" w="sm" type="none"/>
            <a:tailEnd len="sm" w="sm" type="none"/>
          </a:ln>
        </p:spPr>
      </p:pic>
      <p:pic>
        <p:nvPicPr>
          <p:cNvPr id="333" name="Google Shape;333;p39"/>
          <p:cNvPicPr preferRelativeResize="0"/>
          <p:nvPr/>
        </p:nvPicPr>
        <p:blipFill rotWithShape="1">
          <a:blip r:embed="rId4">
            <a:alphaModFix/>
          </a:blip>
          <a:srcRect b="0" l="0" r="81035" t="0"/>
          <a:stretch/>
        </p:blipFill>
        <p:spPr>
          <a:xfrm>
            <a:off x="5106577" y="2015900"/>
            <a:ext cx="473425" cy="1321350"/>
          </a:xfrm>
          <a:prstGeom prst="rect">
            <a:avLst/>
          </a:prstGeom>
          <a:noFill/>
          <a:ln cap="flat" cmpd="sng" w="19050">
            <a:solidFill>
              <a:schemeClr val="lt1"/>
            </a:solidFill>
            <a:prstDash val="solid"/>
            <a:round/>
            <a:headEnd len="sm" w="sm" type="none"/>
            <a:tailEnd len="sm" w="sm" type="none"/>
          </a:ln>
        </p:spPr>
      </p:pic>
      <p:cxnSp>
        <p:nvCxnSpPr>
          <p:cNvPr id="334" name="Google Shape;334;p39"/>
          <p:cNvCxnSpPr/>
          <p:nvPr/>
        </p:nvCxnSpPr>
        <p:spPr>
          <a:xfrm>
            <a:off x="5665938" y="2651115"/>
            <a:ext cx="474600" cy="8400"/>
          </a:xfrm>
          <a:prstGeom prst="straightConnector1">
            <a:avLst/>
          </a:prstGeom>
          <a:noFill/>
          <a:ln cap="flat" cmpd="sng" w="28575">
            <a:solidFill>
              <a:schemeClr val="dk2"/>
            </a:solidFill>
            <a:prstDash val="solid"/>
            <a:round/>
            <a:headEnd len="med" w="med" type="none"/>
            <a:tailEnd len="med" w="med" type="triangle"/>
          </a:ln>
        </p:spPr>
      </p:cxnSp>
      <p:pic>
        <p:nvPicPr>
          <p:cNvPr id="335" name="Google Shape;335;p39"/>
          <p:cNvPicPr preferRelativeResize="0"/>
          <p:nvPr/>
        </p:nvPicPr>
        <p:blipFill rotWithShape="1">
          <a:blip r:embed="rId4">
            <a:alphaModFix/>
          </a:blip>
          <a:srcRect b="0" l="0" r="81035" t="0"/>
          <a:stretch/>
        </p:blipFill>
        <p:spPr>
          <a:xfrm>
            <a:off x="6216952" y="2013675"/>
            <a:ext cx="473425" cy="1321350"/>
          </a:xfrm>
          <a:prstGeom prst="rect">
            <a:avLst/>
          </a:prstGeom>
          <a:noFill/>
          <a:ln cap="flat" cmpd="sng" w="19050">
            <a:solidFill>
              <a:srgbClr val="FF9900"/>
            </a:solidFill>
            <a:prstDash val="solid"/>
            <a:round/>
            <a:headEnd len="sm" w="sm" type="none"/>
            <a:tailEnd len="sm" w="sm" type="none"/>
          </a:ln>
        </p:spPr>
      </p:pic>
      <p:pic>
        <p:nvPicPr>
          <p:cNvPr id="336" name="Google Shape;336;p39"/>
          <p:cNvPicPr preferRelativeResize="0"/>
          <p:nvPr/>
        </p:nvPicPr>
        <p:blipFill rotWithShape="1">
          <a:blip r:embed="rId4">
            <a:alphaModFix/>
          </a:blip>
          <a:srcRect b="0" l="0" r="81035" t="0"/>
          <a:stretch/>
        </p:blipFill>
        <p:spPr>
          <a:xfrm>
            <a:off x="6797927" y="2013675"/>
            <a:ext cx="473425" cy="1321350"/>
          </a:xfrm>
          <a:prstGeom prst="rect">
            <a:avLst/>
          </a:prstGeom>
          <a:noFill/>
          <a:ln cap="flat" cmpd="sng" w="19050">
            <a:solidFill>
              <a:schemeClr val="lt1"/>
            </a:solidFill>
            <a:prstDash val="solid"/>
            <a:round/>
            <a:headEnd len="sm" w="sm" type="none"/>
            <a:tailEnd len="sm" w="sm" type="none"/>
          </a:ln>
        </p:spPr>
      </p:pic>
      <p:pic>
        <p:nvPicPr>
          <p:cNvPr id="337" name="Google Shape;337;p39"/>
          <p:cNvPicPr preferRelativeResize="0"/>
          <p:nvPr/>
        </p:nvPicPr>
        <p:blipFill rotWithShape="1">
          <a:blip r:embed="rId4">
            <a:alphaModFix/>
          </a:blip>
          <a:srcRect b="0" l="0" r="81035" t="0"/>
          <a:stretch/>
        </p:blipFill>
        <p:spPr>
          <a:xfrm>
            <a:off x="7302702" y="2018125"/>
            <a:ext cx="473425" cy="1321350"/>
          </a:xfrm>
          <a:prstGeom prst="rect">
            <a:avLst/>
          </a:prstGeom>
          <a:noFill/>
          <a:ln cap="flat" cmpd="sng" w="19050">
            <a:solidFill>
              <a:schemeClr val="lt1"/>
            </a:solidFill>
            <a:prstDash val="solid"/>
            <a:round/>
            <a:headEnd len="sm" w="sm" type="none"/>
            <a:tailEnd len="sm" w="sm" type="none"/>
          </a:ln>
        </p:spPr>
      </p:pic>
      <p:pic>
        <p:nvPicPr>
          <p:cNvPr id="338" name="Google Shape;338;p39"/>
          <p:cNvPicPr preferRelativeResize="0"/>
          <p:nvPr/>
        </p:nvPicPr>
        <p:blipFill rotWithShape="1">
          <a:blip r:embed="rId4">
            <a:alphaModFix/>
          </a:blip>
          <a:srcRect b="0" l="0" r="81035" t="0"/>
          <a:stretch/>
        </p:blipFill>
        <p:spPr>
          <a:xfrm>
            <a:off x="7791327" y="2018125"/>
            <a:ext cx="473425" cy="1321350"/>
          </a:xfrm>
          <a:prstGeom prst="rect">
            <a:avLst/>
          </a:prstGeom>
          <a:noFill/>
          <a:ln cap="flat" cmpd="sng" w="19050">
            <a:solidFill>
              <a:schemeClr val="lt1"/>
            </a:solidFill>
            <a:prstDash val="solid"/>
            <a:round/>
            <a:headEnd len="sm" w="sm" type="none"/>
            <a:tailEnd len="sm" w="sm" type="none"/>
          </a:ln>
        </p:spPr>
      </p:pic>
      <p:pic>
        <p:nvPicPr>
          <p:cNvPr id="339" name="Google Shape;339;p39"/>
          <p:cNvPicPr preferRelativeResize="0"/>
          <p:nvPr/>
        </p:nvPicPr>
        <p:blipFill rotWithShape="1">
          <a:blip r:embed="rId4">
            <a:alphaModFix/>
          </a:blip>
          <a:srcRect b="0" l="0" r="81035" t="0"/>
          <a:stretch/>
        </p:blipFill>
        <p:spPr>
          <a:xfrm>
            <a:off x="8279952" y="2018125"/>
            <a:ext cx="473425" cy="1321350"/>
          </a:xfrm>
          <a:prstGeom prst="rect">
            <a:avLst/>
          </a:prstGeom>
          <a:noFill/>
          <a:ln cap="flat" cmpd="sng" w="19050">
            <a:solidFill>
              <a:schemeClr val="lt1"/>
            </a:solidFill>
            <a:prstDash val="solid"/>
            <a:round/>
            <a:headEnd len="sm" w="sm" type="none"/>
            <a:tailEnd len="sm" w="sm" type="none"/>
          </a:ln>
        </p:spPr>
      </p:pic>
      <p:sp>
        <p:nvSpPr>
          <p:cNvPr id="340" name="Google Shape;340;p39"/>
          <p:cNvSpPr txBox="1"/>
          <p:nvPr>
            <p:ph idx="1" type="body"/>
          </p:nvPr>
        </p:nvSpPr>
        <p:spPr>
          <a:xfrm>
            <a:off x="6382513" y="1345750"/>
            <a:ext cx="2144400" cy="665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Each time run a folds alternates which fold is used for validation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46" name="Google Shape;346;p40"/>
          <p:cNvSpPr txBox="1"/>
          <p:nvPr>
            <p:ph idx="1" type="body"/>
          </p:nvPr>
        </p:nvSpPr>
        <p:spPr>
          <a:xfrm>
            <a:off x="1588100" y="15865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47" name="Google Shape;347;p40"/>
          <p:cNvPicPr preferRelativeResize="0"/>
          <p:nvPr/>
        </p:nvPicPr>
        <p:blipFill rotWithShape="1">
          <a:blip r:embed="rId3">
            <a:alphaModFix/>
          </a:blip>
          <a:srcRect b="0" l="0" r="57882" t="0"/>
          <a:stretch/>
        </p:blipFill>
        <p:spPr>
          <a:xfrm>
            <a:off x="911763" y="1971475"/>
            <a:ext cx="3650674" cy="1885950"/>
          </a:xfrm>
          <a:prstGeom prst="rect">
            <a:avLst/>
          </a:prstGeom>
          <a:noFill/>
          <a:ln>
            <a:noFill/>
          </a:ln>
        </p:spPr>
      </p:pic>
      <p:sp>
        <p:nvSpPr>
          <p:cNvPr id="348" name="Google Shape;348;p40"/>
          <p:cNvSpPr txBox="1"/>
          <p:nvPr/>
        </p:nvSpPr>
        <p:spPr>
          <a:xfrm>
            <a:off x="5561750" y="15865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49" name="Google Shape;349;p40"/>
          <p:cNvPicPr preferRelativeResize="0"/>
          <p:nvPr/>
        </p:nvPicPr>
        <p:blipFill rotWithShape="1">
          <a:blip r:embed="rId3">
            <a:alphaModFix/>
          </a:blip>
          <a:srcRect b="0" l="54566" r="0" t="0"/>
          <a:stretch/>
        </p:blipFill>
        <p:spPr>
          <a:xfrm>
            <a:off x="4769438" y="1971475"/>
            <a:ext cx="3938125" cy="1885950"/>
          </a:xfrm>
          <a:prstGeom prst="rect">
            <a:avLst/>
          </a:prstGeom>
          <a:noFill/>
          <a:ln>
            <a:noFill/>
          </a:ln>
        </p:spPr>
      </p:pic>
      <p:sp>
        <p:nvSpPr>
          <p:cNvPr id="350" name="Google Shape;350;p40"/>
          <p:cNvSpPr/>
          <p:nvPr/>
        </p:nvSpPr>
        <p:spPr>
          <a:xfrm>
            <a:off x="6774825" y="3561950"/>
            <a:ext cx="10173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40"/>
          <p:cNvSpPr/>
          <p:nvPr/>
        </p:nvSpPr>
        <p:spPr>
          <a:xfrm>
            <a:off x="2925675" y="3561950"/>
            <a:ext cx="10173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40"/>
          <p:cNvSpPr txBox="1"/>
          <p:nvPr>
            <p:ph idx="1" type="body"/>
          </p:nvPr>
        </p:nvSpPr>
        <p:spPr>
          <a:xfrm>
            <a:off x="6774825" y="3857425"/>
            <a:ext cx="1017300" cy="384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FF0000"/>
                </a:solidFill>
              </a:rPr>
              <a:t>winner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58" name="Google Shape;358;p41"/>
          <p:cNvSpPr txBox="1"/>
          <p:nvPr>
            <p:ph idx="1" type="body"/>
          </p:nvPr>
        </p:nvSpPr>
        <p:spPr>
          <a:xfrm>
            <a:off x="1588100" y="12817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59" name="Google Shape;359;p41"/>
          <p:cNvPicPr preferRelativeResize="0"/>
          <p:nvPr/>
        </p:nvPicPr>
        <p:blipFill rotWithShape="1">
          <a:blip r:embed="rId3">
            <a:alphaModFix/>
          </a:blip>
          <a:srcRect b="0" l="0" r="57882" t="0"/>
          <a:stretch/>
        </p:blipFill>
        <p:spPr>
          <a:xfrm>
            <a:off x="911763" y="1666675"/>
            <a:ext cx="3650674" cy="1885950"/>
          </a:xfrm>
          <a:prstGeom prst="rect">
            <a:avLst/>
          </a:prstGeom>
          <a:noFill/>
          <a:ln>
            <a:noFill/>
          </a:ln>
        </p:spPr>
      </p:pic>
      <p:sp>
        <p:nvSpPr>
          <p:cNvPr id="360" name="Google Shape;360;p41"/>
          <p:cNvSpPr txBox="1"/>
          <p:nvPr/>
        </p:nvSpPr>
        <p:spPr>
          <a:xfrm>
            <a:off x="5561750" y="12817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61" name="Google Shape;361;p41"/>
          <p:cNvPicPr preferRelativeResize="0"/>
          <p:nvPr/>
        </p:nvPicPr>
        <p:blipFill rotWithShape="1">
          <a:blip r:embed="rId3">
            <a:alphaModFix/>
          </a:blip>
          <a:srcRect b="0" l="54566" r="0" t="0"/>
          <a:stretch/>
        </p:blipFill>
        <p:spPr>
          <a:xfrm>
            <a:off x="4769438" y="1666675"/>
            <a:ext cx="3938125" cy="1885950"/>
          </a:xfrm>
          <a:prstGeom prst="rect">
            <a:avLst/>
          </a:prstGeom>
          <a:noFill/>
          <a:ln>
            <a:noFill/>
          </a:ln>
        </p:spPr>
      </p:pic>
      <p:sp>
        <p:nvSpPr>
          <p:cNvPr id="362" name="Google Shape;362;p41"/>
          <p:cNvSpPr/>
          <p:nvPr/>
        </p:nvSpPr>
        <p:spPr>
          <a:xfrm>
            <a:off x="5768325" y="3257150"/>
            <a:ext cx="20238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41"/>
          <p:cNvSpPr/>
          <p:nvPr/>
        </p:nvSpPr>
        <p:spPr>
          <a:xfrm>
            <a:off x="1919225" y="3257150"/>
            <a:ext cx="20238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41"/>
          <p:cNvSpPr txBox="1"/>
          <p:nvPr/>
        </p:nvSpPr>
        <p:spPr>
          <a:xfrm>
            <a:off x="3824875" y="39878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Slight overfitting?</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70" name="Google Shape;370;p42"/>
          <p:cNvSpPr txBox="1"/>
          <p:nvPr>
            <p:ph idx="1" type="body"/>
          </p:nvPr>
        </p:nvSpPr>
        <p:spPr>
          <a:xfrm>
            <a:off x="1588100" y="12817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71" name="Google Shape;371;p42"/>
          <p:cNvPicPr preferRelativeResize="0"/>
          <p:nvPr/>
        </p:nvPicPr>
        <p:blipFill rotWithShape="1">
          <a:blip r:embed="rId3">
            <a:alphaModFix/>
          </a:blip>
          <a:srcRect b="0" l="0" r="57882" t="0"/>
          <a:stretch/>
        </p:blipFill>
        <p:spPr>
          <a:xfrm>
            <a:off x="911763" y="1666675"/>
            <a:ext cx="3650674" cy="1885950"/>
          </a:xfrm>
          <a:prstGeom prst="rect">
            <a:avLst/>
          </a:prstGeom>
          <a:noFill/>
          <a:ln>
            <a:noFill/>
          </a:ln>
        </p:spPr>
      </p:pic>
      <p:sp>
        <p:nvSpPr>
          <p:cNvPr id="372" name="Google Shape;372;p42"/>
          <p:cNvSpPr txBox="1"/>
          <p:nvPr/>
        </p:nvSpPr>
        <p:spPr>
          <a:xfrm>
            <a:off x="5561750" y="12817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73" name="Google Shape;373;p42"/>
          <p:cNvPicPr preferRelativeResize="0"/>
          <p:nvPr/>
        </p:nvPicPr>
        <p:blipFill rotWithShape="1">
          <a:blip r:embed="rId3">
            <a:alphaModFix/>
          </a:blip>
          <a:srcRect b="0" l="54566" r="0" t="0"/>
          <a:stretch/>
        </p:blipFill>
        <p:spPr>
          <a:xfrm>
            <a:off x="4769438" y="1666675"/>
            <a:ext cx="3938125" cy="1885950"/>
          </a:xfrm>
          <a:prstGeom prst="rect">
            <a:avLst/>
          </a:prstGeom>
          <a:noFill/>
          <a:ln>
            <a:noFill/>
          </a:ln>
        </p:spPr>
      </p:pic>
      <p:sp>
        <p:nvSpPr>
          <p:cNvPr id="374" name="Google Shape;374;p42"/>
          <p:cNvSpPr/>
          <p:nvPr/>
        </p:nvSpPr>
        <p:spPr>
          <a:xfrm>
            <a:off x="8204650" y="3257150"/>
            <a:ext cx="5469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5" name="Google Shape;375;p42"/>
          <p:cNvSpPr/>
          <p:nvPr/>
        </p:nvSpPr>
        <p:spPr>
          <a:xfrm>
            <a:off x="4030350" y="3257150"/>
            <a:ext cx="5985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42"/>
          <p:cNvSpPr txBox="1"/>
          <p:nvPr>
            <p:ph idx="1" type="body"/>
          </p:nvPr>
        </p:nvSpPr>
        <p:spPr>
          <a:xfrm>
            <a:off x="7994025" y="3552625"/>
            <a:ext cx="1017300" cy="384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FF0000"/>
                </a:solidFill>
              </a:rPr>
              <a:t>winner</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382" name="Google Shape;382;p43"/>
          <p:cNvSpPr txBox="1"/>
          <p:nvPr>
            <p:ph idx="1" type="body"/>
          </p:nvPr>
        </p:nvSpPr>
        <p:spPr>
          <a:xfrm>
            <a:off x="1588100" y="1434175"/>
            <a:ext cx="22980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1 with 4 classes</a:t>
            </a:r>
            <a:endParaRPr/>
          </a:p>
        </p:txBody>
      </p:sp>
      <p:pic>
        <p:nvPicPr>
          <p:cNvPr id="383" name="Google Shape;383;p43"/>
          <p:cNvPicPr preferRelativeResize="0"/>
          <p:nvPr/>
        </p:nvPicPr>
        <p:blipFill rotWithShape="1">
          <a:blip r:embed="rId3">
            <a:alphaModFix/>
          </a:blip>
          <a:srcRect b="0" l="0" r="57882" t="0"/>
          <a:stretch/>
        </p:blipFill>
        <p:spPr>
          <a:xfrm>
            <a:off x="911763" y="1819075"/>
            <a:ext cx="3650674" cy="1885950"/>
          </a:xfrm>
          <a:prstGeom prst="rect">
            <a:avLst/>
          </a:prstGeom>
          <a:noFill/>
          <a:ln>
            <a:noFill/>
          </a:ln>
        </p:spPr>
      </p:pic>
      <p:sp>
        <p:nvSpPr>
          <p:cNvPr id="384" name="Google Shape;384;p43"/>
          <p:cNvSpPr txBox="1"/>
          <p:nvPr/>
        </p:nvSpPr>
        <p:spPr>
          <a:xfrm>
            <a:off x="5561750" y="1434175"/>
            <a:ext cx="235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Model 2 with 2 classes</a:t>
            </a:r>
            <a:endParaRPr sz="1300">
              <a:solidFill>
                <a:schemeClr val="lt1"/>
              </a:solidFill>
              <a:latin typeface="Lato"/>
              <a:ea typeface="Lato"/>
              <a:cs typeface="Lato"/>
              <a:sym typeface="Lato"/>
            </a:endParaRPr>
          </a:p>
        </p:txBody>
      </p:sp>
      <p:pic>
        <p:nvPicPr>
          <p:cNvPr id="385" name="Google Shape;385;p43"/>
          <p:cNvPicPr preferRelativeResize="0"/>
          <p:nvPr/>
        </p:nvPicPr>
        <p:blipFill rotWithShape="1">
          <a:blip r:embed="rId3">
            <a:alphaModFix/>
          </a:blip>
          <a:srcRect b="0" l="54566" r="0" t="0"/>
          <a:stretch/>
        </p:blipFill>
        <p:spPr>
          <a:xfrm>
            <a:off x="4769438" y="1819075"/>
            <a:ext cx="3938125" cy="1885950"/>
          </a:xfrm>
          <a:prstGeom prst="rect">
            <a:avLst/>
          </a:prstGeom>
          <a:noFill/>
          <a:ln>
            <a:noFill/>
          </a:ln>
        </p:spPr>
      </p:pic>
      <p:sp>
        <p:nvSpPr>
          <p:cNvPr id="386" name="Google Shape;386;p43"/>
          <p:cNvSpPr/>
          <p:nvPr/>
        </p:nvSpPr>
        <p:spPr>
          <a:xfrm>
            <a:off x="8204650" y="3409550"/>
            <a:ext cx="5469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7" name="Google Shape;387;p43"/>
          <p:cNvSpPr/>
          <p:nvPr/>
        </p:nvSpPr>
        <p:spPr>
          <a:xfrm>
            <a:off x="4030350" y="3409550"/>
            <a:ext cx="598500" cy="24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8" name="Google Shape;388;p43"/>
          <p:cNvSpPr txBox="1"/>
          <p:nvPr>
            <p:ph idx="1" type="body"/>
          </p:nvPr>
        </p:nvSpPr>
        <p:spPr>
          <a:xfrm>
            <a:off x="7843850" y="3705025"/>
            <a:ext cx="1167600" cy="567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solidFill>
                  <a:srgbClr val="FF0000"/>
                </a:solidFill>
              </a:rPr>
              <a:t>Accuracy W</a:t>
            </a:r>
            <a:r>
              <a:rPr lang="en">
                <a:solidFill>
                  <a:srgbClr val="FF0000"/>
                </a:solidFill>
              </a:rPr>
              <a:t>inner</a:t>
            </a:r>
            <a:endParaRPr>
              <a:solidFill>
                <a:srgbClr val="FF0000"/>
              </a:solidFill>
            </a:endParaRPr>
          </a:p>
        </p:txBody>
      </p:sp>
      <p:sp>
        <p:nvSpPr>
          <p:cNvPr id="389" name="Google Shape;389;p43"/>
          <p:cNvSpPr/>
          <p:nvPr/>
        </p:nvSpPr>
        <p:spPr>
          <a:xfrm>
            <a:off x="6774825" y="3409550"/>
            <a:ext cx="1017300" cy="247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43"/>
          <p:cNvSpPr/>
          <p:nvPr/>
        </p:nvSpPr>
        <p:spPr>
          <a:xfrm>
            <a:off x="2925675" y="3409550"/>
            <a:ext cx="1017300" cy="247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43"/>
          <p:cNvSpPr txBox="1"/>
          <p:nvPr>
            <p:ph idx="1" type="body"/>
          </p:nvPr>
        </p:nvSpPr>
        <p:spPr>
          <a:xfrm>
            <a:off x="6672275" y="3705025"/>
            <a:ext cx="1119900" cy="524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a:solidFill>
                  <a:srgbClr val="FF9900"/>
                </a:solidFill>
              </a:rPr>
              <a:t>Val Loss Winner </a:t>
            </a:r>
            <a:endParaRPr>
              <a:solidFill>
                <a:srgbClr val="FF9900"/>
              </a:solidFill>
            </a:endParaRPr>
          </a:p>
        </p:txBody>
      </p:sp>
      <p:sp>
        <p:nvSpPr>
          <p:cNvPr id="392" name="Google Shape;392;p43"/>
          <p:cNvSpPr/>
          <p:nvPr/>
        </p:nvSpPr>
        <p:spPr>
          <a:xfrm>
            <a:off x="5743575" y="3350425"/>
            <a:ext cx="2171700" cy="3849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43"/>
          <p:cNvSpPr/>
          <p:nvPr/>
        </p:nvSpPr>
        <p:spPr>
          <a:xfrm>
            <a:off x="1919225" y="3350425"/>
            <a:ext cx="2052600" cy="3546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43"/>
          <p:cNvSpPr txBox="1"/>
          <p:nvPr/>
        </p:nvSpPr>
        <p:spPr>
          <a:xfrm>
            <a:off x="3890900" y="4042650"/>
            <a:ext cx="2052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lt1"/>
                </a:solidFill>
                <a:latin typeface="Lato"/>
                <a:ea typeface="Lato"/>
                <a:cs typeface="Lato"/>
                <a:sym typeface="Lato"/>
              </a:rPr>
              <a:t>Both are </a:t>
            </a:r>
            <a:r>
              <a:rPr lang="en" sz="1200">
                <a:solidFill>
                  <a:schemeClr val="lt1"/>
                </a:solidFill>
                <a:latin typeface="Lato"/>
                <a:ea typeface="Lato"/>
                <a:cs typeface="Lato"/>
                <a:sym typeface="Lato"/>
              </a:rPr>
              <a:t>Slight Overfitting?</a:t>
            </a:r>
            <a:endParaRPr sz="12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0950"/>
            <a:ext cx="7038900" cy="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86" name="Google Shape;186;p26"/>
          <p:cNvSpPr txBox="1"/>
          <p:nvPr>
            <p:ph idx="1" type="body"/>
          </p:nvPr>
        </p:nvSpPr>
        <p:spPr>
          <a:xfrm>
            <a:off x="992700" y="493675"/>
            <a:ext cx="7766100" cy="166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Problem </a:t>
            </a:r>
            <a:endParaRPr sz="1600"/>
          </a:p>
          <a:p>
            <a:pPr indent="-330200" lvl="1" marL="914400" rtl="0" algn="l">
              <a:spcBef>
                <a:spcPts val="0"/>
              </a:spcBef>
              <a:spcAft>
                <a:spcPts val="0"/>
              </a:spcAft>
              <a:buSzPts val="1600"/>
              <a:buChar char="○"/>
            </a:pPr>
            <a:r>
              <a:rPr lang="en" sz="1600"/>
              <a:t>Too many unorganized brain MRIs that need to be sorted as having cancers or not. </a:t>
            </a:r>
            <a:endParaRPr sz="1600"/>
          </a:p>
          <a:p>
            <a:pPr indent="-330200" lvl="1" marL="914400" rtl="0" algn="l">
              <a:spcBef>
                <a:spcPts val="0"/>
              </a:spcBef>
              <a:spcAft>
                <a:spcPts val="0"/>
              </a:spcAft>
              <a:buSzPts val="1600"/>
              <a:buChar char="○"/>
            </a:pPr>
            <a:r>
              <a:rPr lang="en" sz="1600"/>
              <a:t>Need a train eye. </a:t>
            </a:r>
            <a:endParaRPr sz="1600"/>
          </a:p>
          <a:p>
            <a:pPr indent="-330200" lvl="1" marL="914400" rtl="0" algn="l">
              <a:spcBef>
                <a:spcPts val="0"/>
              </a:spcBef>
              <a:spcAft>
                <a:spcPts val="0"/>
              </a:spcAft>
              <a:buSzPts val="1600"/>
              <a:buChar char="○"/>
            </a:pPr>
            <a:r>
              <a:rPr lang="en" sz="1600"/>
              <a:t>The amount of images is too much for doctors </a:t>
            </a:r>
            <a:endParaRPr sz="1600"/>
          </a:p>
        </p:txBody>
      </p:sp>
      <p:sp>
        <p:nvSpPr>
          <p:cNvPr id="187" name="Google Shape;187;p26"/>
          <p:cNvSpPr txBox="1"/>
          <p:nvPr>
            <p:ph idx="1" type="body"/>
          </p:nvPr>
        </p:nvSpPr>
        <p:spPr>
          <a:xfrm>
            <a:off x="992700" y="1967275"/>
            <a:ext cx="7766100" cy="12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Solution</a:t>
            </a:r>
            <a:endParaRPr sz="1600"/>
          </a:p>
          <a:p>
            <a:pPr indent="-330200" lvl="1" marL="914400" rtl="0" algn="l">
              <a:spcBef>
                <a:spcPts val="0"/>
              </a:spcBef>
              <a:spcAft>
                <a:spcPts val="0"/>
              </a:spcAft>
              <a:buSzPts val="1600"/>
              <a:buChar char="○"/>
            </a:pPr>
            <a:r>
              <a:rPr lang="en" sz="1600"/>
              <a:t>To make an image-processing brain tumor predictive model to automate this problem on scale. </a:t>
            </a:r>
            <a:endParaRPr sz="1600"/>
          </a:p>
          <a:p>
            <a:pPr indent="-330200" lvl="1" marL="914400" rtl="0" algn="l">
              <a:spcBef>
                <a:spcPts val="0"/>
              </a:spcBef>
              <a:spcAft>
                <a:spcPts val="0"/>
              </a:spcAft>
              <a:buSzPts val="1600"/>
              <a:buChar char="○"/>
            </a:pPr>
            <a:r>
              <a:rPr lang="en" sz="1600"/>
              <a:t>CNN model on pytorch.</a:t>
            </a:r>
            <a:endParaRPr sz="1600"/>
          </a:p>
        </p:txBody>
      </p:sp>
      <p:sp>
        <p:nvSpPr>
          <p:cNvPr id="188" name="Google Shape;188;p26"/>
          <p:cNvSpPr txBox="1"/>
          <p:nvPr>
            <p:ph idx="1" type="body"/>
          </p:nvPr>
        </p:nvSpPr>
        <p:spPr>
          <a:xfrm>
            <a:off x="992700" y="3236875"/>
            <a:ext cx="7766100" cy="98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Stakeholders </a:t>
            </a:r>
            <a:endParaRPr sz="1600"/>
          </a:p>
          <a:p>
            <a:pPr indent="-330200" lvl="1" marL="914400" rtl="0" algn="l">
              <a:spcBef>
                <a:spcPts val="0"/>
              </a:spcBef>
              <a:spcAft>
                <a:spcPts val="0"/>
              </a:spcAft>
              <a:buSzPts val="1600"/>
              <a:buChar char="○"/>
            </a:pPr>
            <a:r>
              <a:rPr lang="en" sz="1600"/>
              <a:t>Hospital</a:t>
            </a:r>
            <a:endParaRPr sz="1600"/>
          </a:p>
          <a:p>
            <a:pPr indent="-330200" lvl="1" marL="914400" rtl="0" algn="l">
              <a:spcBef>
                <a:spcPts val="0"/>
              </a:spcBef>
              <a:spcAft>
                <a:spcPts val="0"/>
              </a:spcAft>
              <a:buSzPts val="1600"/>
              <a:buChar char="○"/>
            </a:pPr>
            <a:r>
              <a:rPr lang="en" sz="1600"/>
              <a:t>Doctors</a:t>
            </a:r>
            <a:endParaRPr sz="1600"/>
          </a:p>
        </p:txBody>
      </p:sp>
      <p:sp>
        <p:nvSpPr>
          <p:cNvPr id="189" name="Google Shape;189;p26"/>
          <p:cNvSpPr txBox="1"/>
          <p:nvPr>
            <p:ph idx="1" type="body"/>
          </p:nvPr>
        </p:nvSpPr>
        <p:spPr>
          <a:xfrm>
            <a:off x="992700" y="4177075"/>
            <a:ext cx="7766100" cy="91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Consider</a:t>
            </a:r>
            <a:r>
              <a:rPr lang="en" sz="1600"/>
              <a:t> as pass</a:t>
            </a:r>
            <a:endParaRPr sz="1600"/>
          </a:p>
          <a:p>
            <a:pPr indent="-330200" lvl="1" marL="914400" rtl="0" algn="l">
              <a:spcBef>
                <a:spcPts val="0"/>
              </a:spcBef>
              <a:spcAft>
                <a:spcPts val="0"/>
              </a:spcAft>
              <a:buSzPts val="1600"/>
              <a:buChar char="○"/>
            </a:pPr>
            <a:r>
              <a:rPr lang="en" sz="1600"/>
              <a:t>And we wish to have a validation loss under 0.15, no signs of overfitting, and an accuracy of 95%. This is just to make a quick prototype of a model working.</a:t>
            </a:r>
            <a:endParaRPr sz="1600"/>
          </a:p>
          <a:p>
            <a:pPr indent="-330200" lvl="1" marL="914400" rtl="0" algn="l">
              <a:spcBef>
                <a:spcPts val="0"/>
              </a:spcBef>
              <a:spcAft>
                <a:spcPts val="0"/>
              </a:spcAft>
              <a:buSzPts val="1600"/>
              <a:buChar char="○"/>
            </a:pPr>
            <a:r>
              <a:t/>
            </a:r>
            <a:endParaRPr sz="1600"/>
          </a:p>
          <a:p>
            <a:pPr indent="-330200" lvl="1" marL="914400" rtl="0" algn="l">
              <a:spcBef>
                <a:spcPts val="0"/>
              </a:spcBef>
              <a:spcAft>
                <a:spcPts val="0"/>
              </a:spcAft>
              <a:buSzPts val="1600"/>
              <a:buChar char="○"/>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1297500" y="393750"/>
            <a:ext cx="7038900" cy="58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Future Work, &amp; Improving the model</a:t>
            </a:r>
            <a:endParaRPr/>
          </a:p>
        </p:txBody>
      </p:sp>
      <p:sp>
        <p:nvSpPr>
          <p:cNvPr id="400" name="Google Shape;400;p44"/>
          <p:cNvSpPr txBox="1"/>
          <p:nvPr>
            <p:ph idx="1" type="body"/>
          </p:nvPr>
        </p:nvSpPr>
        <p:spPr>
          <a:xfrm>
            <a:off x="1297500" y="1038250"/>
            <a:ext cx="70389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311150" lvl="0" marL="457200" rtl="0" algn="l">
              <a:spcBef>
                <a:spcPts val="1200"/>
              </a:spcBef>
              <a:spcAft>
                <a:spcPts val="0"/>
              </a:spcAft>
              <a:buSzPts val="1300"/>
              <a:buChar char="●"/>
            </a:pPr>
            <a:r>
              <a:rPr lang="en"/>
              <a:t>Chose Model 2 with the dataset of merging the data into 2 classes.</a:t>
            </a:r>
            <a:endParaRPr/>
          </a:p>
        </p:txBody>
      </p:sp>
      <p:sp>
        <p:nvSpPr>
          <p:cNvPr id="401" name="Google Shape;401;p44"/>
          <p:cNvSpPr txBox="1"/>
          <p:nvPr/>
        </p:nvSpPr>
        <p:spPr>
          <a:xfrm>
            <a:off x="1297500" y="2804500"/>
            <a:ext cx="7038900" cy="16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Future Works: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Experiment with augmenting the data (rot and flip) which will increase the data set from 6K to 87K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Optimize the parallel computing to </a:t>
            </a:r>
            <a:r>
              <a:rPr lang="en" sz="1300">
                <a:solidFill>
                  <a:schemeClr val="lt1"/>
                </a:solidFill>
                <a:latin typeface="Lato"/>
                <a:ea typeface="Lato"/>
                <a:cs typeface="Lato"/>
                <a:sym typeface="Lato"/>
              </a:rPr>
              <a:t>process</a:t>
            </a:r>
            <a:r>
              <a:rPr lang="en" sz="1300">
                <a:solidFill>
                  <a:schemeClr val="lt1"/>
                </a:solidFill>
                <a:latin typeface="Lato"/>
                <a:ea typeface="Lato"/>
                <a:cs typeface="Lato"/>
                <a:sym typeface="Lato"/>
              </a:rPr>
              <a:t> more data faster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Experiment different types of CNN models structures than only the simple one. Chose small as dataset was small.</a:t>
            </a:r>
            <a:endParaRPr sz="1300">
              <a:solidFill>
                <a:schemeClr val="lt1"/>
              </a:solidFill>
              <a:latin typeface="Lato"/>
              <a:ea typeface="Lato"/>
              <a:cs typeface="Lato"/>
              <a:sym typeface="Lato"/>
            </a:endParaRPr>
          </a:p>
        </p:txBody>
      </p:sp>
      <p:sp>
        <p:nvSpPr>
          <p:cNvPr id="402" name="Google Shape;402;p44"/>
          <p:cNvSpPr txBox="1"/>
          <p:nvPr/>
        </p:nvSpPr>
        <p:spPr>
          <a:xfrm>
            <a:off x="1297500" y="1951675"/>
            <a:ext cx="70389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Possible issues: </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Possible mislabeling</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2500"/>
          </a:p>
          <a:p>
            <a:pPr indent="0" lvl="0" marL="0" rtl="0" algn="l">
              <a:spcBef>
                <a:spcPts val="0"/>
              </a:spcBef>
              <a:spcAft>
                <a:spcPts val="0"/>
              </a:spcAft>
              <a:buNone/>
            </a:pPr>
            <a:r>
              <a:rPr lang="en" sz="2500"/>
              <a:t>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1297500" y="12750"/>
            <a:ext cx="7038900" cy="6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95" name="Google Shape;195;p27"/>
          <p:cNvSpPr txBox="1"/>
          <p:nvPr>
            <p:ph idx="1" type="body"/>
          </p:nvPr>
        </p:nvSpPr>
        <p:spPr>
          <a:xfrm>
            <a:off x="1297500" y="504275"/>
            <a:ext cx="7038900" cy="163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data was provided by the </a:t>
            </a:r>
            <a:r>
              <a:rPr lang="en"/>
              <a:t>IEEE Data Port</a:t>
            </a:r>
            <a:r>
              <a:rPr lang="en"/>
              <a:t>:</a:t>
            </a:r>
            <a:endParaRPr/>
          </a:p>
          <a:p>
            <a:pPr indent="0" lvl="0" marL="0" rtl="0" algn="l">
              <a:spcBef>
                <a:spcPts val="0"/>
              </a:spcBef>
              <a:spcAft>
                <a:spcPts val="0"/>
              </a:spcAft>
              <a:buNone/>
            </a:pPr>
            <a:r>
              <a:rPr lang="en" u="sng">
                <a:solidFill>
                  <a:schemeClr val="hlink"/>
                </a:solidFill>
                <a:hlinkClick r:id="rId3"/>
              </a:rPr>
              <a:t>https://ieee-dataport.org/documents/brain-tumor-mri-dataset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is available on Kaggle:</a:t>
            </a:r>
            <a:endParaRPr/>
          </a:p>
          <a:p>
            <a:pPr indent="0" lvl="0" marL="0" rtl="0" algn="l">
              <a:spcBef>
                <a:spcPts val="0"/>
              </a:spcBef>
              <a:spcAft>
                <a:spcPts val="0"/>
              </a:spcAft>
              <a:buNone/>
            </a:pPr>
            <a:r>
              <a:rPr lang="en" u="sng">
                <a:solidFill>
                  <a:schemeClr val="hlink"/>
                </a:solidFill>
                <a:hlinkClick r:id="rId4"/>
              </a:rPr>
              <a:t>https://www.kaggle.com/datasets/masoudnickparvar/brain-tumor-mri-dataset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under the license CC BY 4.0 ATTRIBUTION 4.0 INTERNATIONAL Deed: </a:t>
            </a:r>
            <a:r>
              <a:rPr lang="en" u="sng">
                <a:solidFill>
                  <a:schemeClr val="hlink"/>
                </a:solidFill>
                <a:hlinkClick r:id="rId5"/>
              </a:rPr>
              <a:t>https://creativecommons.org/licenses/by/4.0/</a:t>
            </a:r>
            <a:endParaRPr/>
          </a:p>
        </p:txBody>
      </p:sp>
      <p:pic>
        <p:nvPicPr>
          <p:cNvPr id="196" name="Google Shape;196;p27"/>
          <p:cNvPicPr preferRelativeResize="0"/>
          <p:nvPr/>
        </p:nvPicPr>
        <p:blipFill>
          <a:blip r:embed="rId6">
            <a:alphaModFix/>
          </a:blip>
          <a:stretch>
            <a:fillRect/>
          </a:stretch>
        </p:blipFill>
        <p:spPr>
          <a:xfrm>
            <a:off x="181875" y="2571525"/>
            <a:ext cx="1676425" cy="2062525"/>
          </a:xfrm>
          <a:prstGeom prst="rect">
            <a:avLst/>
          </a:prstGeom>
          <a:noFill/>
          <a:ln>
            <a:noFill/>
          </a:ln>
        </p:spPr>
      </p:pic>
      <p:sp>
        <p:nvSpPr>
          <p:cNvPr id="197" name="Google Shape;197;p27"/>
          <p:cNvSpPr txBox="1"/>
          <p:nvPr>
            <p:ph idx="1" type="body"/>
          </p:nvPr>
        </p:nvSpPr>
        <p:spPr>
          <a:xfrm>
            <a:off x="258073" y="2124075"/>
            <a:ext cx="16764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folder structure</a:t>
            </a:r>
            <a:endParaRPr sz="1200"/>
          </a:p>
        </p:txBody>
      </p:sp>
      <p:pic>
        <p:nvPicPr>
          <p:cNvPr id="198" name="Google Shape;198;p27"/>
          <p:cNvPicPr preferRelativeResize="0"/>
          <p:nvPr/>
        </p:nvPicPr>
        <p:blipFill>
          <a:blip r:embed="rId7">
            <a:alphaModFix/>
          </a:blip>
          <a:stretch>
            <a:fillRect/>
          </a:stretch>
        </p:blipFill>
        <p:spPr>
          <a:xfrm>
            <a:off x="4387285" y="2571750"/>
            <a:ext cx="4642440" cy="2457375"/>
          </a:xfrm>
          <a:prstGeom prst="rect">
            <a:avLst/>
          </a:prstGeom>
          <a:noFill/>
          <a:ln>
            <a:noFill/>
          </a:ln>
        </p:spPr>
      </p:pic>
      <p:pic>
        <p:nvPicPr>
          <p:cNvPr id="199" name="Google Shape;199;p27"/>
          <p:cNvPicPr preferRelativeResize="0"/>
          <p:nvPr/>
        </p:nvPicPr>
        <p:blipFill>
          <a:blip r:embed="rId8">
            <a:alphaModFix/>
          </a:blip>
          <a:stretch>
            <a:fillRect/>
          </a:stretch>
        </p:blipFill>
        <p:spPr>
          <a:xfrm>
            <a:off x="2059900" y="2571525"/>
            <a:ext cx="2105850" cy="2105850"/>
          </a:xfrm>
          <a:prstGeom prst="rect">
            <a:avLst/>
          </a:prstGeom>
          <a:noFill/>
          <a:ln>
            <a:noFill/>
          </a:ln>
        </p:spPr>
      </p:pic>
      <p:sp>
        <p:nvSpPr>
          <p:cNvPr id="200" name="Google Shape;200;p27"/>
          <p:cNvSpPr txBox="1"/>
          <p:nvPr>
            <p:ph idx="1" type="body"/>
          </p:nvPr>
        </p:nvSpPr>
        <p:spPr>
          <a:xfrm>
            <a:off x="2087263" y="2124063"/>
            <a:ext cx="20511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Grayscale images</a:t>
            </a:r>
            <a:endParaRPr sz="1200"/>
          </a:p>
        </p:txBody>
      </p:sp>
      <p:sp>
        <p:nvSpPr>
          <p:cNvPr id="201" name="Google Shape;201;p27"/>
          <p:cNvSpPr txBox="1"/>
          <p:nvPr>
            <p:ph idx="1" type="body"/>
          </p:nvPr>
        </p:nvSpPr>
        <p:spPr>
          <a:xfrm>
            <a:off x="5775313" y="2176925"/>
            <a:ext cx="2051100" cy="38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Just a sample of all the data</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Brain MRI info</a:t>
            </a:r>
            <a:endParaRPr/>
          </a:p>
        </p:txBody>
      </p:sp>
      <p:sp>
        <p:nvSpPr>
          <p:cNvPr id="207" name="Google Shape;207;p28"/>
          <p:cNvSpPr txBox="1"/>
          <p:nvPr>
            <p:ph idx="1" type="body"/>
          </p:nvPr>
        </p:nvSpPr>
        <p:spPr>
          <a:xfrm>
            <a:off x="1297500" y="835275"/>
            <a:ext cx="7518600" cy="200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Glioma - A type of cancer arising from glial cells in the brain or spinal cord.</a:t>
            </a:r>
            <a:endParaRPr sz="1600"/>
          </a:p>
          <a:p>
            <a:pPr indent="-330200" lvl="1" marL="914400" rtl="0" algn="l">
              <a:spcBef>
                <a:spcPts val="0"/>
              </a:spcBef>
              <a:spcAft>
                <a:spcPts val="0"/>
              </a:spcAft>
              <a:buClr>
                <a:srgbClr val="FF0000"/>
              </a:buClr>
              <a:buSzPts val="1600"/>
              <a:buChar char="○"/>
            </a:pPr>
            <a:r>
              <a:rPr lang="en" sz="1600">
                <a:solidFill>
                  <a:srgbClr val="FF0000"/>
                </a:solidFill>
              </a:rPr>
              <a:t>Actual Cancer</a:t>
            </a:r>
            <a:endParaRPr sz="1600">
              <a:solidFill>
                <a:srgbClr val="FF0000"/>
              </a:solidFill>
            </a:endParaRPr>
          </a:p>
          <a:p>
            <a:pPr indent="-330200" lvl="0" marL="457200" rtl="0" algn="l">
              <a:spcBef>
                <a:spcPts val="0"/>
              </a:spcBef>
              <a:spcAft>
                <a:spcPts val="0"/>
              </a:spcAft>
              <a:buSzPts val="1600"/>
              <a:buChar char="●"/>
            </a:pPr>
            <a:r>
              <a:rPr lang="en" sz="1600"/>
              <a:t>Meningioma - Usually a benign tumor from the meninges; rarely malignant.</a:t>
            </a:r>
            <a:endParaRPr sz="1600"/>
          </a:p>
          <a:p>
            <a:pPr indent="-330200" lvl="0" marL="457200" rtl="0" algn="l">
              <a:spcBef>
                <a:spcPts val="0"/>
              </a:spcBef>
              <a:spcAft>
                <a:spcPts val="0"/>
              </a:spcAft>
              <a:buSzPts val="1600"/>
              <a:buChar char="●"/>
            </a:pPr>
            <a:r>
              <a:rPr lang="en" sz="1600"/>
              <a:t>Notumor - Means no tumor was found.</a:t>
            </a:r>
            <a:endParaRPr sz="1600"/>
          </a:p>
          <a:p>
            <a:pPr indent="-330200" lvl="0" marL="457200" rtl="0" algn="l">
              <a:spcBef>
                <a:spcPts val="0"/>
              </a:spcBef>
              <a:spcAft>
                <a:spcPts val="0"/>
              </a:spcAft>
              <a:buSzPts val="1600"/>
              <a:buChar char="●"/>
            </a:pPr>
            <a:r>
              <a:rPr lang="en" sz="1600"/>
              <a:t>Pituitary -  Refers to the gland; tumors (mostly benign) can form, rarely cancerous.</a:t>
            </a:r>
            <a:endParaRPr sz="1600"/>
          </a:p>
        </p:txBody>
      </p:sp>
      <p:pic>
        <p:nvPicPr>
          <p:cNvPr id="208" name="Google Shape;208;p28"/>
          <p:cNvPicPr preferRelativeResize="0"/>
          <p:nvPr/>
        </p:nvPicPr>
        <p:blipFill rotWithShape="1">
          <a:blip r:embed="rId3">
            <a:alphaModFix/>
          </a:blip>
          <a:srcRect b="48734" l="0" r="0" t="10962"/>
          <a:stretch/>
        </p:blipFill>
        <p:spPr>
          <a:xfrm>
            <a:off x="3133388" y="2951525"/>
            <a:ext cx="2877225" cy="142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916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214" name="Google Shape;214;p29"/>
          <p:cNvSpPr txBox="1"/>
          <p:nvPr>
            <p:ph idx="1" type="body"/>
          </p:nvPr>
        </p:nvSpPr>
        <p:spPr>
          <a:xfrm>
            <a:off x="840300" y="643900"/>
            <a:ext cx="5288700" cy="12069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SzPct val="100000"/>
              <a:buChar char="●"/>
            </a:pPr>
            <a:r>
              <a:rPr lang="en" sz="1600"/>
              <a:t>End goal is to make a model where you input image data of Brain MRI and will classify either Cancer or No Cancer.</a:t>
            </a:r>
            <a:endParaRPr sz="1600"/>
          </a:p>
          <a:p>
            <a:pPr indent="-322580" lvl="0" marL="457200" rtl="0" algn="l">
              <a:spcBef>
                <a:spcPts val="0"/>
              </a:spcBef>
              <a:spcAft>
                <a:spcPts val="0"/>
              </a:spcAft>
              <a:buSzPct val="100000"/>
              <a:buChar char="●"/>
            </a:pPr>
            <a:r>
              <a:rPr lang="en" sz="1600"/>
              <a:t>We will be experimenting with different data set ideas. </a:t>
            </a:r>
            <a:endParaRPr sz="1600"/>
          </a:p>
        </p:txBody>
      </p:sp>
      <p:pic>
        <p:nvPicPr>
          <p:cNvPr id="215" name="Google Shape;215;p29"/>
          <p:cNvPicPr preferRelativeResize="0"/>
          <p:nvPr/>
        </p:nvPicPr>
        <p:blipFill rotWithShape="1">
          <a:blip r:embed="rId3">
            <a:alphaModFix/>
          </a:blip>
          <a:srcRect b="38612" l="0" r="33752" t="0"/>
          <a:stretch/>
        </p:blipFill>
        <p:spPr>
          <a:xfrm>
            <a:off x="1449900" y="3914350"/>
            <a:ext cx="3546001" cy="887400"/>
          </a:xfrm>
          <a:prstGeom prst="rect">
            <a:avLst/>
          </a:prstGeom>
          <a:noFill/>
          <a:ln>
            <a:noFill/>
          </a:ln>
        </p:spPr>
      </p:pic>
      <p:sp>
        <p:nvSpPr>
          <p:cNvPr id="216" name="Google Shape;216;p29"/>
          <p:cNvSpPr txBox="1"/>
          <p:nvPr/>
        </p:nvSpPr>
        <p:spPr>
          <a:xfrm>
            <a:off x="736250" y="1927000"/>
            <a:ext cx="5171700" cy="714300"/>
          </a:xfrm>
          <a:prstGeom prst="rect">
            <a:avLst/>
          </a:prstGeom>
          <a:noFill/>
          <a:ln>
            <a:noFill/>
          </a:ln>
        </p:spPr>
        <p:txBody>
          <a:bodyPr anchorCtr="0" anchor="t" bIns="91425" lIns="91425" spcFirstLastPara="1" rIns="91425" wrap="square" tIns="91425">
            <a:spAutoFit/>
          </a:bodyPr>
          <a:lstStyle/>
          <a:p>
            <a:pPr indent="-330200" lvl="0" marL="9144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I</a:t>
            </a:r>
            <a:r>
              <a:rPr lang="en">
                <a:solidFill>
                  <a:schemeClr val="lt1"/>
                </a:solidFill>
                <a:latin typeface="Lato"/>
                <a:ea typeface="Lato"/>
                <a:cs typeface="Lato"/>
                <a:sym typeface="Lato"/>
              </a:rPr>
              <a:t>dea 1 is keep it as 4 classes</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Glioma, meningioma, notumor, pituitary</a:t>
            </a:r>
            <a:endParaRPr>
              <a:solidFill>
                <a:schemeClr val="lt1"/>
              </a:solidFill>
              <a:latin typeface="Lato"/>
              <a:ea typeface="Lato"/>
              <a:cs typeface="Lato"/>
              <a:sym typeface="Lato"/>
            </a:endParaRPr>
          </a:p>
        </p:txBody>
      </p:sp>
      <p:sp>
        <p:nvSpPr>
          <p:cNvPr id="217" name="Google Shape;217;p29"/>
          <p:cNvSpPr txBox="1"/>
          <p:nvPr/>
        </p:nvSpPr>
        <p:spPr>
          <a:xfrm>
            <a:off x="736250" y="2694175"/>
            <a:ext cx="6920700" cy="1280700"/>
          </a:xfrm>
          <a:prstGeom prst="rect">
            <a:avLst/>
          </a:prstGeom>
          <a:noFill/>
          <a:ln>
            <a:noFill/>
          </a:ln>
        </p:spPr>
        <p:txBody>
          <a:bodyPr anchorCtr="0" anchor="t" bIns="91425" lIns="91425" spcFirstLastPara="1" rIns="91425" wrap="square" tIns="91425">
            <a:spAutoFit/>
          </a:bodyPr>
          <a:lstStyle/>
          <a:p>
            <a:pPr indent="-330200" lvl="0" marL="9144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I</a:t>
            </a:r>
            <a:r>
              <a:rPr lang="en">
                <a:solidFill>
                  <a:schemeClr val="lt1"/>
                </a:solidFill>
                <a:latin typeface="Lato"/>
                <a:ea typeface="Lato"/>
                <a:cs typeface="Lato"/>
                <a:sym typeface="Lato"/>
              </a:rPr>
              <a:t>dea 2 is to make it 2 classes.</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 Glioma as ‘cancer’</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Meningioma, notumor, pituitar all as ‘no </a:t>
            </a:r>
            <a:r>
              <a:rPr lang="en">
                <a:solidFill>
                  <a:schemeClr val="lt1"/>
                </a:solidFill>
                <a:latin typeface="Lato"/>
                <a:ea typeface="Lato"/>
                <a:cs typeface="Lato"/>
                <a:sym typeface="Lato"/>
              </a:rPr>
              <a:t>cancer’.</a:t>
            </a:r>
            <a:endParaRPr>
              <a:solidFill>
                <a:schemeClr val="lt1"/>
              </a:solidFill>
              <a:latin typeface="Lato"/>
              <a:ea typeface="Lato"/>
              <a:cs typeface="Lato"/>
              <a:sym typeface="Lato"/>
            </a:endParaRPr>
          </a:p>
          <a:p>
            <a:pPr indent="-330200" lvl="1" marL="1371600" rtl="0" algn="l">
              <a:lnSpc>
                <a:spcPct val="115000"/>
              </a:lnSpc>
              <a:spcBef>
                <a:spcPts val="0"/>
              </a:spcBef>
              <a:spcAft>
                <a:spcPts val="0"/>
              </a:spcAft>
              <a:buClr>
                <a:schemeClr val="lt1"/>
              </a:buClr>
              <a:buSzPts val="1600"/>
              <a:buFont typeface="Lato"/>
              <a:buChar char="○"/>
            </a:pPr>
            <a:r>
              <a:rPr lang="en">
                <a:solidFill>
                  <a:schemeClr val="lt1"/>
                </a:solidFill>
                <a:latin typeface="Lato"/>
                <a:ea typeface="Lato"/>
                <a:cs typeface="Lato"/>
                <a:sym typeface="Lato"/>
              </a:rPr>
              <a:t>Data will be imbalanced </a:t>
            </a:r>
            <a:endParaRPr>
              <a:solidFill>
                <a:schemeClr val="lt1"/>
              </a:solidFill>
              <a:latin typeface="Lato"/>
              <a:ea typeface="Lato"/>
              <a:cs typeface="Lato"/>
              <a:sym typeface="Lato"/>
            </a:endParaRPr>
          </a:p>
        </p:txBody>
      </p:sp>
      <p:pic>
        <p:nvPicPr>
          <p:cNvPr id="218" name="Google Shape;218;p29"/>
          <p:cNvPicPr preferRelativeResize="0"/>
          <p:nvPr/>
        </p:nvPicPr>
        <p:blipFill rotWithShape="1">
          <a:blip r:embed="rId3">
            <a:alphaModFix/>
          </a:blip>
          <a:srcRect b="38612" l="65984" r="0" t="0"/>
          <a:stretch/>
        </p:blipFill>
        <p:spPr>
          <a:xfrm>
            <a:off x="4995902" y="3914350"/>
            <a:ext cx="1820748" cy="887400"/>
          </a:xfrm>
          <a:prstGeom prst="rect">
            <a:avLst/>
          </a:prstGeom>
          <a:noFill/>
          <a:ln>
            <a:noFill/>
          </a:ln>
        </p:spPr>
      </p:pic>
      <p:pic>
        <p:nvPicPr>
          <p:cNvPr id="219" name="Google Shape;219;p29"/>
          <p:cNvPicPr preferRelativeResize="0"/>
          <p:nvPr/>
        </p:nvPicPr>
        <p:blipFill>
          <a:blip r:embed="rId4">
            <a:alphaModFix/>
          </a:blip>
          <a:stretch>
            <a:fillRect/>
          </a:stretch>
        </p:blipFill>
        <p:spPr>
          <a:xfrm>
            <a:off x="7584204" y="1065838"/>
            <a:ext cx="1559796" cy="2571750"/>
          </a:xfrm>
          <a:prstGeom prst="rect">
            <a:avLst/>
          </a:prstGeom>
          <a:noFill/>
          <a:ln>
            <a:noFill/>
          </a:ln>
        </p:spPr>
      </p:pic>
      <p:pic>
        <p:nvPicPr>
          <p:cNvPr id="220" name="Google Shape;220;p29"/>
          <p:cNvPicPr preferRelativeResize="0"/>
          <p:nvPr/>
        </p:nvPicPr>
        <p:blipFill>
          <a:blip r:embed="rId5">
            <a:alphaModFix/>
          </a:blip>
          <a:stretch>
            <a:fillRect/>
          </a:stretch>
        </p:blipFill>
        <p:spPr>
          <a:xfrm>
            <a:off x="5984000" y="1066800"/>
            <a:ext cx="1559800" cy="25698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Data for Cross Validation</a:t>
            </a:r>
            <a:endParaRPr/>
          </a:p>
        </p:txBody>
      </p:sp>
      <p:sp>
        <p:nvSpPr>
          <p:cNvPr id="226" name="Google Shape;226;p30"/>
          <p:cNvSpPr txBox="1"/>
          <p:nvPr>
            <p:ph idx="1" type="body"/>
          </p:nvPr>
        </p:nvSpPr>
        <p:spPr>
          <a:xfrm>
            <a:off x="1297500" y="674550"/>
            <a:ext cx="7518600" cy="85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Cross validation will need K folds from one sample source </a:t>
            </a:r>
            <a:endParaRPr/>
          </a:p>
          <a:p>
            <a:pPr indent="-311150" lvl="0" marL="457200" rtl="0" algn="l">
              <a:spcBef>
                <a:spcPts val="0"/>
              </a:spcBef>
              <a:spcAft>
                <a:spcPts val="0"/>
              </a:spcAft>
              <a:buSzPts val="1300"/>
              <a:buChar char="●"/>
            </a:pPr>
            <a:r>
              <a:rPr lang="en"/>
              <a:t>Original</a:t>
            </a:r>
            <a:r>
              <a:rPr lang="en"/>
              <a:t> data was split, will merge them together as then easier to create folds for </a:t>
            </a:r>
            <a:r>
              <a:rPr lang="en"/>
              <a:t>Cross Validation.</a:t>
            </a:r>
            <a:endParaRPr/>
          </a:p>
        </p:txBody>
      </p:sp>
      <p:pic>
        <p:nvPicPr>
          <p:cNvPr id="227" name="Google Shape;227;p30"/>
          <p:cNvPicPr preferRelativeResize="0"/>
          <p:nvPr/>
        </p:nvPicPr>
        <p:blipFill>
          <a:blip r:embed="rId3">
            <a:alphaModFix/>
          </a:blip>
          <a:stretch>
            <a:fillRect/>
          </a:stretch>
        </p:blipFill>
        <p:spPr>
          <a:xfrm>
            <a:off x="1472850" y="1778800"/>
            <a:ext cx="2248400" cy="2766225"/>
          </a:xfrm>
          <a:prstGeom prst="rect">
            <a:avLst/>
          </a:prstGeom>
          <a:noFill/>
          <a:ln>
            <a:noFill/>
          </a:ln>
        </p:spPr>
      </p:pic>
      <p:pic>
        <p:nvPicPr>
          <p:cNvPr id="228" name="Google Shape;228;p30"/>
          <p:cNvPicPr preferRelativeResize="0"/>
          <p:nvPr/>
        </p:nvPicPr>
        <p:blipFill>
          <a:blip r:embed="rId4">
            <a:alphaModFix/>
          </a:blip>
          <a:stretch>
            <a:fillRect/>
          </a:stretch>
        </p:blipFill>
        <p:spPr>
          <a:xfrm>
            <a:off x="5255850" y="2331925"/>
            <a:ext cx="3042800" cy="1793800"/>
          </a:xfrm>
          <a:prstGeom prst="rect">
            <a:avLst/>
          </a:prstGeom>
          <a:noFill/>
          <a:ln>
            <a:noFill/>
          </a:ln>
        </p:spPr>
      </p:pic>
      <p:cxnSp>
        <p:nvCxnSpPr>
          <p:cNvPr id="229" name="Google Shape;229;p30"/>
          <p:cNvCxnSpPr/>
          <p:nvPr/>
        </p:nvCxnSpPr>
        <p:spPr>
          <a:xfrm>
            <a:off x="4088600" y="3227900"/>
            <a:ext cx="821100" cy="150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297500" y="59450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Data Methods</a:t>
            </a:r>
            <a:endParaRPr/>
          </a:p>
        </p:txBody>
      </p:sp>
      <p:sp>
        <p:nvSpPr>
          <p:cNvPr id="235" name="Google Shape;235;p31"/>
          <p:cNvSpPr txBox="1"/>
          <p:nvPr>
            <p:ph idx="1" type="body"/>
          </p:nvPr>
        </p:nvSpPr>
        <p:spPr>
          <a:xfrm>
            <a:off x="1297500" y="1849650"/>
            <a:ext cx="7231200" cy="213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Scan for corrupted images and delete those.</a:t>
            </a:r>
            <a:endParaRPr sz="2000"/>
          </a:p>
          <a:p>
            <a:pPr indent="-355600" lvl="0" marL="457200" rtl="0" algn="l">
              <a:spcBef>
                <a:spcPts val="0"/>
              </a:spcBef>
              <a:spcAft>
                <a:spcPts val="0"/>
              </a:spcAft>
              <a:buSzPts val="2000"/>
              <a:buChar char="●"/>
            </a:pPr>
            <a:r>
              <a:rPr lang="en" sz="2000"/>
              <a:t>Scan for duplicate images and delete those.</a:t>
            </a:r>
            <a:endParaRPr sz="2000"/>
          </a:p>
          <a:p>
            <a:pPr indent="-355600" lvl="0" marL="457200" rtl="0" algn="l">
              <a:spcBef>
                <a:spcPts val="0"/>
              </a:spcBef>
              <a:spcAft>
                <a:spcPts val="0"/>
              </a:spcAft>
              <a:buSzPts val="2000"/>
              <a:buChar char="●"/>
            </a:pPr>
            <a:r>
              <a:rPr lang="en" sz="2000"/>
              <a:t>Scan for Images if varying files sizes </a:t>
            </a:r>
            <a:endParaRPr sz="2000"/>
          </a:p>
          <a:p>
            <a:pPr indent="-355600" lvl="1" marL="914400" rtl="0" algn="l">
              <a:spcBef>
                <a:spcPts val="0"/>
              </a:spcBef>
              <a:spcAft>
                <a:spcPts val="0"/>
              </a:spcAft>
              <a:buSzPts val="2000"/>
              <a:buChar char="○"/>
            </a:pPr>
            <a:r>
              <a:rPr lang="en" sz="2000"/>
              <a:t>Some outliers but checked and not that big of an issue</a:t>
            </a:r>
            <a:endParaRPr sz="2000"/>
          </a:p>
          <a:p>
            <a:pPr indent="-355600" lvl="0" marL="457200" rtl="0" algn="l">
              <a:spcBef>
                <a:spcPts val="0"/>
              </a:spcBef>
              <a:spcAft>
                <a:spcPts val="0"/>
              </a:spcAft>
              <a:buSzPts val="2000"/>
              <a:buChar char="●"/>
            </a:pPr>
            <a:r>
              <a:rPr lang="en" sz="2000"/>
              <a:t>Standardized the images by scaling the pixel values between 0 and 1.</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Resize Image Data</a:t>
            </a:r>
            <a:endParaRPr/>
          </a:p>
        </p:txBody>
      </p:sp>
      <p:sp>
        <p:nvSpPr>
          <p:cNvPr id="241" name="Google Shape;241;p32"/>
          <p:cNvSpPr txBox="1"/>
          <p:nvPr>
            <p:ph idx="1" type="body"/>
          </p:nvPr>
        </p:nvSpPr>
        <p:spPr>
          <a:xfrm>
            <a:off x="1297500" y="606675"/>
            <a:ext cx="30078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Alot of images are of different size. </a:t>
            </a:r>
            <a:endParaRPr/>
          </a:p>
        </p:txBody>
      </p:sp>
      <p:cxnSp>
        <p:nvCxnSpPr>
          <p:cNvPr id="242" name="Google Shape;242;p32"/>
          <p:cNvCxnSpPr/>
          <p:nvPr/>
        </p:nvCxnSpPr>
        <p:spPr>
          <a:xfrm flipH="1" rot="10800000">
            <a:off x="4816338" y="2209888"/>
            <a:ext cx="677700" cy="5100"/>
          </a:xfrm>
          <a:prstGeom prst="straightConnector1">
            <a:avLst/>
          </a:prstGeom>
          <a:noFill/>
          <a:ln cap="flat" cmpd="sng" w="38100">
            <a:solidFill>
              <a:srgbClr val="FF0000"/>
            </a:solidFill>
            <a:prstDash val="solid"/>
            <a:round/>
            <a:headEnd len="med" w="med" type="none"/>
            <a:tailEnd len="med" w="med" type="triangle"/>
          </a:ln>
        </p:spPr>
      </p:cxnSp>
      <p:pic>
        <p:nvPicPr>
          <p:cNvPr id="243" name="Google Shape;243;p32"/>
          <p:cNvPicPr preferRelativeResize="0"/>
          <p:nvPr/>
        </p:nvPicPr>
        <p:blipFill>
          <a:blip r:embed="rId3">
            <a:alphaModFix/>
          </a:blip>
          <a:stretch>
            <a:fillRect/>
          </a:stretch>
        </p:blipFill>
        <p:spPr>
          <a:xfrm>
            <a:off x="2094800" y="1524200"/>
            <a:ext cx="2456331" cy="1362075"/>
          </a:xfrm>
          <a:prstGeom prst="rect">
            <a:avLst/>
          </a:prstGeom>
          <a:noFill/>
          <a:ln>
            <a:noFill/>
          </a:ln>
        </p:spPr>
      </p:pic>
      <p:pic>
        <p:nvPicPr>
          <p:cNvPr id="244" name="Google Shape;244;p32"/>
          <p:cNvPicPr preferRelativeResize="0"/>
          <p:nvPr/>
        </p:nvPicPr>
        <p:blipFill>
          <a:blip r:embed="rId4">
            <a:alphaModFix/>
          </a:blip>
          <a:stretch>
            <a:fillRect/>
          </a:stretch>
        </p:blipFill>
        <p:spPr>
          <a:xfrm>
            <a:off x="5849238" y="1454525"/>
            <a:ext cx="1620525" cy="1613000"/>
          </a:xfrm>
          <a:prstGeom prst="rect">
            <a:avLst/>
          </a:prstGeom>
          <a:noFill/>
          <a:ln>
            <a:noFill/>
          </a:ln>
        </p:spPr>
      </p:pic>
      <p:pic>
        <p:nvPicPr>
          <p:cNvPr id="245" name="Google Shape;245;p32"/>
          <p:cNvPicPr preferRelativeResize="0"/>
          <p:nvPr/>
        </p:nvPicPr>
        <p:blipFill>
          <a:blip r:embed="rId3">
            <a:alphaModFix/>
          </a:blip>
          <a:stretch>
            <a:fillRect/>
          </a:stretch>
        </p:blipFill>
        <p:spPr>
          <a:xfrm>
            <a:off x="2094800" y="3679900"/>
            <a:ext cx="2457450" cy="1362075"/>
          </a:xfrm>
          <a:prstGeom prst="rect">
            <a:avLst/>
          </a:prstGeom>
          <a:noFill/>
          <a:ln>
            <a:noFill/>
          </a:ln>
        </p:spPr>
      </p:pic>
      <p:pic>
        <p:nvPicPr>
          <p:cNvPr id="246" name="Google Shape;246;p32"/>
          <p:cNvPicPr preferRelativeResize="0"/>
          <p:nvPr/>
        </p:nvPicPr>
        <p:blipFill>
          <a:blip r:embed="rId5">
            <a:alphaModFix/>
          </a:blip>
          <a:stretch>
            <a:fillRect/>
          </a:stretch>
        </p:blipFill>
        <p:spPr>
          <a:xfrm>
            <a:off x="5973688" y="3679925"/>
            <a:ext cx="1371600" cy="1362075"/>
          </a:xfrm>
          <a:prstGeom prst="rect">
            <a:avLst/>
          </a:prstGeom>
          <a:noFill/>
          <a:ln>
            <a:noFill/>
          </a:ln>
        </p:spPr>
      </p:pic>
      <p:sp>
        <p:nvSpPr>
          <p:cNvPr id="247" name="Google Shape;247;p32"/>
          <p:cNvSpPr txBox="1"/>
          <p:nvPr/>
        </p:nvSpPr>
        <p:spPr>
          <a:xfrm>
            <a:off x="2844875" y="1069625"/>
            <a:ext cx="107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Original</a:t>
            </a:r>
            <a:endParaRPr sz="1300">
              <a:solidFill>
                <a:schemeClr val="lt1"/>
              </a:solidFill>
              <a:latin typeface="Lato"/>
              <a:ea typeface="Lato"/>
              <a:cs typeface="Lato"/>
              <a:sym typeface="Lato"/>
            </a:endParaRPr>
          </a:p>
        </p:txBody>
      </p:sp>
      <p:sp>
        <p:nvSpPr>
          <p:cNvPr id="248" name="Google Shape;248;p32"/>
          <p:cNvSpPr txBox="1"/>
          <p:nvPr/>
        </p:nvSpPr>
        <p:spPr>
          <a:xfrm>
            <a:off x="5431297" y="1069625"/>
            <a:ext cx="2456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Resized (stretched/squashed):</a:t>
            </a:r>
            <a:endParaRPr sz="1300">
              <a:solidFill>
                <a:schemeClr val="lt1"/>
              </a:solidFill>
              <a:latin typeface="Lato"/>
              <a:ea typeface="Lato"/>
              <a:cs typeface="Lato"/>
              <a:sym typeface="Lato"/>
            </a:endParaRPr>
          </a:p>
        </p:txBody>
      </p:sp>
      <p:sp>
        <p:nvSpPr>
          <p:cNvPr id="249" name="Google Shape;249;p32"/>
          <p:cNvSpPr txBox="1"/>
          <p:nvPr/>
        </p:nvSpPr>
        <p:spPr>
          <a:xfrm>
            <a:off x="5355097" y="3257463"/>
            <a:ext cx="24564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Crop then </a:t>
            </a:r>
            <a:r>
              <a:rPr lang="en" sz="1300">
                <a:solidFill>
                  <a:schemeClr val="lt1"/>
                </a:solidFill>
                <a:latin typeface="Lato"/>
                <a:ea typeface="Lato"/>
                <a:cs typeface="Lato"/>
                <a:sym typeface="Lato"/>
              </a:rPr>
              <a:t>Resize</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
        <p:nvSpPr>
          <p:cNvPr id="250" name="Google Shape;250;p32"/>
          <p:cNvSpPr txBox="1"/>
          <p:nvPr/>
        </p:nvSpPr>
        <p:spPr>
          <a:xfrm>
            <a:off x="2784613" y="3219925"/>
            <a:ext cx="1076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lt1"/>
                </a:solidFill>
                <a:latin typeface="Lato"/>
                <a:ea typeface="Lato"/>
                <a:cs typeface="Lato"/>
                <a:sym typeface="Lato"/>
              </a:rPr>
              <a:t>Original</a:t>
            </a:r>
            <a:endParaRPr sz="1300">
              <a:solidFill>
                <a:schemeClr val="lt1"/>
              </a:solidFill>
              <a:latin typeface="Lato"/>
              <a:ea typeface="Lato"/>
              <a:cs typeface="Lato"/>
              <a:sym typeface="Lato"/>
            </a:endParaRPr>
          </a:p>
        </p:txBody>
      </p:sp>
      <p:cxnSp>
        <p:nvCxnSpPr>
          <p:cNvPr id="251" name="Google Shape;251;p32"/>
          <p:cNvCxnSpPr/>
          <p:nvPr/>
        </p:nvCxnSpPr>
        <p:spPr>
          <a:xfrm flipH="1" rot="10800000">
            <a:off x="4886013" y="4358375"/>
            <a:ext cx="677700" cy="5100"/>
          </a:xfrm>
          <a:prstGeom prst="straightConnector1">
            <a:avLst/>
          </a:prstGeom>
          <a:noFill/>
          <a:ln cap="flat" cmpd="sng" w="38100">
            <a:solidFill>
              <a:srgbClr val="FF0000"/>
            </a:solidFill>
            <a:prstDash val="solid"/>
            <a:round/>
            <a:headEnd len="med" w="med" type="none"/>
            <a:tailEnd len="med" w="med" type="triangle"/>
          </a:ln>
        </p:spPr>
      </p:cxnSp>
      <p:sp>
        <p:nvSpPr>
          <p:cNvPr id="252" name="Google Shape;252;p32"/>
          <p:cNvSpPr txBox="1"/>
          <p:nvPr/>
        </p:nvSpPr>
        <p:spPr>
          <a:xfrm>
            <a:off x="843100" y="2068575"/>
            <a:ext cx="1152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1st Attempt</a:t>
            </a:r>
            <a:endParaRPr sz="1300">
              <a:solidFill>
                <a:schemeClr val="lt1"/>
              </a:solidFill>
              <a:latin typeface="Lato"/>
              <a:ea typeface="Lato"/>
              <a:cs typeface="Lato"/>
              <a:sym typeface="Lato"/>
            </a:endParaRPr>
          </a:p>
        </p:txBody>
      </p:sp>
      <p:sp>
        <p:nvSpPr>
          <p:cNvPr id="253" name="Google Shape;253;p32"/>
          <p:cNvSpPr txBox="1"/>
          <p:nvPr/>
        </p:nvSpPr>
        <p:spPr>
          <a:xfrm>
            <a:off x="843100" y="4094500"/>
            <a:ext cx="1269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2nd </a:t>
            </a:r>
            <a:r>
              <a:rPr lang="en" sz="1300">
                <a:solidFill>
                  <a:schemeClr val="lt1"/>
                </a:solidFill>
                <a:latin typeface="Lato"/>
                <a:ea typeface="Lato"/>
                <a:cs typeface="Lato"/>
                <a:sym typeface="Lato"/>
              </a:rPr>
              <a:t>Attempt</a:t>
            </a:r>
            <a:endParaRPr sz="1300">
              <a:solidFill>
                <a:schemeClr val="lt1"/>
              </a:solidFill>
              <a:latin typeface="Lato"/>
              <a:ea typeface="Lato"/>
              <a:cs typeface="Lato"/>
              <a:sym typeface="Lato"/>
            </a:endParaRPr>
          </a:p>
        </p:txBody>
      </p:sp>
      <p:cxnSp>
        <p:nvCxnSpPr>
          <p:cNvPr id="254" name="Google Shape;254;p32"/>
          <p:cNvCxnSpPr/>
          <p:nvPr/>
        </p:nvCxnSpPr>
        <p:spPr>
          <a:xfrm>
            <a:off x="885075" y="3198000"/>
            <a:ext cx="7673400" cy="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Blurry Images after resizing</a:t>
            </a:r>
            <a:endParaRPr/>
          </a:p>
        </p:txBody>
      </p:sp>
      <p:sp>
        <p:nvSpPr>
          <p:cNvPr id="260" name="Google Shape;260;p33"/>
          <p:cNvSpPr txBox="1"/>
          <p:nvPr>
            <p:ph idx="1" type="body"/>
          </p:nvPr>
        </p:nvSpPr>
        <p:spPr>
          <a:xfrm>
            <a:off x="1221300" y="682875"/>
            <a:ext cx="7382100" cy="104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Laplacian variance method</a:t>
            </a:r>
            <a:endParaRPr/>
          </a:p>
          <a:p>
            <a:pPr indent="-311150" lvl="0" marL="457200" rtl="0" algn="l">
              <a:spcBef>
                <a:spcPts val="0"/>
              </a:spcBef>
              <a:spcAft>
                <a:spcPts val="0"/>
              </a:spcAft>
              <a:buSzPts val="1300"/>
              <a:buChar char="●"/>
            </a:pPr>
            <a:r>
              <a:rPr lang="en"/>
              <a:t>Threshold set to 10</a:t>
            </a:r>
            <a:endParaRPr/>
          </a:p>
          <a:p>
            <a:pPr indent="-311150" lvl="0" marL="457200" rtl="0" algn="l">
              <a:spcBef>
                <a:spcPts val="0"/>
              </a:spcBef>
              <a:spcAft>
                <a:spcPts val="0"/>
              </a:spcAft>
              <a:buSzPts val="1300"/>
              <a:buChar char="●"/>
            </a:pPr>
            <a:r>
              <a:rPr lang="en"/>
              <a:t>Deleted the images</a:t>
            </a:r>
            <a:endParaRPr/>
          </a:p>
        </p:txBody>
      </p:sp>
      <p:pic>
        <p:nvPicPr>
          <p:cNvPr id="261" name="Google Shape;261;p33"/>
          <p:cNvPicPr preferRelativeResize="0"/>
          <p:nvPr/>
        </p:nvPicPr>
        <p:blipFill>
          <a:blip r:embed="rId3">
            <a:alphaModFix/>
          </a:blip>
          <a:stretch>
            <a:fillRect/>
          </a:stretch>
        </p:blipFill>
        <p:spPr>
          <a:xfrm>
            <a:off x="5071825" y="2026975"/>
            <a:ext cx="2301400" cy="2450950"/>
          </a:xfrm>
          <a:prstGeom prst="rect">
            <a:avLst/>
          </a:prstGeom>
          <a:noFill/>
          <a:ln>
            <a:noFill/>
          </a:ln>
        </p:spPr>
      </p:pic>
      <p:pic>
        <p:nvPicPr>
          <p:cNvPr id="262" name="Google Shape;262;p33"/>
          <p:cNvPicPr preferRelativeResize="0"/>
          <p:nvPr/>
        </p:nvPicPr>
        <p:blipFill>
          <a:blip r:embed="rId4">
            <a:alphaModFix/>
          </a:blip>
          <a:stretch>
            <a:fillRect/>
          </a:stretch>
        </p:blipFill>
        <p:spPr>
          <a:xfrm>
            <a:off x="2001075" y="2026975"/>
            <a:ext cx="2356800" cy="238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