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context I will be presenting to my </a:t>
            </a:r>
            <a:r>
              <a:rPr lang="en"/>
              <a:t>project</a:t>
            </a:r>
            <a:r>
              <a:rPr lang="en"/>
              <a:t> manager of the company </a:t>
            </a:r>
            <a:r>
              <a:rPr lang="en"/>
              <a:t>developing the drug</a:t>
            </a:r>
            <a:r>
              <a:rPr lang="en"/>
              <a:t>, so half technical and half show quickly to not waste their time.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name is Alex Lai and I would like to show a quick prototype that we have been working on for the company’s new thyroid cancer drug treatment.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26ea5db0b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26ea5db0b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recurrence column which will be out model’s labels </a:t>
            </a:r>
            <a:endParaRPr/>
          </a:p>
          <a:p>
            <a:pPr indent="0" lvl="0" marL="0" rtl="0" algn="l">
              <a:spcBef>
                <a:spcPts val="0"/>
              </a:spcBef>
              <a:spcAft>
                <a:spcPts val="0"/>
              </a:spcAft>
              <a:buNone/>
            </a:pPr>
            <a:r>
              <a:rPr lang="en"/>
              <a:t>Exploring noticed alot of data imbalance with this data set. Which we will have to address later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26cbf267a7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26cbf267a7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much to go over here</a:t>
            </a:r>
            <a:endParaRPr/>
          </a:p>
          <a:p>
            <a:pPr indent="0" lvl="0" marL="0" rtl="0" algn="l">
              <a:spcBef>
                <a:spcPts val="0"/>
              </a:spcBef>
              <a:spcAft>
                <a:spcPts val="0"/>
              </a:spcAft>
              <a:buNone/>
            </a:pPr>
            <a:r>
              <a:rPr lang="en"/>
              <a:t>“  We did all </a:t>
            </a:r>
            <a:endParaRPr/>
          </a:p>
          <a:p>
            <a:pPr indent="0" lvl="0" marL="0" rtl="0" algn="l">
              <a:spcBef>
                <a:spcPts val="0"/>
              </a:spcBef>
              <a:spcAft>
                <a:spcPts val="0"/>
              </a:spcAft>
              <a:buNone/>
            </a:pPr>
            <a:r>
              <a:rPr lang="en"/>
              <a:t>“ in the end we chose to dummy for binary and label for </a:t>
            </a:r>
            <a:r>
              <a:rPr lang="en"/>
              <a:t>categories</a:t>
            </a:r>
            <a:r>
              <a:rPr lang="en"/>
              <a:t> as for mu</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26ea5db0b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26ea5db0b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all our features being categorical data, we find it best to use tree based models.</a:t>
            </a:r>
            <a:endParaRPr/>
          </a:p>
          <a:p>
            <a:pPr indent="0" lvl="0" marL="0" rtl="0" algn="l">
              <a:spcBef>
                <a:spcPts val="0"/>
              </a:spcBef>
              <a:spcAft>
                <a:spcPts val="0"/>
              </a:spcAft>
              <a:buNone/>
            </a:pPr>
            <a:r>
              <a:rPr lang="en"/>
              <a:t>We made 3 models (basic decision tree, Random Forest, Gradient Boosting), and for each of them I tried another version using methods to </a:t>
            </a:r>
            <a:r>
              <a:rPr lang="en"/>
              <a:t>balance</a:t>
            </a:r>
            <a:r>
              <a:rPr lang="en"/>
              <a:t> out the test data.</a:t>
            </a:r>
            <a:endParaRPr/>
          </a:p>
          <a:p>
            <a:pPr indent="0" lvl="0" marL="0" rtl="0" algn="l">
              <a:spcBef>
                <a:spcPts val="0"/>
              </a:spcBef>
              <a:spcAft>
                <a:spcPts val="0"/>
              </a:spcAft>
              <a:buNone/>
            </a:pPr>
            <a:r>
              <a:rPr lang="en"/>
              <a:t>Yes this is a lot of data but those that need a </a:t>
            </a:r>
            <a:r>
              <a:rPr lang="en"/>
              <a:t>quick</a:t>
            </a:r>
            <a:r>
              <a:rPr lang="en"/>
              <a:t> read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main thing you would just need to focus on is the F1 scores for both True and False, and accuracy metrics. The higher the score the better.</a:t>
            </a:r>
            <a:endParaRPr/>
          </a:p>
          <a:p>
            <a:pPr indent="0" lvl="0" marL="0" rtl="0" algn="l">
              <a:spcBef>
                <a:spcPts val="0"/>
              </a:spcBef>
              <a:spcAft>
                <a:spcPts val="0"/>
              </a:spcAft>
              <a:buNone/>
            </a:pPr>
            <a:r>
              <a:rPr lang="en"/>
              <a:t>The rest of the info is </a:t>
            </a:r>
            <a:r>
              <a:rPr lang="en"/>
              <a:t>available</a:t>
            </a:r>
            <a:r>
              <a:rPr lang="en"/>
              <a:t> if you want a more technical observation. </a:t>
            </a:r>
            <a:endParaRPr/>
          </a:p>
          <a:p>
            <a:pPr indent="0" lvl="0" marL="0" rtl="0" algn="l">
              <a:spcBef>
                <a:spcPts val="0"/>
              </a:spcBef>
              <a:spcAft>
                <a:spcPts val="0"/>
              </a:spcAft>
              <a:buNone/>
            </a:pPr>
            <a:r>
              <a:rPr lang="en"/>
              <a:t>As you can see, all 6 models reach the required accuracy of 95% from the problem identification.</a:t>
            </a:r>
            <a:endParaRPr/>
          </a:p>
          <a:p>
            <a:pPr indent="0" lvl="0" marL="0" rtl="0" algn="l">
              <a:spcBef>
                <a:spcPts val="0"/>
              </a:spcBef>
              <a:spcAft>
                <a:spcPts val="0"/>
              </a:spcAft>
              <a:buNone/>
            </a:pPr>
            <a:r>
              <a:rPr lang="en"/>
              <a:t>Both ensemble decision trees method work really great and can natively handle imbalance data well. But the random forest </a:t>
            </a:r>
            <a:r>
              <a:rPr lang="en"/>
              <a:t>method seems suspiciously high precision and recalls</a:t>
            </a:r>
            <a:endParaRPr/>
          </a:p>
          <a:p>
            <a:pPr indent="0" lvl="0" marL="0" rtl="0" algn="l">
              <a:spcBef>
                <a:spcPts val="0"/>
              </a:spcBef>
              <a:spcAft>
                <a:spcPts val="0"/>
              </a:spcAft>
              <a:buClr>
                <a:schemeClr val="dk1"/>
              </a:buClr>
              <a:buSzPts val="1100"/>
              <a:buFont typeface="Arial"/>
              <a:buNone/>
            </a:pPr>
            <a:r>
              <a:rPr lang="en"/>
              <a:t>And of course balancing the data pretty much increase all stats in all models except of decision tree for some reason.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end I decide to go with the Gradient Booster with SMOTE as seems to have the a really high performance while being less suspicious of overfitting.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26cbf267a7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6cbf267a7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rPr lang="en"/>
              <a:t>We came in </a:t>
            </a:r>
            <a:r>
              <a:rPr lang="en"/>
              <a:t>trying</a:t>
            </a:r>
            <a:r>
              <a:rPr lang="en"/>
              <a:t> to make an </a:t>
            </a:r>
            <a:r>
              <a:rPr lang="en"/>
              <a:t>eligibility</a:t>
            </a:r>
            <a:r>
              <a:rPr lang="en"/>
              <a:t> test model for doctors to predict if our company’s durg will </a:t>
            </a:r>
            <a:endParaRPr/>
          </a:p>
          <a:p>
            <a:pPr indent="0" lvl="0" marL="0" rtl="0" algn="l">
              <a:spcBef>
                <a:spcPts val="0"/>
              </a:spcBef>
              <a:spcAft>
                <a:spcPts val="0"/>
              </a:spcAft>
              <a:buNone/>
            </a:pPr>
            <a:r>
              <a:rPr lang="en"/>
              <a:t>We will be using the Gradient Booster with SMOTE model do it’s it’s high F1 scores and </a:t>
            </a:r>
            <a:r>
              <a:rPr lang="en"/>
              <a:t>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Future works</a:t>
            </a:r>
            <a:endParaRPr/>
          </a:p>
          <a:p>
            <a:pPr indent="0" lvl="0" marL="0" rtl="0" algn="l">
              <a:spcBef>
                <a:spcPts val="0"/>
              </a:spcBef>
              <a:spcAft>
                <a:spcPts val="0"/>
              </a:spcAft>
              <a:buNone/>
            </a:pPr>
            <a:r>
              <a:rPr lang="en"/>
              <a:t>Currently for this prototype our data amount is </a:t>
            </a:r>
            <a:r>
              <a:rPr lang="en"/>
              <a:t>lacking, and I would love for our company to partner with hospitals to get more consented user data.</a:t>
            </a:r>
            <a:endParaRPr/>
          </a:p>
          <a:p>
            <a:pPr indent="0" lvl="0" marL="0" rtl="0" algn="l">
              <a:spcBef>
                <a:spcPts val="0"/>
              </a:spcBef>
              <a:spcAft>
                <a:spcPts val="0"/>
              </a:spcAft>
              <a:buNone/>
            </a:pPr>
            <a:r>
              <a:rPr lang="en"/>
              <a:t>Also </a:t>
            </a:r>
            <a:r>
              <a:rPr lang="en"/>
              <a:t>I would like to do more experimentation on all the models to see if they are overfitting or not,</a:t>
            </a:r>
            <a:endParaRPr/>
          </a:p>
          <a:p>
            <a:pPr indent="0" lvl="0" marL="0" rtl="0" algn="l">
              <a:spcBef>
                <a:spcPts val="0"/>
              </a:spcBef>
              <a:spcAft>
                <a:spcPts val="0"/>
              </a:spcAft>
              <a:buNone/>
            </a:pPr>
            <a:r>
              <a:rPr lang="en"/>
              <a:t>and research more on Random Forest to see what is up with it’s high precision and recall.I am more partial to random forest as I love the concept of it’s parallel computing which means when we do </a:t>
            </a:r>
            <a:r>
              <a:rPr lang="en"/>
              <a:t>partner</a:t>
            </a:r>
            <a:r>
              <a:rPr lang="en"/>
              <a:t> with hospitals to get more data this model would be easily more scalable, or future proofing it.</a:t>
            </a:r>
            <a:endParaRPr/>
          </a:p>
          <a:p>
            <a:pPr indent="0" lvl="0" marL="0" rtl="0" algn="l">
              <a:spcBef>
                <a:spcPts val="0"/>
              </a:spcBef>
              <a:spcAft>
                <a:spcPts val="0"/>
              </a:spcAft>
              <a:buNone/>
            </a:pPr>
            <a:r>
              <a:rPr lang="en"/>
              <a:t>WWe can further expand on this model more to include cross reaction chance with other drugs or stats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Possible issues</a:t>
            </a:r>
            <a:endParaRPr/>
          </a:p>
          <a:p>
            <a:pPr indent="0" lvl="0" marL="0" rtl="0" algn="l">
              <a:spcBef>
                <a:spcPts val="0"/>
              </a:spcBef>
              <a:spcAft>
                <a:spcPts val="0"/>
              </a:spcAft>
              <a:buNone/>
            </a:pPr>
            <a:r>
              <a:rPr lang="en"/>
              <a:t>I do not know if management will find using the CC 4.0 Attribution license data an issue, as if we release the product with this data set then we would have to say somewhere on the product this data set is included. If needed when we do get the hospital data we can remove this dataset and it’s label.</a:t>
            </a:r>
            <a:endParaRPr/>
          </a:p>
          <a:p>
            <a:pPr indent="0" lvl="0" marL="0" rtl="0" algn="l">
              <a:spcBef>
                <a:spcPts val="0"/>
              </a:spcBef>
              <a:spcAft>
                <a:spcPts val="0"/>
              </a:spcAft>
              <a:buNone/>
            </a:pPr>
            <a:r>
              <a:rPr lang="en">
                <a:solidFill>
                  <a:schemeClr val="dk1"/>
                </a:solidFill>
              </a:rPr>
              <a:t>Overall I think we are on track to fine tuning and finishing up this model for production.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Mentor feedback</a:t>
            </a:r>
            <a:endParaRPr>
              <a:solidFill>
                <a:schemeClr val="dk1"/>
              </a:solidFill>
            </a:endParaRPr>
          </a:p>
          <a:p>
            <a:pPr indent="0" lvl="0" marL="0" rtl="0" algn="l">
              <a:spcBef>
                <a:spcPts val="0"/>
              </a:spcBef>
              <a:spcAft>
                <a:spcPts val="0"/>
              </a:spcAft>
              <a:buNone/>
            </a:pPr>
            <a:r>
              <a:rPr lang="en">
                <a:solidFill>
                  <a:schemeClr val="dk1"/>
                </a:solidFill>
              </a:rPr>
              <a:t>Need to do cross validation after choosing the model</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26cbf267a7_1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26cbf267a7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that’s all, any questions?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6cbf267a7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6cbf267a7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all the contents that we will be going over for today.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6cbf267a7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6cbf267a7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make a predictive model for thyroid cancer patients to see how likely after treatment their cancer will reoccur.</a:t>
            </a:r>
            <a:endParaRPr/>
          </a:p>
          <a:p>
            <a:pPr indent="0" lvl="0" marL="0" rtl="0" algn="l">
              <a:spcBef>
                <a:spcPts val="0"/>
              </a:spcBef>
              <a:spcAft>
                <a:spcPts val="0"/>
              </a:spcAft>
              <a:buNone/>
            </a:pPr>
            <a:r>
              <a:rPr lang="en"/>
              <a:t>This model is </a:t>
            </a:r>
            <a:r>
              <a:rPr lang="en"/>
              <a:t>especially</a:t>
            </a:r>
            <a:r>
              <a:rPr lang="en"/>
              <a:t> useful for doctors to use as an eligibility test to see if the patient is right for the treatment.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Accuracy has to be above 95% to be considered successful.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Stakeholders would be the company developing the treatment, doctors, and the patient themselves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Solution Space will most likely be creating the Decision Tree based model using Pandas.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Constraints would be the limited amount of data to train and the quality of the data.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Time Frame to deliver this project will be within the next 3 months.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6cbf267a7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26cbf267a7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got the data from UCI Machine learning repository and kaggle. We have permission due to the CC 4.0 attribution license which we are attributing to them now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26cbf267a7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26cbf267a7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the real meat of the presentation</a:t>
            </a:r>
            <a:endParaRPr>
              <a:solidFill>
                <a:schemeClr val="dk1"/>
              </a:solidFill>
            </a:endParaRPr>
          </a:p>
          <a:p>
            <a:pPr indent="0" lvl="0" marL="0" rtl="0" algn="l">
              <a:spcBef>
                <a:spcPts val="0"/>
              </a:spcBef>
              <a:spcAft>
                <a:spcPts val="0"/>
              </a:spcAft>
              <a:buNone/>
            </a:pPr>
            <a:r>
              <a:rPr lang="en">
                <a:solidFill>
                  <a:schemeClr val="dk1"/>
                </a:solidFill>
              </a:rPr>
              <a:t>Each row represent a patient that has some form of Thyroid Cancer. We have 383 rows / patient data.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data practically all categorical. As you can see up here, these are all the columns.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standardized the columns to make them all lowercase and replace spaces with underscore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also fixed the typo in hx_radiotherapy,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rename ‘recurred’ column to recurrence to make it more standardized for other medical professional terms as trying to remove as much ambiguity as possible.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handled all remaining standard data cleaning, fixed up all the missing values, duplicate values, and rename misspelled values.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I quickly merge specific data together into new columns which EDA may want to use.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Age is our only numeric column but to make it categorical with the rest I bin it into age groups.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other categories I merged had values that were somewhat duplicate and think maybe combining them can create better variance info for the model, then added those as new columns.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example, the ‘response’ column had 2 categories that were about different types of negative response so I merged them into one.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back our ‘problem identification’, we are trying to make a model that can input new patient data and predict if thyroid cancer come back will occur after treatment.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Thus the column we would be focusing on is ‘recurrence’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26ea5db0b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26ea5db0b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EDA we did lots of data, If you want more details you can </a:t>
            </a:r>
            <a:r>
              <a:rPr lang="en"/>
              <a:t>request</a:t>
            </a:r>
            <a:r>
              <a:rPr lang="en"/>
              <a:t> to see all our data,</a:t>
            </a:r>
            <a:endParaRPr/>
          </a:p>
          <a:p>
            <a:pPr indent="0" lvl="0" marL="0" rtl="0" algn="l">
              <a:spcBef>
                <a:spcPts val="0"/>
              </a:spcBef>
              <a:spcAft>
                <a:spcPts val="0"/>
              </a:spcAft>
              <a:buNone/>
            </a:pPr>
            <a:r>
              <a:rPr lang="en"/>
              <a:t>But I will go through the more interesting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26ea5db0b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26ea5db0b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Go further why we merge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26ea5db0b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26ea5db0b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to Show which columns have correlation with each other, I made a Cramer V correlation heat map. </a:t>
            </a:r>
            <a:endParaRPr/>
          </a:p>
          <a:p>
            <a:pPr indent="0" lvl="0" marL="0" rtl="0" algn="l">
              <a:spcBef>
                <a:spcPts val="0"/>
              </a:spcBef>
              <a:spcAft>
                <a:spcPts val="0"/>
              </a:spcAft>
              <a:buNone/>
            </a:pPr>
            <a:r>
              <a:rPr lang="en"/>
              <a:t>Just to give note the limitation, all the numbers represent association but does not say that if the association is direct or inverse. This is because all our columns are categorical and not numeric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 will be checking to see which features have strong associations with each other, but mainly focusing on 'recurrence' as that is what we will be used for label in training.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Merging the 'response' column into 'response_3cat' was a good move as combining both negative categories together gave it more variance info. However that column is related to post treatment and the goal of this project is to make a predictive model that is pretreatment based on info from examination.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'Risk' column has high association, but that feature is inputted vaguely by the doctor.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'Adenopathy' and 'n' column has high association and can work as is less vague and more clear observation based. Both are similar as related to the observations of the appearance of the disease.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 seems merging the 't' column into 4 categories made it have slight weaker association with recurrence. This means that the different sub categories in the 't' column does contain important variance info.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 seems merging the 'stage' column into 4 categories has no difference.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Interesting experimenting with k mode clustering the data into 3 groups have high recurrence, will have to look into it further if meaningful or relying heavily on the recurrence column.</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26ea5db0b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26ea5db0b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perform K mode clustering to see if there are specific patterns of groups, which may hold promise so we included as a new column.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6.png"/><Relationship Id="rId7" Type="http://schemas.openxmlformats.org/officeDocument/2006/relationships/image" Target="../media/image15.png"/><Relationship Id="rId8"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rchive.ics.uci.edu/dataset/915/differentiated+thyroid+cancer+recurrence" TargetMode="External"/><Relationship Id="rId4" Type="http://schemas.openxmlformats.org/officeDocument/2006/relationships/hyperlink" Target="https://www.kaggle.com/datasets/jainaru/thyroid-disease-data" TargetMode="External"/><Relationship Id="rId5" Type="http://schemas.openxmlformats.org/officeDocument/2006/relationships/hyperlink" Target="https://creativecommons.org/licenses/by/4.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2.png"/><Relationship Id="rId5" Type="http://schemas.openxmlformats.org/officeDocument/2006/relationships/image" Target="../media/image18.png"/><Relationship Id="rId6" Type="http://schemas.openxmlformats.org/officeDocument/2006/relationships/image" Target="../media/image8.png"/><Relationship Id="rId7" Type="http://schemas.openxmlformats.org/officeDocument/2006/relationships/image" Target="../media/image5.png"/><Relationship Id="rId8"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008075"/>
            <a:ext cx="5424900" cy="234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a:t>
            </a:r>
            <a:r>
              <a:rPr lang="en"/>
              <a:t>R</a:t>
            </a:r>
            <a:r>
              <a:rPr lang="en"/>
              <a:t>ecurrence of Cancer for </a:t>
            </a:r>
            <a:endParaRPr/>
          </a:p>
          <a:p>
            <a:pPr indent="0" lvl="0" marL="0" rtl="0" algn="l">
              <a:spcBef>
                <a:spcPts val="0"/>
              </a:spcBef>
              <a:spcAft>
                <a:spcPts val="0"/>
              </a:spcAft>
              <a:buNone/>
            </a:pPr>
            <a:r>
              <a:rPr lang="en"/>
              <a:t>Post-Treatment</a:t>
            </a:r>
            <a:endParaRPr/>
          </a:p>
          <a:p>
            <a:pPr indent="0" lvl="0" marL="0" rtl="0" algn="l">
              <a:spcBef>
                <a:spcPts val="0"/>
              </a:spcBef>
              <a:spcAft>
                <a:spcPts val="0"/>
              </a:spcAft>
              <a:buNone/>
            </a:pPr>
            <a:r>
              <a:rPr lang="en"/>
              <a:t>Patients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Alex Lai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a:t>
            </a:r>
            <a:endParaRPr/>
          </a:p>
        </p:txBody>
      </p:sp>
      <p:pic>
        <p:nvPicPr>
          <p:cNvPr id="213" name="Google Shape;213;p22"/>
          <p:cNvPicPr preferRelativeResize="0"/>
          <p:nvPr/>
        </p:nvPicPr>
        <p:blipFill>
          <a:blip r:embed="rId3">
            <a:alphaModFix/>
          </a:blip>
          <a:stretch>
            <a:fillRect/>
          </a:stretch>
        </p:blipFill>
        <p:spPr>
          <a:xfrm>
            <a:off x="2040463" y="1307850"/>
            <a:ext cx="5063076" cy="2877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a:t>
            </a:r>
            <a:endParaRPr/>
          </a:p>
        </p:txBody>
      </p:sp>
      <p:sp>
        <p:nvSpPr>
          <p:cNvPr id="219" name="Google Shape;219;p23"/>
          <p:cNvSpPr txBox="1"/>
          <p:nvPr>
            <p:ph idx="1" type="body"/>
          </p:nvPr>
        </p:nvSpPr>
        <p:spPr>
          <a:xfrm>
            <a:off x="1297500" y="1262750"/>
            <a:ext cx="7038900" cy="29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Encoding</a:t>
            </a:r>
            <a:endParaRPr sz="2000"/>
          </a:p>
          <a:p>
            <a:pPr indent="-355600" lvl="0" marL="457200" rtl="0" algn="l">
              <a:spcBef>
                <a:spcPts val="1200"/>
              </a:spcBef>
              <a:spcAft>
                <a:spcPts val="0"/>
              </a:spcAft>
              <a:buSzPts val="2000"/>
              <a:buChar char="●"/>
            </a:pPr>
            <a:r>
              <a:rPr lang="en" sz="2000"/>
              <a:t>Dummy encode binary</a:t>
            </a:r>
            <a:endParaRPr sz="2000"/>
          </a:p>
          <a:p>
            <a:pPr indent="-355600" lvl="0" marL="457200" rtl="0" algn="l">
              <a:spcBef>
                <a:spcPts val="0"/>
              </a:spcBef>
              <a:spcAft>
                <a:spcPts val="0"/>
              </a:spcAft>
              <a:buSzPts val="2000"/>
              <a:buChar char="●"/>
            </a:pPr>
            <a:r>
              <a:rPr lang="en" sz="2000"/>
              <a:t>One hot </a:t>
            </a:r>
            <a:r>
              <a:rPr lang="en" sz="2000"/>
              <a:t>encode categories</a:t>
            </a:r>
            <a:endParaRPr sz="2000"/>
          </a:p>
          <a:p>
            <a:pPr indent="-355600" lvl="0" marL="457200" rtl="0" algn="l">
              <a:spcBef>
                <a:spcPts val="0"/>
              </a:spcBef>
              <a:spcAft>
                <a:spcPts val="0"/>
              </a:spcAft>
              <a:buSzPts val="2000"/>
              <a:buChar char="●"/>
            </a:pPr>
            <a:r>
              <a:rPr lang="en" sz="2000"/>
              <a:t>Label encode </a:t>
            </a:r>
            <a:r>
              <a:rPr lang="en" sz="2000"/>
              <a:t>categories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1297500" y="77000"/>
            <a:ext cx="7038900" cy="6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a:t>
            </a:r>
            <a:endParaRPr/>
          </a:p>
        </p:txBody>
      </p:sp>
      <p:pic>
        <p:nvPicPr>
          <p:cNvPr id="225" name="Google Shape;225;p24"/>
          <p:cNvPicPr preferRelativeResize="0"/>
          <p:nvPr/>
        </p:nvPicPr>
        <p:blipFill>
          <a:blip r:embed="rId3">
            <a:alphaModFix/>
          </a:blip>
          <a:stretch>
            <a:fillRect/>
          </a:stretch>
        </p:blipFill>
        <p:spPr>
          <a:xfrm>
            <a:off x="1297500" y="836300"/>
            <a:ext cx="3075045" cy="1371225"/>
          </a:xfrm>
          <a:prstGeom prst="rect">
            <a:avLst/>
          </a:prstGeom>
          <a:noFill/>
          <a:ln>
            <a:noFill/>
          </a:ln>
        </p:spPr>
      </p:pic>
      <p:pic>
        <p:nvPicPr>
          <p:cNvPr id="226" name="Google Shape;226;p24"/>
          <p:cNvPicPr preferRelativeResize="0"/>
          <p:nvPr/>
        </p:nvPicPr>
        <p:blipFill>
          <a:blip r:embed="rId4">
            <a:alphaModFix/>
          </a:blip>
          <a:stretch>
            <a:fillRect/>
          </a:stretch>
        </p:blipFill>
        <p:spPr>
          <a:xfrm>
            <a:off x="4529700" y="836301"/>
            <a:ext cx="3146474" cy="1371225"/>
          </a:xfrm>
          <a:prstGeom prst="rect">
            <a:avLst/>
          </a:prstGeom>
          <a:noFill/>
          <a:ln>
            <a:noFill/>
          </a:ln>
        </p:spPr>
      </p:pic>
      <p:pic>
        <p:nvPicPr>
          <p:cNvPr id="227" name="Google Shape;227;p24"/>
          <p:cNvPicPr preferRelativeResize="0"/>
          <p:nvPr/>
        </p:nvPicPr>
        <p:blipFill>
          <a:blip r:embed="rId5">
            <a:alphaModFix/>
          </a:blip>
          <a:stretch>
            <a:fillRect/>
          </a:stretch>
        </p:blipFill>
        <p:spPr>
          <a:xfrm>
            <a:off x="1255600" y="2285000"/>
            <a:ext cx="3116950" cy="1371225"/>
          </a:xfrm>
          <a:prstGeom prst="rect">
            <a:avLst/>
          </a:prstGeom>
          <a:noFill/>
          <a:ln>
            <a:noFill/>
          </a:ln>
        </p:spPr>
      </p:pic>
      <p:pic>
        <p:nvPicPr>
          <p:cNvPr id="228" name="Google Shape;228;p24"/>
          <p:cNvPicPr preferRelativeResize="0"/>
          <p:nvPr/>
        </p:nvPicPr>
        <p:blipFill>
          <a:blip r:embed="rId6">
            <a:alphaModFix/>
          </a:blip>
          <a:stretch>
            <a:fillRect/>
          </a:stretch>
        </p:blipFill>
        <p:spPr>
          <a:xfrm>
            <a:off x="4529700" y="2285000"/>
            <a:ext cx="3146475" cy="1364081"/>
          </a:xfrm>
          <a:prstGeom prst="rect">
            <a:avLst/>
          </a:prstGeom>
          <a:noFill/>
          <a:ln>
            <a:noFill/>
          </a:ln>
        </p:spPr>
      </p:pic>
      <p:pic>
        <p:nvPicPr>
          <p:cNvPr id="229" name="Google Shape;229;p24"/>
          <p:cNvPicPr preferRelativeResize="0"/>
          <p:nvPr/>
        </p:nvPicPr>
        <p:blipFill>
          <a:blip r:embed="rId7">
            <a:alphaModFix/>
          </a:blip>
          <a:stretch>
            <a:fillRect/>
          </a:stretch>
        </p:blipFill>
        <p:spPr>
          <a:xfrm>
            <a:off x="1255595" y="3733699"/>
            <a:ext cx="3116950" cy="1310196"/>
          </a:xfrm>
          <a:prstGeom prst="rect">
            <a:avLst/>
          </a:prstGeom>
          <a:noFill/>
          <a:ln>
            <a:noFill/>
          </a:ln>
        </p:spPr>
      </p:pic>
      <p:pic>
        <p:nvPicPr>
          <p:cNvPr id="230" name="Google Shape;230;p24"/>
          <p:cNvPicPr preferRelativeResize="0"/>
          <p:nvPr/>
        </p:nvPicPr>
        <p:blipFill>
          <a:blip r:embed="rId8">
            <a:alphaModFix/>
          </a:blip>
          <a:stretch>
            <a:fillRect/>
          </a:stretch>
        </p:blipFill>
        <p:spPr>
          <a:xfrm>
            <a:off x="4529700" y="3726546"/>
            <a:ext cx="3146475" cy="1349378"/>
          </a:xfrm>
          <a:prstGeom prst="rect">
            <a:avLst/>
          </a:prstGeom>
          <a:noFill/>
          <a:ln>
            <a:noFill/>
          </a:ln>
        </p:spPr>
      </p:pic>
      <p:sp>
        <p:nvSpPr>
          <p:cNvPr id="231" name="Google Shape;231;p24"/>
          <p:cNvSpPr txBox="1"/>
          <p:nvPr>
            <p:ph idx="1" type="body"/>
          </p:nvPr>
        </p:nvSpPr>
        <p:spPr>
          <a:xfrm>
            <a:off x="1255600" y="451350"/>
            <a:ext cx="7038900" cy="3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Native with </a:t>
            </a:r>
            <a:r>
              <a:rPr lang="en"/>
              <a:t>imbalance</a:t>
            </a:r>
            <a:r>
              <a:rPr lang="en"/>
              <a:t> data:			Balanced Data Modifications:</a:t>
            </a:r>
            <a:endParaRPr/>
          </a:p>
        </p:txBody>
      </p:sp>
      <p:sp>
        <p:nvSpPr>
          <p:cNvPr id="232" name="Google Shape;232;p24"/>
          <p:cNvSpPr/>
          <p:nvPr/>
        </p:nvSpPr>
        <p:spPr>
          <a:xfrm>
            <a:off x="4529701" y="3726550"/>
            <a:ext cx="3146400" cy="1364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 name="Google Shape;233;p24"/>
          <p:cNvSpPr txBox="1"/>
          <p:nvPr>
            <p:ph idx="1" type="body"/>
          </p:nvPr>
        </p:nvSpPr>
        <p:spPr>
          <a:xfrm>
            <a:off x="7750650" y="924779"/>
            <a:ext cx="1302000" cy="1554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For those that need a quick read, </a:t>
            </a:r>
            <a:r>
              <a:rPr lang="en"/>
              <a:t>focus on:</a:t>
            </a:r>
            <a:endParaRPr/>
          </a:p>
          <a:p>
            <a:pPr indent="0" lvl="0" marL="0" rtl="0" algn="l">
              <a:spcBef>
                <a:spcPts val="1200"/>
              </a:spcBef>
              <a:spcAft>
                <a:spcPts val="0"/>
              </a:spcAft>
              <a:buNone/>
            </a:pPr>
            <a:r>
              <a:rPr lang="en"/>
              <a:t>F1 Scores and Accuracy </a:t>
            </a:r>
            <a:endParaRPr/>
          </a:p>
          <a:p>
            <a:pPr indent="0" lvl="0" marL="0" rtl="0" algn="l">
              <a:spcBef>
                <a:spcPts val="1200"/>
              </a:spcBef>
              <a:spcAft>
                <a:spcPts val="1200"/>
              </a:spcAft>
              <a:buNone/>
            </a:pPr>
            <a:r>
              <a:rPr lang="en"/>
              <a:t>The higher the better </a:t>
            </a:r>
            <a:endParaRPr/>
          </a:p>
        </p:txBody>
      </p:sp>
      <p:sp>
        <p:nvSpPr>
          <p:cNvPr id="234" name="Google Shape;234;p24"/>
          <p:cNvSpPr/>
          <p:nvPr/>
        </p:nvSpPr>
        <p:spPr>
          <a:xfrm>
            <a:off x="3358600" y="1231375"/>
            <a:ext cx="407400" cy="5685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 name="Google Shape;235;p24"/>
          <p:cNvSpPr/>
          <p:nvPr/>
        </p:nvSpPr>
        <p:spPr>
          <a:xfrm>
            <a:off x="3358600" y="2686363"/>
            <a:ext cx="407400" cy="5685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 name="Google Shape;236;p24"/>
          <p:cNvSpPr/>
          <p:nvPr/>
        </p:nvSpPr>
        <p:spPr>
          <a:xfrm>
            <a:off x="3358600" y="4141350"/>
            <a:ext cx="407400" cy="5685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 name="Google Shape;237;p24"/>
          <p:cNvSpPr/>
          <p:nvPr/>
        </p:nvSpPr>
        <p:spPr>
          <a:xfrm>
            <a:off x="6686125" y="1269113"/>
            <a:ext cx="407400" cy="5685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 name="Google Shape;238;p24"/>
          <p:cNvSpPr/>
          <p:nvPr/>
        </p:nvSpPr>
        <p:spPr>
          <a:xfrm>
            <a:off x="6686125" y="2724100"/>
            <a:ext cx="407400" cy="5685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 name="Google Shape;239;p24"/>
          <p:cNvSpPr/>
          <p:nvPr/>
        </p:nvSpPr>
        <p:spPr>
          <a:xfrm>
            <a:off x="6686125" y="4179088"/>
            <a:ext cx="407400" cy="5685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1297500" y="393750"/>
            <a:ext cx="7038900" cy="58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r>
              <a:rPr lang="en"/>
              <a:t>Future Work, &amp; Improving the model</a:t>
            </a:r>
            <a:endParaRPr/>
          </a:p>
        </p:txBody>
      </p:sp>
      <p:sp>
        <p:nvSpPr>
          <p:cNvPr id="245" name="Google Shape;245;p25"/>
          <p:cNvSpPr txBox="1"/>
          <p:nvPr>
            <p:ph idx="1" type="body"/>
          </p:nvPr>
        </p:nvSpPr>
        <p:spPr>
          <a:xfrm>
            <a:off x="1297500" y="1038250"/>
            <a:ext cx="7038900" cy="82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a:p>
            <a:pPr indent="-311150" lvl="0" marL="457200" rtl="0" algn="l">
              <a:spcBef>
                <a:spcPts val="1200"/>
              </a:spcBef>
              <a:spcAft>
                <a:spcPts val="0"/>
              </a:spcAft>
              <a:buSzPts val="1300"/>
              <a:buChar char="●"/>
            </a:pPr>
            <a:r>
              <a:rPr lang="en"/>
              <a:t>Chose the </a:t>
            </a:r>
            <a:r>
              <a:rPr lang="en"/>
              <a:t>Gradient Booster with SMOTE model</a:t>
            </a:r>
            <a:endParaRPr/>
          </a:p>
        </p:txBody>
      </p:sp>
      <p:sp>
        <p:nvSpPr>
          <p:cNvPr id="246" name="Google Shape;246;p25"/>
          <p:cNvSpPr txBox="1"/>
          <p:nvPr/>
        </p:nvSpPr>
        <p:spPr>
          <a:xfrm>
            <a:off x="1297500" y="1867750"/>
            <a:ext cx="7038900" cy="145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Future Works:</a:t>
            </a:r>
            <a:endParaRPr sz="1300">
              <a:solidFill>
                <a:schemeClr val="lt1"/>
              </a:solidFill>
              <a:latin typeface="Lato"/>
              <a:ea typeface="Lato"/>
              <a:cs typeface="Lato"/>
              <a:sym typeface="Lato"/>
            </a:endParaRPr>
          </a:p>
          <a:p>
            <a:pPr indent="-311150" lvl="0" marL="457200" rtl="0" algn="l">
              <a:lnSpc>
                <a:spcPct val="115000"/>
              </a:lnSpc>
              <a:spcBef>
                <a:spcPts val="1200"/>
              </a:spcBef>
              <a:spcAft>
                <a:spcPts val="0"/>
              </a:spcAft>
              <a:buClr>
                <a:schemeClr val="lt1"/>
              </a:buClr>
              <a:buSzPts val="1300"/>
              <a:buFont typeface="Lato"/>
              <a:buChar char="●"/>
            </a:pPr>
            <a:r>
              <a:rPr lang="en" sz="1300">
                <a:solidFill>
                  <a:schemeClr val="lt1"/>
                </a:solidFill>
                <a:latin typeface="Lato"/>
                <a:ea typeface="Lato"/>
                <a:cs typeface="Lato"/>
                <a:sym typeface="Lato"/>
              </a:rPr>
              <a:t>Partner with hospitals to get more consented user data. </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Explore more if overfitting.</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Explore the Random Forest model more.</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Expand the model to include cross reactions.</a:t>
            </a:r>
            <a:endParaRPr/>
          </a:p>
        </p:txBody>
      </p:sp>
      <p:sp>
        <p:nvSpPr>
          <p:cNvPr id="247" name="Google Shape;247;p25"/>
          <p:cNvSpPr txBox="1"/>
          <p:nvPr/>
        </p:nvSpPr>
        <p:spPr>
          <a:xfrm>
            <a:off x="1297500" y="3326950"/>
            <a:ext cx="7038900" cy="76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Possible issues:</a:t>
            </a:r>
            <a:endParaRPr sz="1300">
              <a:solidFill>
                <a:schemeClr val="lt1"/>
              </a:solidFill>
              <a:latin typeface="Lato"/>
              <a:ea typeface="Lato"/>
              <a:cs typeface="Lato"/>
              <a:sym typeface="Lato"/>
            </a:endParaRPr>
          </a:p>
          <a:p>
            <a:pPr indent="-311150" lvl="0" marL="457200" rtl="0" algn="l">
              <a:lnSpc>
                <a:spcPct val="115000"/>
              </a:lnSpc>
              <a:spcBef>
                <a:spcPts val="1200"/>
              </a:spcBef>
              <a:spcAft>
                <a:spcPts val="0"/>
              </a:spcAft>
              <a:buClr>
                <a:schemeClr val="lt1"/>
              </a:buClr>
              <a:buSzPts val="1300"/>
              <a:buFont typeface="Lato"/>
              <a:buChar char="●"/>
            </a:pPr>
            <a:r>
              <a:rPr lang="en" sz="1300">
                <a:solidFill>
                  <a:schemeClr val="lt1"/>
                </a:solidFill>
                <a:latin typeface="Lato"/>
                <a:ea typeface="Lato"/>
                <a:cs typeface="Lato"/>
                <a:sym typeface="Lato"/>
              </a:rPr>
              <a:t>CC 4.0 Attribution license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sz="2500"/>
          </a:p>
          <a:p>
            <a:pPr indent="0" lvl="0" marL="0" rtl="0" algn="l">
              <a:spcBef>
                <a:spcPts val="0"/>
              </a:spcBef>
              <a:spcAft>
                <a:spcPts val="0"/>
              </a:spcAft>
              <a:buNone/>
            </a:pPr>
            <a:r>
              <a:rPr lang="en" sz="2500"/>
              <a:t>Questions?</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 </a:t>
            </a:r>
            <a:endParaRPr/>
          </a:p>
        </p:txBody>
      </p:sp>
      <p:sp>
        <p:nvSpPr>
          <p:cNvPr id="141" name="Google Shape;141;p14"/>
          <p:cNvSpPr txBox="1"/>
          <p:nvPr>
            <p:ph idx="1" type="body"/>
          </p:nvPr>
        </p:nvSpPr>
        <p:spPr>
          <a:xfrm>
            <a:off x="1297500" y="1262750"/>
            <a:ext cx="7038900" cy="2977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Problem Statement</a:t>
            </a:r>
            <a:endParaRPr sz="2000"/>
          </a:p>
          <a:p>
            <a:pPr indent="-355600" lvl="0" marL="457200" rtl="0" algn="l">
              <a:spcBef>
                <a:spcPts val="0"/>
              </a:spcBef>
              <a:spcAft>
                <a:spcPts val="0"/>
              </a:spcAft>
              <a:buSzPts val="2000"/>
              <a:buChar char="●"/>
            </a:pPr>
            <a:r>
              <a:rPr lang="en" sz="2000"/>
              <a:t>Description of Dataset</a:t>
            </a:r>
            <a:endParaRPr sz="2000"/>
          </a:p>
          <a:p>
            <a:pPr indent="-355600" lvl="0" marL="457200" rtl="0" algn="l">
              <a:spcBef>
                <a:spcPts val="0"/>
              </a:spcBef>
              <a:spcAft>
                <a:spcPts val="0"/>
              </a:spcAft>
              <a:buSzPts val="2000"/>
              <a:buChar char="●"/>
            </a:pPr>
            <a:r>
              <a:rPr lang="en" sz="2000"/>
              <a:t>Data Wrangling</a:t>
            </a:r>
            <a:endParaRPr sz="2000"/>
          </a:p>
          <a:p>
            <a:pPr indent="-355600" lvl="0" marL="457200" rtl="0" algn="l">
              <a:spcBef>
                <a:spcPts val="0"/>
              </a:spcBef>
              <a:spcAft>
                <a:spcPts val="0"/>
              </a:spcAft>
              <a:buSzPts val="2000"/>
              <a:buChar char="●"/>
            </a:pPr>
            <a:r>
              <a:rPr lang="en" sz="2000"/>
              <a:t>Exploratory Data Analysis (EDA)</a:t>
            </a:r>
            <a:endParaRPr sz="2000"/>
          </a:p>
          <a:p>
            <a:pPr indent="-355600" lvl="0" marL="457200" rtl="0" algn="l">
              <a:spcBef>
                <a:spcPts val="0"/>
              </a:spcBef>
              <a:spcAft>
                <a:spcPts val="0"/>
              </a:spcAft>
              <a:buSzPts val="2000"/>
              <a:buChar char="●"/>
            </a:pPr>
            <a:r>
              <a:rPr lang="en" sz="2000"/>
              <a:t>Feature Engineering</a:t>
            </a:r>
            <a:endParaRPr sz="2000"/>
          </a:p>
          <a:p>
            <a:pPr indent="-355600" lvl="0" marL="457200" rtl="0" algn="l">
              <a:spcBef>
                <a:spcPts val="0"/>
              </a:spcBef>
              <a:spcAft>
                <a:spcPts val="0"/>
              </a:spcAft>
              <a:buSzPts val="2000"/>
              <a:buChar char="●"/>
            </a:pPr>
            <a:r>
              <a:rPr lang="en" sz="2000"/>
              <a:t>Modeling</a:t>
            </a:r>
            <a:endParaRPr sz="2000"/>
          </a:p>
          <a:p>
            <a:pPr indent="-355600" lvl="0" marL="457200" rtl="0" algn="l">
              <a:spcBef>
                <a:spcPts val="0"/>
              </a:spcBef>
              <a:spcAft>
                <a:spcPts val="0"/>
              </a:spcAft>
              <a:buSzPts val="2000"/>
              <a:buChar char="●"/>
            </a:pPr>
            <a:r>
              <a:rPr lang="en" sz="2000"/>
              <a:t>Result Analysis &amp; Limitations</a:t>
            </a:r>
            <a:endParaRPr sz="2000"/>
          </a:p>
          <a:p>
            <a:pPr indent="-355600" lvl="0" marL="457200" rtl="0" algn="l">
              <a:spcBef>
                <a:spcPts val="0"/>
              </a:spcBef>
              <a:spcAft>
                <a:spcPts val="0"/>
              </a:spcAft>
              <a:buSzPts val="2000"/>
              <a:buChar char="●"/>
            </a:pPr>
            <a:r>
              <a:rPr lang="en" sz="2000"/>
              <a:t>Conclusion, Future Work, &amp; Improving the model</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0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7" name="Google Shape;147;p15"/>
          <p:cNvSpPr txBox="1"/>
          <p:nvPr>
            <p:ph idx="1" type="body"/>
          </p:nvPr>
        </p:nvSpPr>
        <p:spPr>
          <a:xfrm>
            <a:off x="1297500" y="569875"/>
            <a:ext cx="7038900" cy="980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To make a predictive model for thyroid cancer patients to see how likely after treatment their cancer will reoccur. </a:t>
            </a:r>
            <a:endParaRPr sz="1600"/>
          </a:p>
          <a:p>
            <a:pPr indent="-330200" lvl="1" marL="914400" rtl="0" algn="l">
              <a:spcBef>
                <a:spcPts val="0"/>
              </a:spcBef>
              <a:spcAft>
                <a:spcPts val="0"/>
              </a:spcAft>
              <a:buSzPts val="1600"/>
              <a:buChar char="○"/>
            </a:pPr>
            <a:r>
              <a:rPr b="1" lang="en" sz="1600" u="sng"/>
              <a:t>New patient </a:t>
            </a:r>
            <a:r>
              <a:rPr b="1" lang="en" sz="1600" u="sng"/>
              <a:t>eligibility</a:t>
            </a:r>
            <a:r>
              <a:rPr b="1" lang="en" sz="1600" u="sng"/>
              <a:t> test for the treatment</a:t>
            </a:r>
            <a:endParaRPr b="1" sz="1600" u="sng"/>
          </a:p>
          <a:p>
            <a:pPr indent="0" lvl="0" marL="0" rtl="0" algn="l">
              <a:spcBef>
                <a:spcPts val="1200"/>
              </a:spcBef>
              <a:spcAft>
                <a:spcPts val="1200"/>
              </a:spcAft>
              <a:buNone/>
            </a:pPr>
            <a:r>
              <a:t/>
            </a:r>
            <a:endParaRPr sz="1600"/>
          </a:p>
        </p:txBody>
      </p:sp>
      <p:sp>
        <p:nvSpPr>
          <p:cNvPr id="148" name="Google Shape;148;p15"/>
          <p:cNvSpPr txBox="1"/>
          <p:nvPr/>
        </p:nvSpPr>
        <p:spPr>
          <a:xfrm>
            <a:off x="1297500" y="1550275"/>
            <a:ext cx="7611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Accuracy</a:t>
            </a:r>
            <a:endParaRPr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At least 95%</a:t>
            </a:r>
            <a:endParaRPr sz="1600"/>
          </a:p>
        </p:txBody>
      </p:sp>
      <p:sp>
        <p:nvSpPr>
          <p:cNvPr id="149" name="Google Shape;149;p15"/>
          <p:cNvSpPr txBox="1"/>
          <p:nvPr/>
        </p:nvSpPr>
        <p:spPr>
          <a:xfrm>
            <a:off x="1297500" y="2224050"/>
            <a:ext cx="76497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Stakeholders</a:t>
            </a:r>
            <a:endParaRPr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company developing the treatment, doctors, patients</a:t>
            </a:r>
            <a:endParaRPr/>
          </a:p>
        </p:txBody>
      </p:sp>
      <p:sp>
        <p:nvSpPr>
          <p:cNvPr id="150" name="Google Shape;150;p15"/>
          <p:cNvSpPr txBox="1"/>
          <p:nvPr/>
        </p:nvSpPr>
        <p:spPr>
          <a:xfrm>
            <a:off x="1297500" y="2938350"/>
            <a:ext cx="7611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Solution Space </a:t>
            </a:r>
            <a:endParaRPr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Decision Tree based model using Pandas.  </a:t>
            </a:r>
            <a:endParaRPr/>
          </a:p>
        </p:txBody>
      </p:sp>
      <p:sp>
        <p:nvSpPr>
          <p:cNvPr id="151" name="Google Shape;151;p15"/>
          <p:cNvSpPr txBox="1"/>
          <p:nvPr/>
        </p:nvSpPr>
        <p:spPr>
          <a:xfrm>
            <a:off x="1297500" y="3652650"/>
            <a:ext cx="7611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Constraints </a:t>
            </a:r>
            <a:endParaRPr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limited amount of data</a:t>
            </a:r>
            <a:endParaRPr/>
          </a:p>
        </p:txBody>
      </p:sp>
      <p:sp>
        <p:nvSpPr>
          <p:cNvPr id="152" name="Google Shape;152;p15"/>
          <p:cNvSpPr txBox="1"/>
          <p:nvPr/>
        </p:nvSpPr>
        <p:spPr>
          <a:xfrm>
            <a:off x="1297500" y="4366950"/>
            <a:ext cx="7611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Time Frame</a:t>
            </a:r>
            <a:endParaRPr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This will be completed within the next 3 months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 of Dataset</a:t>
            </a:r>
            <a:endParaRPr/>
          </a:p>
        </p:txBody>
      </p:sp>
      <p:sp>
        <p:nvSpPr>
          <p:cNvPr id="158" name="Google Shape;158;p16"/>
          <p:cNvSpPr txBox="1"/>
          <p:nvPr>
            <p:ph idx="1" type="body"/>
          </p:nvPr>
        </p:nvSpPr>
        <p:spPr>
          <a:xfrm>
            <a:off x="1297500" y="1037675"/>
            <a:ext cx="7038900" cy="34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data </a:t>
            </a:r>
            <a:r>
              <a:rPr lang="en"/>
              <a:t>was provided by the UCI Machine Learning Repository:</a:t>
            </a:r>
            <a:endParaRPr/>
          </a:p>
          <a:p>
            <a:pPr indent="0" lvl="0" marL="0" rtl="0" algn="l">
              <a:spcBef>
                <a:spcPts val="0"/>
              </a:spcBef>
              <a:spcAft>
                <a:spcPts val="0"/>
              </a:spcAft>
              <a:buNone/>
            </a:pPr>
            <a:r>
              <a:rPr lang="en" u="sng">
                <a:solidFill>
                  <a:schemeClr val="hlink"/>
                </a:solidFill>
                <a:hlinkClick r:id="rId3"/>
              </a:rPr>
              <a:t>https://archive.ics.uci.edu/dataset/915/differentiated+thyroid+cancer+recurrence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is </a:t>
            </a:r>
            <a:r>
              <a:rPr lang="en"/>
              <a:t>available on Kaggle:</a:t>
            </a:r>
            <a:endParaRPr/>
          </a:p>
          <a:p>
            <a:pPr indent="0" lvl="0" marL="0" rtl="0" algn="l">
              <a:spcBef>
                <a:spcPts val="0"/>
              </a:spcBef>
              <a:spcAft>
                <a:spcPts val="0"/>
              </a:spcAft>
              <a:buNone/>
            </a:pPr>
            <a:r>
              <a:rPr lang="en" u="sng">
                <a:solidFill>
                  <a:schemeClr val="hlink"/>
                </a:solidFill>
                <a:hlinkClick r:id="rId4"/>
              </a:rPr>
              <a:t>https://www.kaggle.com/datasets/jainaru/thyroid-disease-data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data under the license CC BY 4.0 ATTRIBUTION 4.0 INTERNATIONAL Deed: </a:t>
            </a:r>
            <a:r>
              <a:rPr lang="en" u="sng">
                <a:solidFill>
                  <a:schemeClr val="hlink"/>
                </a:solidFill>
                <a:hlinkClick r:id="rId5"/>
              </a:rPr>
              <a:t>https://creativecommons.org/licenses/by/4.0/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165150"/>
            <a:ext cx="7038900" cy="50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a:t>
            </a:r>
            <a:endParaRPr/>
          </a:p>
        </p:txBody>
      </p:sp>
      <p:pic>
        <p:nvPicPr>
          <p:cNvPr id="164" name="Google Shape;164;p17"/>
          <p:cNvPicPr preferRelativeResize="0"/>
          <p:nvPr/>
        </p:nvPicPr>
        <p:blipFill>
          <a:blip r:embed="rId3">
            <a:alphaModFix/>
          </a:blip>
          <a:stretch>
            <a:fillRect/>
          </a:stretch>
        </p:blipFill>
        <p:spPr>
          <a:xfrm>
            <a:off x="4251599" y="692325"/>
            <a:ext cx="1974450" cy="3341241"/>
          </a:xfrm>
          <a:prstGeom prst="rect">
            <a:avLst/>
          </a:prstGeom>
          <a:noFill/>
          <a:ln>
            <a:noFill/>
          </a:ln>
        </p:spPr>
      </p:pic>
      <p:pic>
        <p:nvPicPr>
          <p:cNvPr id="165" name="Google Shape;165;p17"/>
          <p:cNvPicPr preferRelativeResize="0"/>
          <p:nvPr/>
        </p:nvPicPr>
        <p:blipFill>
          <a:blip r:embed="rId4">
            <a:alphaModFix/>
          </a:blip>
          <a:stretch>
            <a:fillRect/>
          </a:stretch>
        </p:blipFill>
        <p:spPr>
          <a:xfrm>
            <a:off x="1289300" y="692325"/>
            <a:ext cx="2193275" cy="3341300"/>
          </a:xfrm>
          <a:prstGeom prst="rect">
            <a:avLst/>
          </a:prstGeom>
          <a:noFill/>
          <a:ln>
            <a:noFill/>
          </a:ln>
        </p:spPr>
      </p:pic>
      <p:cxnSp>
        <p:nvCxnSpPr>
          <p:cNvPr id="166" name="Google Shape;166;p17"/>
          <p:cNvCxnSpPr/>
          <p:nvPr/>
        </p:nvCxnSpPr>
        <p:spPr>
          <a:xfrm>
            <a:off x="3629625" y="2102150"/>
            <a:ext cx="558000" cy="7200"/>
          </a:xfrm>
          <a:prstGeom prst="straightConnector1">
            <a:avLst/>
          </a:prstGeom>
          <a:noFill/>
          <a:ln cap="flat" cmpd="sng" w="38100">
            <a:solidFill>
              <a:srgbClr val="FF0000"/>
            </a:solidFill>
            <a:prstDash val="solid"/>
            <a:round/>
            <a:headEnd len="med" w="med" type="none"/>
            <a:tailEnd len="med" w="med" type="triangle"/>
          </a:ln>
        </p:spPr>
      </p:cxnSp>
      <p:sp>
        <p:nvSpPr>
          <p:cNvPr id="167" name="Google Shape;167;p17"/>
          <p:cNvSpPr/>
          <p:nvPr/>
        </p:nvSpPr>
        <p:spPr>
          <a:xfrm>
            <a:off x="5359953" y="3839175"/>
            <a:ext cx="815700" cy="194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 name="Google Shape;168;p17"/>
          <p:cNvSpPr/>
          <p:nvPr/>
        </p:nvSpPr>
        <p:spPr>
          <a:xfrm>
            <a:off x="5013938" y="1524007"/>
            <a:ext cx="1115400" cy="194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69" name="Google Shape;169;p17"/>
          <p:cNvPicPr preferRelativeResize="0"/>
          <p:nvPr/>
        </p:nvPicPr>
        <p:blipFill>
          <a:blip r:embed="rId5">
            <a:alphaModFix/>
          </a:blip>
          <a:stretch>
            <a:fillRect/>
          </a:stretch>
        </p:blipFill>
        <p:spPr>
          <a:xfrm>
            <a:off x="7042125" y="750750"/>
            <a:ext cx="1882275" cy="4162426"/>
          </a:xfrm>
          <a:prstGeom prst="rect">
            <a:avLst/>
          </a:prstGeom>
          <a:noFill/>
          <a:ln>
            <a:noFill/>
          </a:ln>
        </p:spPr>
      </p:pic>
      <p:cxnSp>
        <p:nvCxnSpPr>
          <p:cNvPr id="170" name="Google Shape;170;p17"/>
          <p:cNvCxnSpPr/>
          <p:nvPr/>
        </p:nvCxnSpPr>
        <p:spPr>
          <a:xfrm>
            <a:off x="6355088" y="2050925"/>
            <a:ext cx="558000" cy="7200"/>
          </a:xfrm>
          <a:prstGeom prst="straightConnector1">
            <a:avLst/>
          </a:prstGeom>
          <a:noFill/>
          <a:ln cap="flat" cmpd="sng" w="38100">
            <a:solidFill>
              <a:srgbClr val="FF0000"/>
            </a:solidFill>
            <a:prstDash val="solid"/>
            <a:round/>
            <a:headEnd len="med" w="med" type="none"/>
            <a:tailEnd len="med" w="med" type="triangle"/>
          </a:ln>
        </p:spPr>
      </p:cxnSp>
      <p:sp>
        <p:nvSpPr>
          <p:cNvPr id="171" name="Google Shape;171;p17"/>
          <p:cNvSpPr/>
          <p:nvPr/>
        </p:nvSpPr>
        <p:spPr>
          <a:xfrm>
            <a:off x="7352549" y="4066975"/>
            <a:ext cx="9840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 name="Google Shape;172;p17"/>
          <p:cNvSpPr/>
          <p:nvPr/>
        </p:nvSpPr>
        <p:spPr>
          <a:xfrm>
            <a:off x="7352550" y="906975"/>
            <a:ext cx="780000" cy="243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 name="Google Shape;173;p17"/>
          <p:cNvSpPr/>
          <p:nvPr/>
        </p:nvSpPr>
        <p:spPr>
          <a:xfrm>
            <a:off x="7352550" y="1949300"/>
            <a:ext cx="15720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 name="Google Shape;174;p17"/>
          <p:cNvSpPr/>
          <p:nvPr/>
        </p:nvSpPr>
        <p:spPr>
          <a:xfrm>
            <a:off x="7352550" y="3338550"/>
            <a:ext cx="523500" cy="243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 name="Google Shape;175;p17"/>
          <p:cNvSpPr/>
          <p:nvPr/>
        </p:nvSpPr>
        <p:spPr>
          <a:xfrm>
            <a:off x="7308300" y="4622300"/>
            <a:ext cx="1072500" cy="126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 name="Google Shape;176;p17"/>
          <p:cNvSpPr/>
          <p:nvPr/>
        </p:nvSpPr>
        <p:spPr>
          <a:xfrm>
            <a:off x="7308300" y="4786600"/>
            <a:ext cx="1072500" cy="1944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1297500" y="12750"/>
            <a:ext cx="7038900" cy="59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a:t>
            </a:r>
            <a:endParaRPr/>
          </a:p>
        </p:txBody>
      </p:sp>
      <p:pic>
        <p:nvPicPr>
          <p:cNvPr id="182" name="Google Shape;182;p18"/>
          <p:cNvPicPr preferRelativeResize="0"/>
          <p:nvPr/>
        </p:nvPicPr>
        <p:blipFill>
          <a:blip r:embed="rId3">
            <a:alphaModFix/>
          </a:blip>
          <a:stretch>
            <a:fillRect/>
          </a:stretch>
        </p:blipFill>
        <p:spPr>
          <a:xfrm>
            <a:off x="1224275" y="488400"/>
            <a:ext cx="2064982" cy="1175825"/>
          </a:xfrm>
          <a:prstGeom prst="rect">
            <a:avLst/>
          </a:prstGeom>
          <a:noFill/>
          <a:ln>
            <a:noFill/>
          </a:ln>
        </p:spPr>
      </p:pic>
      <p:pic>
        <p:nvPicPr>
          <p:cNvPr id="183" name="Google Shape;183;p18"/>
          <p:cNvPicPr preferRelativeResize="0"/>
          <p:nvPr/>
        </p:nvPicPr>
        <p:blipFill>
          <a:blip r:embed="rId4">
            <a:alphaModFix/>
          </a:blip>
          <a:stretch>
            <a:fillRect/>
          </a:stretch>
        </p:blipFill>
        <p:spPr>
          <a:xfrm>
            <a:off x="3381197" y="488394"/>
            <a:ext cx="1966324" cy="1101150"/>
          </a:xfrm>
          <a:prstGeom prst="rect">
            <a:avLst/>
          </a:prstGeom>
          <a:noFill/>
          <a:ln>
            <a:noFill/>
          </a:ln>
        </p:spPr>
      </p:pic>
      <p:pic>
        <p:nvPicPr>
          <p:cNvPr id="184" name="Google Shape;184;p18"/>
          <p:cNvPicPr preferRelativeResize="0"/>
          <p:nvPr/>
        </p:nvPicPr>
        <p:blipFill>
          <a:blip r:embed="rId5">
            <a:alphaModFix/>
          </a:blip>
          <a:stretch>
            <a:fillRect/>
          </a:stretch>
        </p:blipFill>
        <p:spPr>
          <a:xfrm>
            <a:off x="5491975" y="488400"/>
            <a:ext cx="2014625" cy="1144775"/>
          </a:xfrm>
          <a:prstGeom prst="rect">
            <a:avLst/>
          </a:prstGeom>
          <a:noFill/>
          <a:ln>
            <a:noFill/>
          </a:ln>
        </p:spPr>
      </p:pic>
      <p:pic>
        <p:nvPicPr>
          <p:cNvPr id="185" name="Google Shape;185;p18"/>
          <p:cNvPicPr preferRelativeResize="0"/>
          <p:nvPr/>
        </p:nvPicPr>
        <p:blipFill>
          <a:blip r:embed="rId6">
            <a:alphaModFix/>
          </a:blip>
          <a:stretch>
            <a:fillRect/>
          </a:stretch>
        </p:blipFill>
        <p:spPr>
          <a:xfrm>
            <a:off x="1148952" y="1725250"/>
            <a:ext cx="2064975" cy="2081960"/>
          </a:xfrm>
          <a:prstGeom prst="rect">
            <a:avLst/>
          </a:prstGeom>
          <a:noFill/>
          <a:ln>
            <a:noFill/>
          </a:ln>
        </p:spPr>
      </p:pic>
      <p:pic>
        <p:nvPicPr>
          <p:cNvPr id="186" name="Google Shape;186;p18"/>
          <p:cNvPicPr preferRelativeResize="0"/>
          <p:nvPr/>
        </p:nvPicPr>
        <p:blipFill>
          <a:blip r:embed="rId7">
            <a:alphaModFix/>
          </a:blip>
          <a:stretch>
            <a:fillRect/>
          </a:stretch>
        </p:blipFill>
        <p:spPr>
          <a:xfrm>
            <a:off x="3381200" y="1664225"/>
            <a:ext cx="2064974" cy="2056561"/>
          </a:xfrm>
          <a:prstGeom prst="rect">
            <a:avLst/>
          </a:prstGeom>
          <a:noFill/>
          <a:ln>
            <a:noFill/>
          </a:ln>
        </p:spPr>
      </p:pic>
      <p:pic>
        <p:nvPicPr>
          <p:cNvPr id="187" name="Google Shape;187;p18"/>
          <p:cNvPicPr preferRelativeResize="0"/>
          <p:nvPr/>
        </p:nvPicPr>
        <p:blipFill>
          <a:blip r:embed="rId8">
            <a:alphaModFix/>
          </a:blip>
          <a:stretch>
            <a:fillRect/>
          </a:stretch>
        </p:blipFill>
        <p:spPr>
          <a:xfrm>
            <a:off x="5560875" y="1770475"/>
            <a:ext cx="1900475" cy="180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1297500" y="12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a:t>
            </a:r>
            <a:endParaRPr/>
          </a:p>
        </p:txBody>
      </p:sp>
      <p:pic>
        <p:nvPicPr>
          <p:cNvPr id="193" name="Google Shape;193;p19"/>
          <p:cNvPicPr preferRelativeResize="0"/>
          <p:nvPr/>
        </p:nvPicPr>
        <p:blipFill>
          <a:blip r:embed="rId3">
            <a:alphaModFix/>
          </a:blip>
          <a:stretch>
            <a:fillRect/>
          </a:stretch>
        </p:blipFill>
        <p:spPr>
          <a:xfrm>
            <a:off x="1176825" y="606425"/>
            <a:ext cx="3085976" cy="2189210"/>
          </a:xfrm>
          <a:prstGeom prst="rect">
            <a:avLst/>
          </a:prstGeom>
          <a:noFill/>
          <a:ln>
            <a:noFill/>
          </a:ln>
        </p:spPr>
      </p:pic>
      <p:pic>
        <p:nvPicPr>
          <p:cNvPr id="194" name="Google Shape;194;p19"/>
          <p:cNvPicPr preferRelativeResize="0"/>
          <p:nvPr/>
        </p:nvPicPr>
        <p:blipFill>
          <a:blip r:embed="rId4">
            <a:alphaModFix/>
          </a:blip>
          <a:stretch>
            <a:fillRect/>
          </a:stretch>
        </p:blipFill>
        <p:spPr>
          <a:xfrm>
            <a:off x="4632375" y="583800"/>
            <a:ext cx="3666558" cy="2234450"/>
          </a:xfrm>
          <a:prstGeom prst="rect">
            <a:avLst/>
          </a:prstGeom>
          <a:noFill/>
          <a:ln>
            <a:noFill/>
          </a:ln>
        </p:spPr>
      </p:pic>
      <p:pic>
        <p:nvPicPr>
          <p:cNvPr id="195" name="Google Shape;195;p19"/>
          <p:cNvPicPr preferRelativeResize="0"/>
          <p:nvPr/>
        </p:nvPicPr>
        <p:blipFill>
          <a:blip r:embed="rId5">
            <a:alphaModFix/>
          </a:blip>
          <a:stretch>
            <a:fillRect/>
          </a:stretch>
        </p:blipFill>
        <p:spPr>
          <a:xfrm>
            <a:off x="2663800" y="2878575"/>
            <a:ext cx="3485274" cy="2091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a:t>
            </a:r>
            <a:endParaRPr/>
          </a:p>
        </p:txBody>
      </p:sp>
      <p:pic>
        <p:nvPicPr>
          <p:cNvPr id="201" name="Google Shape;201;p20"/>
          <p:cNvPicPr preferRelativeResize="0"/>
          <p:nvPr/>
        </p:nvPicPr>
        <p:blipFill>
          <a:blip r:embed="rId3">
            <a:alphaModFix/>
          </a:blip>
          <a:stretch>
            <a:fillRect/>
          </a:stretch>
        </p:blipFill>
        <p:spPr>
          <a:xfrm>
            <a:off x="2564512" y="888575"/>
            <a:ext cx="4504874" cy="4214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1"/>
          <p:cNvSpPr txBox="1"/>
          <p:nvPr>
            <p:ph type="title"/>
          </p:nvPr>
        </p:nvSpPr>
        <p:spPr>
          <a:xfrm>
            <a:off x="1245950" y="468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a:t>
            </a:r>
            <a:endParaRPr/>
          </a:p>
        </p:txBody>
      </p:sp>
      <p:pic>
        <p:nvPicPr>
          <p:cNvPr id="207" name="Google Shape;207;p21"/>
          <p:cNvPicPr preferRelativeResize="0"/>
          <p:nvPr/>
        </p:nvPicPr>
        <p:blipFill>
          <a:blip r:embed="rId3">
            <a:alphaModFix/>
          </a:blip>
          <a:stretch>
            <a:fillRect/>
          </a:stretch>
        </p:blipFill>
        <p:spPr>
          <a:xfrm>
            <a:off x="1559825" y="791713"/>
            <a:ext cx="6411151" cy="3560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