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de-DE" altLang="en-US" sz="4400">
                <a:latin typeface="Calibri" panose="020F0502020204030204" charset="0"/>
              </a:rPr>
              <a:t>EVOLOG</a:t>
            </a:r>
            <a:br>
              <a:rPr lang="de-DE" altLang="en-US" sz="4400">
                <a:latin typeface="Calibri" panose="020F0502020204030204" charset="0"/>
              </a:rPr>
            </a:br>
            <a:r>
              <a:rPr lang="de-DE" altLang="en-US" sz="2400">
                <a:latin typeface="Calibri" panose="020F0502020204030204" charset="0"/>
              </a:rPr>
              <a:t>Actions and Modularization in Lazy-Grounding Answer Set Programming</a:t>
            </a:r>
            <a:endParaRPr lang="de-DE" altLang="en-US" sz="2400">
              <a:latin typeface="Calibri" panose="020F050202020403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Master Thesis Proposal by Michael Langowski</a:t>
            </a:r>
            <a:br>
              <a:rPr lang="de-DE" altLang="en-US">
                <a:latin typeface="Calibri" panose="020F0502020204030204" charset="0"/>
              </a:rPr>
            </a:br>
            <a:r>
              <a:rPr lang="de-DE" altLang="en-US">
                <a:latin typeface="Calibri" panose="020F0502020204030204" charset="0"/>
              </a:rPr>
              <a:t>Advisors: Thomas Eiter, Antonius Weinzierl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References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 sz="2000">
                <a:latin typeface="Calibri" panose="020F0502020204030204" charset="0"/>
              </a:rPr>
              <a:t>[tpl] - Giovambattista Ianni, Giuseppe Ielpa, Adriana Pietramala, Maria Carmela Santoro, and Francesco Calimeri.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Enhancing answer set programming with templates.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NMR</a:t>
            </a:r>
            <a:r>
              <a:rPr lang="de-DE" altLang="en-US" sz="2000">
                <a:latin typeface="Calibri" panose="020F0502020204030204" charset="0"/>
              </a:rPr>
              <a:t>, pages 233–239,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2004.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[cms] - Martin Gebser, Roland Kaminski, Benjamin Kaufmann, and Torsten Schaub.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Multi-shot asp solving with clingo.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 i="1">
                <a:latin typeface="Calibri" panose="020F0502020204030204" charset="0"/>
              </a:rPr>
              <a:t>Theory and Practice of Logic Programming</a:t>
            </a:r>
            <a:r>
              <a:rPr lang="de-DE" altLang="en-US" sz="2000">
                <a:latin typeface="Calibri" panose="020F0502020204030204" charset="0"/>
              </a:rPr>
              <a:t>, 19(1):27–82,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2019.</a:t>
            </a:r>
            <a:endParaRPr lang="de-DE" altLang="en-US" sz="2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A Lofty Vision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37590"/>
            <a:ext cx="10972800" cy="5396230"/>
          </a:xfrm>
        </p:spPr>
        <p:txBody>
          <a:bodyPr/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"xml".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"io".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action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main(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empty)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xml::parse_graph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[X] = R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(graph(G)).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parsing_error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(MSG)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(err(MSG)).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COL)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(G), {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all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3col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[G](COL).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write_result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io::write_list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[OUT, COL] = R :-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    OUT = "col-" + IDX,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(IDX, COL)).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predicate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3col(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de-DE" altLang="en-US" sz="1200">
                <a:latin typeface="Bitstream Vera Sans Mono" panose="020B0609030804020204" charset="0"/>
                <a:cs typeface="Bitstream Vera Sans Mono" panose="020B0609030804020204" charset="0"/>
              </a:rPr>
              <a:t>:</a:t>
            </a:r>
            <a:r>
              <a:rPr lang="de-DE" altLang="en-US" sz="1200">
                <a:latin typeface="Calibri" panose="020F0502020204030204" charset="0"/>
                <a:cs typeface="Bitstream Vera Sans Mono" panose="020B0609030804020204" charset="0"/>
              </a:rPr>
              <a:t> 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graph/1,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coloring/1)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1 {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red);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blue);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green)} 1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(N2,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(COL) :- COL = #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list-collect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{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node_colored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C) : col(N, C) }.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A Lofty Vision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37590"/>
            <a:ext cx="10972800" cy="5396230"/>
          </a:xfrm>
        </p:spPr>
        <p:txBody>
          <a:bodyPr/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"xml".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#import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"io".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action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main(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empty)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arg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xml::parse_graph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[X] = R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infile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(X).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(graph(G)).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parsing_error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(MSG)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graph_parse_result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(err(MSG)).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COL)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(G), {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all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3col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[G](COL).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write_result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(R) : @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io::write_list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[OUT, COL] = R :-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    OUT = "col-" + IDX,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graph_coloring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(G,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(IDX, COL)).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predicate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3col(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de-DE" altLang="en-US" sz="1200">
                <a:latin typeface="Bitstream Vera Sans Mono" panose="020B0609030804020204" charset="0"/>
                <a:cs typeface="Bitstream Vera Sans Mono" panose="020B0609030804020204" charset="0"/>
              </a:rPr>
              <a:t>:</a:t>
            </a:r>
            <a:r>
              <a:rPr lang="de-DE" altLang="en-US" sz="1200">
                <a:latin typeface="Calibri" panose="020F0502020204030204" charset="0"/>
                <a:cs typeface="Bitstream Vera Sans Mono" panose="020B0609030804020204" charset="0"/>
              </a:rPr>
              <a:t> 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graph/1,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out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: coloring/1) {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:- [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 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in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G :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graph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(G) ].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1 {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red);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blue);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green)} 1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:-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(N2, C),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edge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(N1, N2).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    </a:t>
            </a:r>
            <a:r>
              <a:rPr lang="en-US" sz="1200">
                <a:solidFill>
                  <a:srgbClr val="7030A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coloring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(COL) :- COL = #</a:t>
            </a:r>
            <a:r>
              <a:rPr lang="en-US" sz="1200">
                <a:solidFill>
                  <a:srgbClr val="C0000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list-collect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{ </a:t>
            </a:r>
            <a:r>
              <a:rPr lang="en-US" sz="1200">
                <a:solidFill>
                  <a:srgbClr val="00B050"/>
                </a:solidFill>
                <a:latin typeface="Bitstream Vera Sans Mono" panose="020B0609030804020204" charset="0"/>
                <a:cs typeface="Bitstream Vera Sans Mono" panose="020B0609030804020204" charset="0"/>
              </a:rPr>
              <a:t>node_colored</a:t>
            </a: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(N, C) : col(N, C) }.   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  <a:p>
            <a:pPr marL="0" indent="0">
              <a:buNone/>
            </a:pPr>
            <a:r>
              <a:rPr lang="en-US" sz="1200">
                <a:latin typeface="Bitstream Vera Sans Mono" panose="020B0609030804020204" charset="0"/>
                <a:cs typeface="Bitstream Vera Sans Mono" panose="020B0609030804020204" charset="0"/>
              </a:rPr>
              <a:t>}</a:t>
            </a:r>
            <a:endParaRPr lang="en-US" sz="1200">
              <a:latin typeface="Bitstream Vera Sans Mono" panose="020B0609030804020204" charset="0"/>
              <a:cs typeface="Bitstream Vera Sans Mono" panose="020B0609030804020204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6056630" y="3576320"/>
            <a:ext cx="6011545" cy="2228850"/>
          </a:xfrm>
          <a:prstGeom prst="wedgeEllipseCallout">
            <a:avLst>
              <a:gd name="adj1" fmla="val 47653"/>
              <a:gd name="adj2" fmla="val 62962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de-DE" altLang="zh-CN" sz="2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ea typeface="SimSun" panose="02010600030101010101" pitchFamily="2" charset="-122"/>
              </a:rPr>
              <a:t>How do we enable this in ASP?</a:t>
            </a:r>
            <a:endParaRPr kumimoji="0" lang="de-DE" altLang="zh-CN" sz="2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  <a:sym typeface="+mn-ea"/>
              </a:rPr>
              <a:t>Thesis Goals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Define a semantics for actions in ASP such that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every executed action is visible in answer set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executed in correct order while preserving declarative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“vanilla” ASP is a subset of the resulting language</a:t>
            </a:r>
            <a:br>
              <a:rPr lang="de-DE" altLang="en-US">
                <a:latin typeface="Calibri" panose="020F0502020204030204" charset="0"/>
              </a:rPr>
            </a:br>
            <a:endParaRPr lang="de-DE" altLang="en-US">
              <a:latin typeface="Calibri" panose="020F0502020204030204" charset="0"/>
            </a:endParaRPr>
          </a:p>
          <a:p>
            <a:pPr lvl="0"/>
            <a:r>
              <a:rPr lang="de-DE" altLang="en-US">
                <a:latin typeface="Calibri" panose="020F0502020204030204" charset="0"/>
              </a:rPr>
              <a:t>Define a simple modularization and scoping mechanism which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offsets impact of (potential) restrictions imposed by action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offers a way of writing composite actions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increases code readability and reusability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Goals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Based on the existing lazy-grounding ASP solver Alpha [alp],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create a prototype solver with action and modularization support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create at least one sample application demonstrating these capabilities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Outline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Introduction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ASP in Software Engineering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Motivating Examples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Preliminaries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ASP Core-2 Standard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Lazy-Grounding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Evolog Language Specification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Implementation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Verification and Evaluation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Thesis Outline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>
                <a:latin typeface="Calibri" panose="020F0502020204030204" charset="0"/>
              </a:rPr>
              <a:t>Evolog Language Specification</a:t>
            </a:r>
            <a:endParaRPr lang="de-DE" altLang="en-US">
              <a:latin typeface="Calibri" panose="020F0502020204030204" charset="0"/>
            </a:endParaRPr>
          </a:p>
          <a:p>
            <a:r>
              <a:rPr lang="de-DE" altLang="en-US">
                <a:latin typeface="Calibri" panose="020F0502020204030204" charset="0"/>
              </a:rPr>
              <a:t>Action Semantics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Inspired by Monads in Haskell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interpreted function symbols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Interpretation function for actions is part of an Evolog model (frame)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World state at time of execution is an input parameter</a:t>
            </a:r>
            <a:endParaRPr lang="de-DE" altLang="en-US">
              <a:latin typeface="Calibri" panose="020F0502020204030204" charset="0"/>
            </a:endParaRPr>
          </a:p>
          <a:p>
            <a:pPr lvl="1"/>
            <a:r>
              <a:rPr lang="de-DE" altLang="en-US">
                <a:latin typeface="Calibri" panose="020F0502020204030204" charset="0"/>
              </a:rPr>
              <a:t>Actions are restricted to “stratifiable bottom” of a program</a:t>
            </a:r>
            <a:endParaRPr lang="de-DE" altLang="en-US">
              <a:latin typeface="Calibri" panose="020F0502020204030204" charset="0"/>
            </a:endParaRPr>
          </a:p>
          <a:p>
            <a:pPr lvl="0"/>
            <a:r>
              <a:rPr lang="de-DE" altLang="en-US" sz="3200">
                <a:latin typeface="Calibri" panose="020F0502020204030204" charset="0"/>
              </a:rPr>
              <a:t>Module semantics</a:t>
            </a:r>
            <a:endParaRPr lang="de-DE" altLang="en-US" sz="32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Modules are a special case of external atom</a:t>
            </a:r>
            <a:endParaRPr lang="de-DE" altLang="en-US" sz="2800">
              <a:latin typeface="Calibri" panose="020F0502020204030204" charset="0"/>
            </a:endParaRPr>
          </a:p>
          <a:p>
            <a:pPr lvl="1"/>
            <a:r>
              <a:rPr lang="de-DE" altLang="en-US" sz="2800">
                <a:latin typeface="Calibri" panose="020F0502020204030204" charset="0"/>
              </a:rPr>
              <a:t>Inputs and outputs are terms</a:t>
            </a:r>
            <a:endParaRPr lang="de-DE" altLang="en-US">
              <a:latin typeface="Calibri" panose="020F0502020204030204" charset="0"/>
            </a:endParaRPr>
          </a:p>
          <a:p>
            <a:pPr lvl="1"/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State of the art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de-DE" altLang="en-US" sz="2800">
                <a:latin typeface="Calibri" panose="020F0502020204030204" charset="0"/>
              </a:rPr>
              <a:t>Actions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ACTHEX - DLVHEX extension with comprehensively defined action semantics [ahx]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oClingo - No true semantic support for actions, but powerful external atoms [ocl]</a:t>
            </a:r>
            <a:endParaRPr lang="de-DE" altLang="en-US" sz="2800">
              <a:latin typeface="Calibri" panose="020F0502020204030204" charset="0"/>
            </a:endParaRPr>
          </a:p>
          <a:p>
            <a:pPr marL="0" indent="0">
              <a:buNone/>
            </a:pPr>
            <a:br>
              <a:rPr lang="de-DE" altLang="en-US" sz="2800">
                <a:latin typeface="Calibri" panose="020F0502020204030204" charset="0"/>
              </a:rPr>
            </a:br>
            <a:r>
              <a:rPr lang="de-DE" altLang="en-US" sz="2800">
                <a:latin typeface="Calibri" panose="020F0502020204030204" charset="0"/>
              </a:rPr>
              <a:t>Modules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“nonmonotonic modular logic programs” - powerful, but very computationally costly module semantics [mlp]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</a:rPr>
              <a:t>“Templates” - purely syntactic, code reuse mechanism [tpl]</a:t>
            </a:r>
            <a:endParaRPr lang="de-DE" altLang="en-US" sz="2800">
              <a:latin typeface="Calibri" panose="020F0502020204030204" charset="0"/>
            </a:endParaRPr>
          </a:p>
          <a:p>
            <a:r>
              <a:rPr lang="de-DE" altLang="en-US" sz="2800">
                <a:latin typeface="Calibri" panose="020F0502020204030204" charset="0"/>
                <a:sym typeface="+mn-ea"/>
              </a:rPr>
              <a:t>clingo </a:t>
            </a:r>
            <a:r>
              <a:rPr lang="de-DE" altLang="en-US" sz="2800">
                <a:latin typeface="Calibri" panose="020F0502020204030204" charset="0"/>
              </a:rPr>
              <a:t>multi-shot solving - parameterized grounding through API [cms]</a:t>
            </a:r>
            <a:endParaRPr lang="de-DE" altLang="en-US" sz="28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>
                <a:latin typeface="Calibri" panose="020F0502020204030204" charset="0"/>
              </a:rPr>
              <a:t>References</a:t>
            </a:r>
            <a:endParaRPr lang="de-DE" altLang="en-US">
              <a:latin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de-DE" altLang="en-US" sz="2000">
                <a:latin typeface="Calibri" panose="020F0502020204030204" charset="0"/>
              </a:rPr>
              <a:t>[alp] - Antonius Weinzierl et al.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The alpha solver for lazy-grounding answer-set programming.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2019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[ahx] - Selen Basol, Ozan Erdem, Michael Fink, and Giovambattista Ianni.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Hex programs with action atoms.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Technical Communications of the 26th International Conference on Logic Programming</a:t>
            </a:r>
            <a:r>
              <a:rPr lang="de-DE" altLang="en-US" sz="2000">
                <a:latin typeface="Calibri" panose="020F0502020204030204" charset="0"/>
              </a:rPr>
              <a:t>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SchlossDagstuhl-Leibniz-Zentrum fuer Informatik, 2010.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[ocl] - Martin Gebser, Torsten Grote, Roland Kaminski, and Torsten Schaub.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Reactive answer set programming.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In </a:t>
            </a:r>
            <a:r>
              <a:rPr lang="de-DE" altLang="en-US" sz="2000" i="1">
                <a:latin typeface="Calibri" panose="020F0502020204030204" charset="0"/>
              </a:rPr>
              <a:t>International Conference on Logic Programming and Nonmonotonic Reasoning</a:t>
            </a:r>
            <a:r>
              <a:rPr lang="de-DE" altLang="en-US" sz="2000">
                <a:latin typeface="Calibri" panose="020F0502020204030204" charset="0"/>
              </a:rPr>
              <a:t>, pages 54–66.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Springer, 2011.</a:t>
            </a:r>
            <a:endParaRPr lang="de-DE" altLang="en-US" sz="2000">
              <a:latin typeface="Calibri" panose="020F0502020204030204" charset="0"/>
            </a:endParaRPr>
          </a:p>
          <a:p>
            <a:r>
              <a:rPr lang="de-DE" altLang="en-US" sz="2000">
                <a:latin typeface="Calibri" panose="020F0502020204030204" charset="0"/>
              </a:rPr>
              <a:t>[mlp] - Thomas Krennwallner.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Modular nonmonotonic logic programs.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PhD thesis, </a:t>
            </a:r>
            <a:br>
              <a:rPr lang="de-DE" altLang="en-US" sz="2000">
                <a:latin typeface="Calibri" panose="020F0502020204030204" charset="0"/>
              </a:rPr>
            </a:br>
            <a:r>
              <a:rPr lang="de-DE" altLang="en-US" sz="2000">
                <a:latin typeface="Calibri" panose="020F0502020204030204" charset="0"/>
              </a:rPr>
              <a:t>Technical University of Vienna, 2018.</a:t>
            </a:r>
            <a:endParaRPr lang="de-DE" altLang="en-US" sz="200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4500</Words>
  <Application>WPS Presentation</Application>
  <PresentationFormat>宽屏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Calibri</vt:lpstr>
      <vt:lpstr>Abyssinica SIL</vt:lpstr>
      <vt:lpstr>AR PL KaitiM Big5</vt:lpstr>
      <vt:lpstr>Bitstream Vera Sans Mono</vt:lpstr>
      <vt:lpstr>Times New Roman</vt:lpstr>
      <vt:lpstr>Communications and Dialogues</vt:lpstr>
      <vt:lpstr>PowerPoint 演示文稿</vt:lpstr>
      <vt:lpstr>PowerPoint 演示文稿</vt:lpstr>
      <vt:lpstr>A Lofty Vision</vt:lpstr>
      <vt:lpstr>PowerPoint 演示文稿</vt:lpstr>
      <vt:lpstr>PowerPoint 演示文稿</vt:lpstr>
      <vt:lpstr>PowerPoint 演示文稿</vt:lpstr>
      <vt:lpstr>PowerPoint 演示文稿</vt:lpstr>
      <vt:lpstr>Thesis Outline</vt:lpstr>
      <vt:lpstr>State of the art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</dc:creator>
  <cp:lastModifiedBy>michael</cp:lastModifiedBy>
  <cp:revision>10</cp:revision>
  <dcterms:created xsi:type="dcterms:W3CDTF">2022-04-25T23:34:24Z</dcterms:created>
  <dcterms:modified xsi:type="dcterms:W3CDTF">2022-04-25T23:34:24Z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