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3"/>
    <p:sldId id="267" r:id="rId4"/>
    <p:sldId id="268" r:id="rId5"/>
    <p:sldId id="271" r:id="rId6"/>
    <p:sldId id="260" r:id="rId7"/>
    <p:sldId id="261" r:id="rId8"/>
    <p:sldId id="262" r:id="rId9"/>
    <p:sldId id="263" r:id="rId10"/>
    <p:sldId id="264" r:id="rId11"/>
    <p:sldId id="257" r:id="rId12"/>
    <p:sldId id="265" r:id="rId13"/>
    <p:sldId id="266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de-DE" altLang="en-US" sz="4400">
                <a:latin typeface="Calibri" panose="020F0502020204030204" charset="0"/>
              </a:rPr>
              <a:t>EVOLOG</a:t>
            </a:r>
            <a:br>
              <a:rPr lang="de-DE" altLang="en-US" sz="4400">
                <a:latin typeface="Calibri" panose="020F0502020204030204" charset="0"/>
              </a:rPr>
            </a:br>
            <a:r>
              <a:rPr lang="de-DE" altLang="en-US" sz="2400">
                <a:latin typeface="Calibri" panose="020F0502020204030204" charset="0"/>
              </a:rPr>
              <a:t>Actions and Modularization in Lazy-Grounding Answer Set Programming</a:t>
            </a:r>
            <a:endParaRPr lang="de-DE" altLang="en-US" sz="2400">
              <a:latin typeface="Calibri" panose="020F050202020403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de-DE" altLang="en-US">
                <a:latin typeface="Calibri" panose="020F0502020204030204" charset="0"/>
              </a:rPr>
              <a:t>Master Thesis Proposal by Michael Langowski</a:t>
            </a:r>
            <a:br>
              <a:rPr lang="de-DE" altLang="en-US">
                <a:latin typeface="Calibri" panose="020F0502020204030204" charset="0"/>
              </a:rPr>
            </a:br>
            <a:r>
              <a:rPr lang="de-DE" altLang="en-US">
                <a:latin typeface="Calibri" panose="020F0502020204030204" charset="0"/>
              </a:rPr>
              <a:t>Advisors: Thomas Eiter, Antonius Weinzierl</a:t>
            </a:r>
            <a:endParaRPr lang="de-DE" altLang="en-US"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>
                <a:latin typeface="Calibri" panose="020F0502020204030204" charset="0"/>
              </a:rPr>
              <a:t>A Lofty Vision</a:t>
            </a:r>
            <a:endParaRPr lang="de-DE" altLang="en-US">
              <a:latin typeface="Calibri" panose="020F05020202040302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037590"/>
            <a:ext cx="10972800" cy="5396230"/>
          </a:xfrm>
        </p:spPr>
        <p:txBody>
          <a:bodyPr/>
          <a:p>
            <a:pPr marL="0" indent="0">
              <a:buNone/>
            </a:pPr>
            <a:r>
              <a:rPr lang="en-US" sz="1200">
                <a:solidFill>
                  <a:schemeClr val="accent2">
                    <a:lumMod val="75000"/>
                  </a:schemeClr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#import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 "xml".</a:t>
            </a:r>
            <a:endParaRPr lang="en-US" sz="1200"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pPr marL="0" indent="0">
              <a:buNone/>
            </a:pPr>
            <a:r>
              <a:rPr lang="en-US" sz="1200">
                <a:solidFill>
                  <a:schemeClr val="accent2">
                    <a:lumMod val="75000"/>
                  </a:schemeClr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#import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 "io".</a:t>
            </a:r>
            <a:endParaRPr lang="en-US" sz="1200"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pPr marL="0" indent="0">
              <a:buNone/>
            </a:pPr>
            <a:endParaRPr lang="en-US" sz="1200"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pPr marL="0" indent="0">
              <a:buNone/>
            </a:pPr>
            <a:r>
              <a:rPr lang="en-US" sz="1200">
                <a:solidFill>
                  <a:schemeClr val="accent2">
                    <a:lumMod val="75000"/>
                  </a:schemeClr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action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 main(</a:t>
            </a:r>
            <a:r>
              <a:rPr lang="en-US" sz="1200">
                <a:solidFill>
                  <a:schemeClr val="accent2">
                    <a:lumMod val="75000"/>
                  </a:schemeClr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in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: </a:t>
            </a:r>
            <a:r>
              <a:rPr lang="en-US" sz="1200">
                <a:solidFill>
                  <a:srgbClr val="7030A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arg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/1, </a:t>
            </a:r>
            <a:r>
              <a:rPr lang="en-US" sz="1200">
                <a:solidFill>
                  <a:schemeClr val="accent2">
                    <a:lumMod val="75000"/>
                  </a:schemeClr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out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: empty) {</a:t>
            </a:r>
            <a:endParaRPr lang="en-US" sz="1200"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pPr marL="0" indent="0">
              <a:buNone/>
            </a:pP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    </a:t>
            </a:r>
            <a:r>
              <a:rPr lang="en-US" sz="1200">
                <a:solidFill>
                  <a:srgbClr val="7030A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infile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(X) :- </a:t>
            </a:r>
            <a:r>
              <a:rPr lang="en-US" sz="1200">
                <a:solidFill>
                  <a:srgbClr val="7030A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arg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(X).</a:t>
            </a:r>
            <a:endParaRPr lang="en-US" sz="1200"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pPr marL="0" indent="0">
              <a:buNone/>
            </a:pP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    </a:t>
            </a:r>
            <a:r>
              <a:rPr lang="en-US" sz="1200">
                <a:solidFill>
                  <a:srgbClr val="7030A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graph_parse_result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(R) : @</a:t>
            </a:r>
            <a:r>
              <a:rPr lang="en-US" sz="1200">
                <a:solidFill>
                  <a:srgbClr val="C0000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xml::parse_graph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[X] = R :- </a:t>
            </a:r>
            <a:r>
              <a:rPr lang="en-US" sz="1200">
                <a:solidFill>
                  <a:srgbClr val="7030A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infile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(X).</a:t>
            </a:r>
            <a:endParaRPr lang="en-US" sz="1200"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pPr marL="0" indent="0">
              <a:buNone/>
            </a:pP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    </a:t>
            </a:r>
            <a:endParaRPr lang="en-US" sz="1200"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pPr marL="0" indent="0">
              <a:buNone/>
            </a:pP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    </a:t>
            </a:r>
            <a:r>
              <a:rPr lang="en-US" sz="1200">
                <a:solidFill>
                  <a:srgbClr val="7030A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graph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(G) :- </a:t>
            </a:r>
            <a:r>
              <a:rPr lang="en-US" sz="1200">
                <a:solidFill>
                  <a:srgbClr val="7030A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graph_parse_result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(graph(G)).</a:t>
            </a:r>
            <a:endParaRPr lang="en-US" sz="1200"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pPr marL="0" indent="0">
              <a:buNone/>
            </a:pP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    </a:t>
            </a:r>
            <a:r>
              <a:rPr lang="en-US" sz="1200">
                <a:solidFill>
                  <a:srgbClr val="7030A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parsing_error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(MSG) :- </a:t>
            </a:r>
            <a:r>
              <a:rPr lang="en-US" sz="1200">
                <a:solidFill>
                  <a:srgbClr val="7030A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graph_parse_result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(err(MSG)).</a:t>
            </a:r>
            <a:endParaRPr lang="en-US" sz="1200"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pPr marL="0" indent="0">
              <a:buNone/>
            </a:pP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    </a:t>
            </a:r>
            <a:endParaRPr lang="en-US" sz="1200"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pPr marL="0" indent="0">
              <a:buNone/>
            </a:pP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    </a:t>
            </a:r>
            <a:r>
              <a:rPr lang="en-US" sz="1200">
                <a:solidFill>
                  <a:srgbClr val="7030A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graph_coloring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(G, COL) :- </a:t>
            </a:r>
            <a:r>
              <a:rPr lang="en-US" sz="1200">
                <a:solidFill>
                  <a:srgbClr val="7030A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graph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(G), {</a:t>
            </a:r>
            <a:r>
              <a:rPr lang="en-US" sz="1200">
                <a:solidFill>
                  <a:schemeClr val="accent2">
                    <a:lumMod val="75000"/>
                  </a:schemeClr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all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}@</a:t>
            </a:r>
            <a:r>
              <a:rPr lang="en-US" sz="1200">
                <a:solidFill>
                  <a:srgbClr val="C0000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3col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[G](COL).</a:t>
            </a:r>
            <a:endParaRPr lang="en-US" sz="1200"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pPr marL="0" indent="0">
              <a:buNone/>
            </a:pP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    </a:t>
            </a:r>
            <a:r>
              <a:rPr lang="en-US" sz="1200">
                <a:solidFill>
                  <a:srgbClr val="7030A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write_result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(R) : @</a:t>
            </a:r>
            <a:r>
              <a:rPr lang="en-US" sz="1200">
                <a:solidFill>
                  <a:srgbClr val="C0000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io::write_list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[OUT, COL] = R :- </a:t>
            </a:r>
            <a:endParaRPr lang="en-US" sz="1200"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pPr marL="0" indent="0">
              <a:buNone/>
            </a:pP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        OUT = "col-" + IDX, </a:t>
            </a:r>
            <a:r>
              <a:rPr lang="en-US" sz="1200">
                <a:solidFill>
                  <a:srgbClr val="7030A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graph_coloring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(G, </a:t>
            </a:r>
            <a:r>
              <a:rPr lang="en-US" sz="1200">
                <a:solidFill>
                  <a:srgbClr val="00B05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coloring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(IDX, COL)).</a:t>
            </a:r>
            <a:endParaRPr lang="en-US" sz="1200"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pPr marL="0" indent="0">
              <a:buNone/>
            </a:pP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}</a:t>
            </a:r>
            <a:endParaRPr lang="en-US" sz="1200"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pPr marL="0" indent="0">
              <a:buNone/>
            </a:pPr>
            <a:endParaRPr lang="en-US" sz="1200"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pPr marL="0" indent="0">
              <a:buNone/>
            </a:pPr>
            <a:r>
              <a:rPr lang="en-US" sz="1200">
                <a:solidFill>
                  <a:schemeClr val="accent2">
                    <a:lumMod val="75000"/>
                  </a:schemeClr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predicate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 3col(</a:t>
            </a:r>
            <a:r>
              <a:rPr lang="en-US" sz="1200">
                <a:solidFill>
                  <a:schemeClr val="accent2">
                    <a:lumMod val="75000"/>
                  </a:schemeClr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in</a:t>
            </a:r>
            <a:r>
              <a:rPr lang="de-DE" altLang="en-US" sz="1200">
                <a:latin typeface="Bitstream Vera Sans Mono" panose="020B0609030804020204" charset="0"/>
                <a:cs typeface="Bitstream Vera Sans Mono" panose="020B0609030804020204" charset="0"/>
              </a:rPr>
              <a:t>:</a:t>
            </a:r>
            <a:r>
              <a:rPr lang="de-DE" altLang="en-US" sz="1200">
                <a:latin typeface="Calibri" panose="020F0502020204030204" charset="0"/>
                <a:cs typeface="Bitstream Vera Sans Mono" panose="020B0609030804020204" charset="0"/>
              </a:rPr>
              <a:t> 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graph/1, </a:t>
            </a:r>
            <a:r>
              <a:rPr lang="en-US" sz="1200">
                <a:solidFill>
                  <a:schemeClr val="accent2">
                    <a:lumMod val="75000"/>
                  </a:schemeClr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out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: coloring/1) {</a:t>
            </a:r>
            <a:endParaRPr lang="en-US" sz="1200"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pPr marL="0" indent="0">
              <a:buNone/>
            </a:pP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    </a:t>
            </a:r>
            <a:r>
              <a:rPr lang="en-US" sz="1200">
                <a:solidFill>
                  <a:srgbClr val="7030A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node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(N) :- [ </a:t>
            </a:r>
            <a:r>
              <a:rPr lang="en-US" sz="1200">
                <a:solidFill>
                  <a:srgbClr val="00B05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node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(N) </a:t>
            </a:r>
            <a:r>
              <a:rPr lang="en-US" sz="1200">
                <a:solidFill>
                  <a:schemeClr val="accent2">
                    <a:lumMod val="75000"/>
                  </a:schemeClr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in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 G : </a:t>
            </a:r>
            <a:r>
              <a:rPr lang="en-US" sz="1200">
                <a:solidFill>
                  <a:srgbClr val="7030A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graph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(G) ]. </a:t>
            </a:r>
            <a:endParaRPr lang="en-US" sz="1200"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pPr marL="0" indent="0">
              <a:buNone/>
            </a:pP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    </a:t>
            </a:r>
            <a:r>
              <a:rPr lang="en-US" sz="1200">
                <a:solidFill>
                  <a:srgbClr val="7030A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edge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(N1, N2) :- [ </a:t>
            </a:r>
            <a:r>
              <a:rPr lang="en-US" sz="1200">
                <a:solidFill>
                  <a:srgbClr val="00B05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edge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(N1, N2) </a:t>
            </a:r>
            <a:r>
              <a:rPr lang="en-US" sz="1200">
                <a:solidFill>
                  <a:schemeClr val="accent2">
                    <a:lumMod val="75000"/>
                  </a:schemeClr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in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 G : </a:t>
            </a:r>
            <a:r>
              <a:rPr lang="en-US" sz="1200">
                <a:solidFill>
                  <a:srgbClr val="7030A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graph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(G) ].</a:t>
            </a:r>
            <a:endParaRPr lang="en-US" sz="1200"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pPr marL="0" indent="0">
              <a:buNone/>
            </a:pP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    </a:t>
            </a:r>
            <a:endParaRPr lang="en-US" sz="1200"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pPr marL="0" indent="0">
              <a:buNone/>
            </a:pP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    1 {</a:t>
            </a:r>
            <a:r>
              <a:rPr lang="en-US" sz="1200">
                <a:solidFill>
                  <a:srgbClr val="7030A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col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(N, red); </a:t>
            </a:r>
            <a:r>
              <a:rPr lang="en-US" sz="1200">
                <a:solidFill>
                  <a:srgbClr val="7030A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col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(N, blue); </a:t>
            </a:r>
            <a:r>
              <a:rPr lang="en-US" sz="1200">
                <a:solidFill>
                  <a:srgbClr val="7030A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col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(N, green)} 1 :- </a:t>
            </a:r>
            <a:r>
              <a:rPr lang="en-US" sz="1200">
                <a:solidFill>
                  <a:srgbClr val="7030A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node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(N).</a:t>
            </a:r>
            <a:endParaRPr lang="en-US" sz="1200"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pPr marL="0" indent="0">
              <a:buNone/>
            </a:pP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    :- </a:t>
            </a:r>
            <a:r>
              <a:rPr lang="en-US" sz="1200">
                <a:solidFill>
                  <a:srgbClr val="7030A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col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(N1, C), </a:t>
            </a:r>
            <a:r>
              <a:rPr lang="en-US" sz="1200">
                <a:solidFill>
                  <a:srgbClr val="7030A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col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(N2, C), </a:t>
            </a:r>
            <a:r>
              <a:rPr lang="en-US" sz="1200">
                <a:solidFill>
                  <a:srgbClr val="7030A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edge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(N1, N2).</a:t>
            </a:r>
            <a:endParaRPr lang="en-US" sz="1200"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pPr marL="0" indent="0">
              <a:buNone/>
            </a:pP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    </a:t>
            </a:r>
            <a:endParaRPr lang="en-US" sz="1200"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pPr marL="0" indent="0">
              <a:buNone/>
            </a:pP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    </a:t>
            </a:r>
            <a:r>
              <a:rPr lang="en-US" sz="1200">
                <a:solidFill>
                  <a:srgbClr val="7030A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coloring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(COL) :- COL = #</a:t>
            </a:r>
            <a:r>
              <a:rPr lang="en-US" sz="1200">
                <a:solidFill>
                  <a:srgbClr val="C0000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list-collect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{ </a:t>
            </a:r>
            <a:r>
              <a:rPr lang="en-US" sz="1200">
                <a:solidFill>
                  <a:srgbClr val="00B05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node_colored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(N, C) : col(N, C) }.   </a:t>
            </a:r>
            <a:endParaRPr lang="en-US" sz="1200"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pPr marL="0" indent="0">
              <a:buNone/>
            </a:pP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}</a:t>
            </a:r>
            <a:endParaRPr lang="en-US" sz="1200">
              <a:latin typeface="Bitstream Vera Sans Mono" panose="020B0609030804020204" charset="0"/>
              <a:cs typeface="Bitstream Vera Sans Mono" panose="020B060903080402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>
                <a:latin typeface="Calibri" panose="020F0502020204030204" charset="0"/>
              </a:rPr>
              <a:t>References</a:t>
            </a:r>
            <a:endParaRPr lang="de-DE" altLang="en-US">
              <a:latin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de-DE" altLang="en-US" sz="2000">
                <a:latin typeface="Calibri" panose="020F0502020204030204" charset="0"/>
              </a:rPr>
              <a:t>[alp] - Antonius Weinzierl et al. </a:t>
            </a:r>
            <a:br>
              <a:rPr lang="de-DE" altLang="en-US" sz="2000">
                <a:latin typeface="Calibri" panose="020F0502020204030204" charset="0"/>
              </a:rPr>
            </a:br>
            <a:r>
              <a:rPr lang="de-DE" altLang="en-US" sz="2000">
                <a:latin typeface="Calibri" panose="020F0502020204030204" charset="0"/>
              </a:rPr>
              <a:t>The alpha solver for lazy-grounding answer-set programming. </a:t>
            </a:r>
            <a:br>
              <a:rPr lang="de-DE" altLang="en-US" sz="2000">
                <a:latin typeface="Calibri" panose="020F0502020204030204" charset="0"/>
              </a:rPr>
            </a:br>
            <a:r>
              <a:rPr lang="de-DE" altLang="en-US" sz="2000">
                <a:latin typeface="Calibri" panose="020F0502020204030204" charset="0"/>
              </a:rPr>
              <a:t>2019</a:t>
            </a:r>
            <a:endParaRPr lang="de-DE" altLang="en-US" sz="2000">
              <a:latin typeface="Calibri" panose="020F0502020204030204" charset="0"/>
            </a:endParaRPr>
          </a:p>
          <a:p>
            <a:r>
              <a:rPr lang="de-DE" altLang="en-US" sz="2000">
                <a:latin typeface="Calibri" panose="020F0502020204030204" charset="0"/>
              </a:rPr>
              <a:t>[ahx] - Selen Basol, Ozan Erdem, Michael Fink, and Giovambattista Ianni.</a:t>
            </a:r>
            <a:br>
              <a:rPr lang="de-DE" altLang="en-US" sz="2000">
                <a:latin typeface="Calibri" panose="020F0502020204030204" charset="0"/>
              </a:rPr>
            </a:br>
            <a:r>
              <a:rPr lang="de-DE" altLang="en-US" sz="2000">
                <a:latin typeface="Calibri" panose="020F0502020204030204" charset="0"/>
              </a:rPr>
              <a:t>Hex programs with action atoms. </a:t>
            </a:r>
            <a:br>
              <a:rPr lang="de-DE" altLang="en-US" sz="2000">
                <a:latin typeface="Calibri" panose="020F0502020204030204" charset="0"/>
              </a:rPr>
            </a:br>
            <a:r>
              <a:rPr lang="de-DE" altLang="en-US" sz="2000">
                <a:latin typeface="Calibri" panose="020F0502020204030204" charset="0"/>
              </a:rPr>
              <a:t>In </a:t>
            </a:r>
            <a:r>
              <a:rPr lang="de-DE" altLang="en-US" sz="2000" i="1">
                <a:latin typeface="Calibri" panose="020F0502020204030204" charset="0"/>
              </a:rPr>
              <a:t>Technical Communications of the 26th International Conference on Logic Programming</a:t>
            </a:r>
            <a:r>
              <a:rPr lang="de-DE" altLang="en-US" sz="2000">
                <a:latin typeface="Calibri" panose="020F0502020204030204" charset="0"/>
              </a:rPr>
              <a:t>. </a:t>
            </a:r>
            <a:br>
              <a:rPr lang="de-DE" altLang="en-US" sz="2000">
                <a:latin typeface="Calibri" panose="020F0502020204030204" charset="0"/>
              </a:rPr>
            </a:br>
            <a:r>
              <a:rPr lang="de-DE" altLang="en-US" sz="2000">
                <a:latin typeface="Calibri" panose="020F0502020204030204" charset="0"/>
              </a:rPr>
              <a:t>SchlossDagstuhl-Leibniz-Zentrum fuer Informatik, 2010.</a:t>
            </a:r>
            <a:endParaRPr lang="de-DE" altLang="en-US" sz="2000">
              <a:latin typeface="Calibri" panose="020F0502020204030204" charset="0"/>
            </a:endParaRPr>
          </a:p>
          <a:p>
            <a:r>
              <a:rPr lang="de-DE" altLang="en-US" sz="2000">
                <a:latin typeface="Calibri" panose="020F0502020204030204" charset="0"/>
              </a:rPr>
              <a:t>[ocl] - Martin Gebser, Torsten Grote, Roland Kaminski, and Torsten Schaub.</a:t>
            </a:r>
            <a:br>
              <a:rPr lang="de-DE" altLang="en-US" sz="2000">
                <a:latin typeface="Calibri" panose="020F0502020204030204" charset="0"/>
              </a:rPr>
            </a:br>
            <a:r>
              <a:rPr lang="de-DE" altLang="en-US" sz="2000">
                <a:latin typeface="Calibri" panose="020F0502020204030204" charset="0"/>
              </a:rPr>
              <a:t>Reactive answer set programming.</a:t>
            </a:r>
            <a:br>
              <a:rPr lang="de-DE" altLang="en-US" sz="2000">
                <a:latin typeface="Calibri" panose="020F0502020204030204" charset="0"/>
              </a:rPr>
            </a:br>
            <a:r>
              <a:rPr lang="de-DE" altLang="en-US" sz="2000">
                <a:latin typeface="Calibri" panose="020F0502020204030204" charset="0"/>
              </a:rPr>
              <a:t>In </a:t>
            </a:r>
            <a:r>
              <a:rPr lang="de-DE" altLang="en-US" sz="2000" i="1">
                <a:latin typeface="Calibri" panose="020F0502020204030204" charset="0"/>
              </a:rPr>
              <a:t>International Conference on Logic Programming and Nonmonotonic Reasoning</a:t>
            </a:r>
            <a:r>
              <a:rPr lang="de-DE" altLang="en-US" sz="2000">
                <a:latin typeface="Calibri" panose="020F0502020204030204" charset="0"/>
              </a:rPr>
              <a:t>, pages 54–66.</a:t>
            </a:r>
            <a:br>
              <a:rPr lang="de-DE" altLang="en-US" sz="2000">
                <a:latin typeface="Calibri" panose="020F0502020204030204" charset="0"/>
              </a:rPr>
            </a:br>
            <a:r>
              <a:rPr lang="de-DE" altLang="en-US" sz="2000">
                <a:latin typeface="Calibri" panose="020F0502020204030204" charset="0"/>
              </a:rPr>
              <a:t>Springer, 2011.</a:t>
            </a:r>
            <a:endParaRPr lang="de-DE" altLang="en-US" sz="2000">
              <a:latin typeface="Calibri" panose="020F0502020204030204" charset="0"/>
            </a:endParaRPr>
          </a:p>
          <a:p>
            <a:r>
              <a:rPr lang="de-DE" altLang="en-US" sz="2000">
                <a:latin typeface="Calibri" panose="020F0502020204030204" charset="0"/>
              </a:rPr>
              <a:t>[mlp] - Thomas Krennwallner. </a:t>
            </a:r>
            <a:br>
              <a:rPr lang="de-DE" altLang="en-US" sz="2000">
                <a:latin typeface="Calibri" panose="020F0502020204030204" charset="0"/>
              </a:rPr>
            </a:br>
            <a:r>
              <a:rPr lang="de-DE" altLang="en-US" sz="2000">
                <a:latin typeface="Calibri" panose="020F0502020204030204" charset="0"/>
              </a:rPr>
              <a:t>Modular nonmonotonic logic programs. </a:t>
            </a:r>
            <a:br>
              <a:rPr lang="de-DE" altLang="en-US" sz="2000">
                <a:latin typeface="Calibri" panose="020F0502020204030204" charset="0"/>
              </a:rPr>
            </a:br>
            <a:r>
              <a:rPr lang="de-DE" altLang="en-US" sz="2000">
                <a:latin typeface="Calibri" panose="020F0502020204030204" charset="0"/>
              </a:rPr>
              <a:t>PhD thesis, </a:t>
            </a:r>
            <a:br>
              <a:rPr lang="de-DE" altLang="en-US" sz="2000">
                <a:latin typeface="Calibri" panose="020F0502020204030204" charset="0"/>
              </a:rPr>
            </a:br>
            <a:r>
              <a:rPr lang="de-DE" altLang="en-US" sz="2000">
                <a:latin typeface="Calibri" panose="020F0502020204030204" charset="0"/>
              </a:rPr>
              <a:t>Technical University of Vienna, 2018.</a:t>
            </a:r>
            <a:endParaRPr lang="de-DE" altLang="en-US" sz="2000"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>
                <a:latin typeface="Calibri" panose="020F0502020204030204" charset="0"/>
              </a:rPr>
              <a:t>References</a:t>
            </a:r>
            <a:endParaRPr lang="de-DE" altLang="en-US">
              <a:latin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de-DE" altLang="en-US" sz="2000">
                <a:latin typeface="Calibri" panose="020F0502020204030204" charset="0"/>
              </a:rPr>
              <a:t>[tpl] - Giovambattista Ianni, Giuseppe Ielpa, Adriana Pietramala, Maria Carmela Santoro, and Francesco Calimeri. </a:t>
            </a:r>
            <a:br>
              <a:rPr lang="de-DE" altLang="en-US" sz="2000">
                <a:latin typeface="Calibri" panose="020F0502020204030204" charset="0"/>
              </a:rPr>
            </a:br>
            <a:r>
              <a:rPr lang="de-DE" altLang="en-US" sz="2000">
                <a:latin typeface="Calibri" panose="020F0502020204030204" charset="0"/>
              </a:rPr>
              <a:t>Enhancing answer set programming with templates. </a:t>
            </a:r>
            <a:br>
              <a:rPr lang="de-DE" altLang="en-US" sz="2000">
                <a:latin typeface="Calibri" panose="020F0502020204030204" charset="0"/>
              </a:rPr>
            </a:br>
            <a:r>
              <a:rPr lang="de-DE" altLang="en-US" sz="2000">
                <a:latin typeface="Calibri" panose="020F0502020204030204" charset="0"/>
              </a:rPr>
              <a:t>In </a:t>
            </a:r>
            <a:r>
              <a:rPr lang="de-DE" altLang="en-US" sz="2000" i="1">
                <a:latin typeface="Calibri" panose="020F0502020204030204" charset="0"/>
              </a:rPr>
              <a:t>NMR</a:t>
            </a:r>
            <a:r>
              <a:rPr lang="de-DE" altLang="en-US" sz="2000">
                <a:latin typeface="Calibri" panose="020F0502020204030204" charset="0"/>
              </a:rPr>
              <a:t>, pages 233–239,</a:t>
            </a:r>
            <a:br>
              <a:rPr lang="de-DE" altLang="en-US" sz="2000">
                <a:latin typeface="Calibri" panose="020F0502020204030204" charset="0"/>
              </a:rPr>
            </a:br>
            <a:r>
              <a:rPr lang="de-DE" altLang="en-US" sz="2000">
                <a:latin typeface="Calibri" panose="020F0502020204030204" charset="0"/>
              </a:rPr>
              <a:t>2004.</a:t>
            </a:r>
            <a:endParaRPr lang="de-DE" altLang="en-US" sz="2000">
              <a:latin typeface="Calibri" panose="020F0502020204030204" charset="0"/>
            </a:endParaRPr>
          </a:p>
          <a:p>
            <a:r>
              <a:rPr lang="de-DE" altLang="en-US" sz="2000">
                <a:latin typeface="Calibri" panose="020F0502020204030204" charset="0"/>
              </a:rPr>
              <a:t>[cms] - Martin Gebser, Roland Kaminski, Benjamin Kaufmann, and Torsten Schaub. </a:t>
            </a:r>
            <a:br>
              <a:rPr lang="de-DE" altLang="en-US" sz="2000">
                <a:latin typeface="Calibri" panose="020F0502020204030204" charset="0"/>
              </a:rPr>
            </a:br>
            <a:r>
              <a:rPr lang="de-DE" altLang="en-US" sz="2000">
                <a:latin typeface="Calibri" panose="020F0502020204030204" charset="0"/>
              </a:rPr>
              <a:t>Multi-shot asp solving with clingo. </a:t>
            </a:r>
            <a:br>
              <a:rPr lang="de-DE" altLang="en-US" sz="2000">
                <a:latin typeface="Calibri" panose="020F0502020204030204" charset="0"/>
              </a:rPr>
            </a:br>
            <a:r>
              <a:rPr lang="de-DE" altLang="en-US" sz="2000" i="1">
                <a:latin typeface="Calibri" panose="020F0502020204030204" charset="0"/>
              </a:rPr>
              <a:t>Theory and Practice of Logic Programming</a:t>
            </a:r>
            <a:r>
              <a:rPr lang="de-DE" altLang="en-US" sz="2000">
                <a:latin typeface="Calibri" panose="020F0502020204030204" charset="0"/>
              </a:rPr>
              <a:t>, 19(1):27–82, </a:t>
            </a:r>
            <a:br>
              <a:rPr lang="de-DE" altLang="en-US" sz="2000">
                <a:latin typeface="Calibri" panose="020F0502020204030204" charset="0"/>
              </a:rPr>
            </a:br>
            <a:r>
              <a:rPr lang="de-DE" altLang="en-US" sz="2000">
                <a:latin typeface="Calibri" panose="020F0502020204030204" charset="0"/>
              </a:rPr>
              <a:t>2019.</a:t>
            </a:r>
            <a:endParaRPr lang="de-DE" altLang="en-US" sz="2000"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>
                <a:latin typeface="Calibri" panose="020F0502020204030204" charset="0"/>
              </a:rPr>
              <a:t>Motivation</a:t>
            </a:r>
            <a:endParaRPr lang="de-DE" altLang="en-US">
              <a:latin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de-DE" altLang="en-US">
                <a:latin typeface="Calibri" panose="020F0502020204030204" charset="0"/>
              </a:rPr>
              <a:t>Answer Set Programming (ASP)</a:t>
            </a:r>
            <a:endParaRPr lang="de-DE" altLang="en-US">
              <a:latin typeface="Calibri" panose="020F0502020204030204" charset="0"/>
            </a:endParaRPr>
          </a:p>
          <a:p>
            <a:r>
              <a:rPr lang="de-DE" altLang="en-US">
                <a:latin typeface="Calibri" panose="020F0502020204030204" charset="0"/>
              </a:rPr>
              <a:t>formalism for declarative problem solving</a:t>
            </a:r>
            <a:endParaRPr lang="de-DE" altLang="en-US">
              <a:latin typeface="Calibri" panose="020F0502020204030204" charset="0"/>
            </a:endParaRPr>
          </a:p>
          <a:p>
            <a:r>
              <a:rPr lang="de-DE" altLang="en-US">
                <a:latin typeface="Calibri" panose="020F0502020204030204" charset="0"/>
              </a:rPr>
              <a:t>successful applications in scheduling, search, etc.</a:t>
            </a:r>
            <a:endParaRPr lang="de-DE" altLang="en-US">
              <a:latin typeface="Calibri" panose="020F0502020204030204" charset="0"/>
            </a:endParaRPr>
          </a:p>
          <a:p>
            <a:r>
              <a:rPr lang="de-DE" altLang="en-US">
                <a:latin typeface="Calibri" panose="020F0502020204030204" charset="0"/>
              </a:rPr>
              <a:t>fully declarative semantics, no support for I/O etc.</a:t>
            </a:r>
            <a:endParaRPr lang="de-DE" altLang="en-US">
              <a:latin typeface="Calibri" panose="020F0502020204030204" charset="0"/>
            </a:endParaRPr>
          </a:p>
          <a:p>
            <a:r>
              <a:rPr lang="de-DE" altLang="en-US">
                <a:latin typeface="Calibri" panose="020F0502020204030204" charset="0"/>
              </a:rPr>
              <a:t>no “general purpose programming language”</a:t>
            </a:r>
            <a:endParaRPr lang="de-DE" altLang="en-US">
              <a:latin typeface="Calibri" panose="020F0502020204030204" charset="0"/>
            </a:endParaRPr>
          </a:p>
          <a:p>
            <a:endParaRPr lang="de-DE" altLang="en-US">
              <a:latin typeface="Calibri" panose="020F0502020204030204" charset="0"/>
            </a:endParaRPr>
          </a:p>
          <a:p>
            <a:pPr marL="0" indent="0">
              <a:buNone/>
            </a:pPr>
            <a:endParaRPr lang="de-DE" altLang="en-US" sz="1000">
              <a:latin typeface="Bitstream Vera Sans Mono" panose="020B0609030804020204" charset="0"/>
              <a:cs typeface="Bitstream Vera Sans Mono" panose="020B0609030804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>
                <a:latin typeface="Calibri" panose="020F0502020204030204" charset="0"/>
              </a:rPr>
              <a:t>ASP Example (n-queens)</a:t>
            </a:r>
            <a:endParaRPr lang="de-DE" altLang="en-US">
              <a:latin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br>
              <a:rPr lang="de-DE" altLang="en-US" sz="1800">
                <a:latin typeface="Bitstream Vera Sans Mono" panose="020B0609030804020204" charset="0"/>
                <a:cs typeface="Bitstream Vera Sans Mono" panose="020B0609030804020204" charset="0"/>
              </a:rPr>
            </a:br>
            <a:r>
              <a:rPr lang="de-DE" altLang="en-US" sz="1800">
                <a:latin typeface="Bitstream Vera Sans Mono" panose="020B0609030804020204" charset="0"/>
                <a:cs typeface="Bitstream Vera Sans Mono" panose="020B0609030804020204" charset="0"/>
              </a:rPr>
              <a:t>% place N queens on the board so that they don't threaten each other</a:t>
            </a:r>
            <a:endParaRPr lang="de-DE" altLang="en-US" sz="1800"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pPr marL="0" indent="0">
              <a:buNone/>
            </a:pPr>
            <a:r>
              <a:rPr lang="de-DE" altLang="en-US" sz="1800">
                <a:latin typeface="Bitstream Vera Sans Mono" panose="020B0609030804020204" charset="0"/>
                <a:cs typeface="Bitstream Vera Sans Mono" panose="020B0609030804020204" charset="0"/>
              </a:rPr>
              <a:t>% queen placed is expressed by queen(X,Y)</a:t>
            </a:r>
            <a:endParaRPr lang="de-DE" altLang="en-US" sz="1800"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pPr marL="0" indent="0">
              <a:buNone/>
            </a:pPr>
            <a:endParaRPr lang="de-DE" altLang="en-US" sz="1800"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pPr marL="0" indent="0">
              <a:buNone/>
            </a:pPr>
            <a:r>
              <a:rPr lang="de-DE" altLang="en-US" sz="1800">
                <a:latin typeface="Bitstream Vera Sans Mono" panose="020B0609030804020204" charset="0"/>
                <a:cs typeface="Bitstream Vera Sans Mono" panose="020B0609030804020204" charset="0"/>
              </a:rPr>
              <a:t>% place one queen in each column, guess the rows</a:t>
            </a:r>
            <a:endParaRPr lang="de-DE" altLang="en-US" sz="1800"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pPr marL="0" indent="0">
              <a:buNone/>
            </a:pPr>
            <a:r>
              <a:rPr lang="de-DE" altLang="en-US" sz="1800">
                <a:latin typeface="Bitstream Vera Sans Mono" panose="020B0609030804020204" charset="0"/>
                <a:cs typeface="Bitstream Vera Sans Mono" panose="020B0609030804020204" charset="0"/>
              </a:rPr>
              <a:t>1 { </a:t>
            </a:r>
            <a:r>
              <a:rPr lang="de-DE" altLang="en-US" sz="1800">
                <a:solidFill>
                  <a:srgbClr val="7030A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queen</a:t>
            </a:r>
            <a:r>
              <a:rPr lang="de-DE" altLang="en-US" sz="1800">
                <a:latin typeface="Bitstream Vera Sans Mono" panose="020B0609030804020204" charset="0"/>
                <a:cs typeface="Bitstream Vera Sans Mono" panose="020B0609030804020204" charset="0"/>
              </a:rPr>
              <a:t>(X, 1..N) } 1 :- X = 1..N, </a:t>
            </a:r>
            <a:r>
              <a:rPr lang="de-DE" altLang="en-US" sz="1800">
                <a:solidFill>
                  <a:srgbClr val="7030A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nqueens</a:t>
            </a:r>
            <a:r>
              <a:rPr lang="de-DE" altLang="en-US" sz="1800">
                <a:latin typeface="Bitstream Vera Sans Mono" panose="020B0609030804020204" charset="0"/>
                <a:cs typeface="Bitstream Vera Sans Mono" panose="020B0609030804020204" charset="0"/>
              </a:rPr>
              <a:t>(N).</a:t>
            </a:r>
            <a:endParaRPr lang="de-DE" altLang="en-US" sz="1800"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pPr marL="0" indent="0">
              <a:buNone/>
            </a:pPr>
            <a:endParaRPr lang="de-DE" altLang="en-US" sz="1800"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pPr marL="0" indent="0">
              <a:buNone/>
            </a:pPr>
            <a:r>
              <a:rPr lang="de-DE" altLang="en-US" sz="1800">
                <a:latin typeface="Bitstream Vera Sans Mono" panose="020B0609030804020204" charset="0"/>
                <a:cs typeface="Bitstream Vera Sans Mono" panose="020B0609030804020204" charset="0"/>
              </a:rPr>
              <a:t>% no two queens in the same column</a:t>
            </a:r>
            <a:endParaRPr lang="de-DE" altLang="en-US" sz="1800"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pPr marL="0" indent="0">
              <a:buNone/>
            </a:pPr>
            <a:r>
              <a:rPr lang="de-DE" altLang="en-US" sz="1800">
                <a:latin typeface="Bitstream Vera Sans Mono" panose="020B0609030804020204" charset="0"/>
                <a:cs typeface="Bitstream Vera Sans Mono" panose="020B0609030804020204" charset="0"/>
              </a:rPr>
              <a:t>:- </a:t>
            </a:r>
            <a:r>
              <a:rPr lang="de-DE" altLang="en-US" sz="1800">
                <a:solidFill>
                  <a:srgbClr val="7030A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queen</a:t>
            </a:r>
            <a:r>
              <a:rPr lang="de-DE" altLang="en-US" sz="1800">
                <a:latin typeface="Bitstream Vera Sans Mono" panose="020B0609030804020204" charset="0"/>
                <a:cs typeface="Bitstream Vera Sans Mono" panose="020B0609030804020204" charset="0"/>
              </a:rPr>
              <a:t>(X, Y1), </a:t>
            </a:r>
            <a:r>
              <a:rPr lang="de-DE" altLang="en-US" sz="1800">
                <a:solidFill>
                  <a:srgbClr val="7030A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queen</a:t>
            </a:r>
            <a:r>
              <a:rPr lang="de-DE" altLang="en-US" sz="1800">
                <a:latin typeface="Bitstream Vera Sans Mono" panose="020B0609030804020204" charset="0"/>
                <a:cs typeface="Bitstream Vera Sans Mono" panose="020B0609030804020204" charset="0"/>
              </a:rPr>
              <a:t>(X, Y2), Y1 != Y2.</a:t>
            </a:r>
            <a:endParaRPr lang="de-DE" altLang="en-US" sz="1800"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pPr marL="0" indent="0">
              <a:buNone/>
            </a:pPr>
            <a:endParaRPr lang="de-DE" altLang="en-US" sz="1800"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pPr marL="0" indent="0">
              <a:buNone/>
            </a:pPr>
            <a:r>
              <a:rPr lang="de-DE" altLang="en-US" sz="1800">
                <a:latin typeface="Bitstream Vera Sans Mono" panose="020B0609030804020204" charset="0"/>
                <a:cs typeface="Bitstream Vera Sans Mono" panose="020B0609030804020204" charset="0"/>
              </a:rPr>
              <a:t>% no two queens in the same row</a:t>
            </a:r>
            <a:endParaRPr lang="de-DE" altLang="en-US" sz="1800"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pPr marL="0" indent="0">
              <a:buNone/>
            </a:pPr>
            <a:r>
              <a:rPr lang="de-DE" altLang="en-US" sz="1800">
                <a:latin typeface="Bitstream Vera Sans Mono" panose="020B0609030804020204" charset="0"/>
                <a:cs typeface="Bitstream Vera Sans Mono" panose="020B0609030804020204" charset="0"/>
              </a:rPr>
              <a:t>:- </a:t>
            </a:r>
            <a:r>
              <a:rPr lang="de-DE" altLang="en-US" sz="1800">
                <a:solidFill>
                  <a:srgbClr val="7030A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queen</a:t>
            </a:r>
            <a:r>
              <a:rPr lang="de-DE" altLang="en-US" sz="1800">
                <a:latin typeface="Bitstream Vera Sans Mono" panose="020B0609030804020204" charset="0"/>
                <a:cs typeface="Bitstream Vera Sans Mono" panose="020B0609030804020204" charset="0"/>
              </a:rPr>
              <a:t>(X1, Y), </a:t>
            </a:r>
            <a:r>
              <a:rPr lang="de-DE" altLang="en-US" sz="1800">
                <a:solidFill>
                  <a:srgbClr val="7030A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queen</a:t>
            </a:r>
            <a:r>
              <a:rPr lang="de-DE" altLang="en-US" sz="1800">
                <a:latin typeface="Bitstream Vera Sans Mono" panose="020B0609030804020204" charset="0"/>
                <a:cs typeface="Bitstream Vera Sans Mono" panose="020B0609030804020204" charset="0"/>
              </a:rPr>
              <a:t>(X2, Y), X1 != X2.</a:t>
            </a:r>
            <a:endParaRPr lang="de-DE" altLang="en-US" sz="1800"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pPr marL="0" indent="0">
              <a:buNone/>
            </a:pPr>
            <a:endParaRPr lang="de-DE" altLang="en-US" sz="1800"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pPr marL="0" indent="0">
              <a:buNone/>
            </a:pPr>
            <a:r>
              <a:rPr lang="de-DE" altLang="en-US" sz="1800">
                <a:latin typeface="Bitstream Vera Sans Mono" panose="020B0609030804020204" charset="0"/>
                <a:cs typeface="Bitstream Vera Sans Mono" panose="020B0609030804020204" charset="0"/>
              </a:rPr>
              <a:t>% no two queens in the same diagonal</a:t>
            </a:r>
            <a:endParaRPr lang="de-DE" altLang="en-US" sz="1800"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pPr marL="0" indent="0">
              <a:buNone/>
            </a:pPr>
            <a:r>
              <a:rPr lang="de-DE" altLang="en-US" sz="1800">
                <a:latin typeface="Bitstream Vera Sans Mono" panose="020B0609030804020204" charset="0"/>
                <a:cs typeface="Bitstream Vera Sans Mono" panose="020B0609030804020204" charset="0"/>
              </a:rPr>
              <a:t>:- </a:t>
            </a:r>
            <a:r>
              <a:rPr lang="de-DE" altLang="en-US" sz="1800">
                <a:solidFill>
                  <a:srgbClr val="7030A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queen</a:t>
            </a:r>
            <a:r>
              <a:rPr lang="de-DE" altLang="en-US" sz="1800">
                <a:latin typeface="Bitstream Vera Sans Mono" panose="020B0609030804020204" charset="0"/>
                <a:cs typeface="Bitstream Vera Sans Mono" panose="020B0609030804020204" charset="0"/>
              </a:rPr>
              <a:t>(X1, Y1), </a:t>
            </a:r>
            <a:r>
              <a:rPr lang="de-DE" altLang="en-US" sz="1800">
                <a:solidFill>
                  <a:srgbClr val="7030A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queen</a:t>
            </a:r>
            <a:r>
              <a:rPr lang="de-DE" altLang="en-US" sz="1800">
                <a:latin typeface="Bitstream Vera Sans Mono" panose="020B0609030804020204" charset="0"/>
                <a:cs typeface="Bitstream Vera Sans Mono" panose="020B0609030804020204" charset="0"/>
              </a:rPr>
              <a:t>(X2, Y2), X1 != X2, Y1 != Y2, |X1 - X2| = |Y1 - Y2|.</a:t>
            </a:r>
            <a:endParaRPr lang="de-DE" altLang="en-US">
              <a:latin typeface="Calibri" panose="020F0502020204030204" charset="0"/>
            </a:endParaRPr>
          </a:p>
          <a:p>
            <a:endParaRPr lang="de-DE" altLang="en-US">
              <a:latin typeface="Calibri" panose="020F0502020204030204" charset="0"/>
            </a:endParaRPr>
          </a:p>
          <a:p>
            <a:pPr marL="0" indent="0">
              <a:buNone/>
            </a:pPr>
            <a:endParaRPr lang="de-DE" altLang="en-US" sz="1000">
              <a:latin typeface="Bitstream Vera Sans Mono" panose="020B0609030804020204" charset="0"/>
              <a:cs typeface="Bitstream Vera Sans Mono" panose="020B0609030804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>
                <a:latin typeface="Calibri" panose="020F0502020204030204" charset="0"/>
              </a:rPr>
              <a:t>Problem Statement</a:t>
            </a:r>
            <a:endParaRPr lang="de-DE" altLang="en-US">
              <a:latin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de-DE" altLang="en-US">
                <a:latin typeface="Calibri" panose="020F0502020204030204" charset="0"/>
              </a:rPr>
              <a:t>ASP in Software Engineering</a:t>
            </a:r>
            <a:endParaRPr lang="de-DE" altLang="en-US">
              <a:latin typeface="Calibri" panose="020F0502020204030204" charset="0"/>
            </a:endParaRPr>
          </a:p>
          <a:p>
            <a:r>
              <a:rPr lang="de-DE" altLang="en-US">
                <a:latin typeface="Calibri" panose="020F0502020204030204" charset="0"/>
              </a:rPr>
              <a:t>Typically as a reasoning backend</a:t>
            </a:r>
            <a:endParaRPr lang="de-DE" altLang="en-US">
              <a:latin typeface="Calibri" panose="020F0502020204030204" charset="0"/>
            </a:endParaRPr>
          </a:p>
          <a:p>
            <a:r>
              <a:rPr lang="de-DE" altLang="en-US">
                <a:latin typeface="Calibri" panose="020F0502020204030204" charset="0"/>
              </a:rPr>
              <a:t>Needs some script or API to translate from application data structures to ASP facts and back</a:t>
            </a:r>
            <a:endParaRPr lang="de-DE" altLang="en-US">
              <a:latin typeface="Calibri" panose="020F0502020204030204" charset="0"/>
            </a:endParaRPr>
          </a:p>
          <a:p>
            <a:endParaRPr lang="de-DE" altLang="en-US">
              <a:latin typeface="Calibri" panose="020F0502020204030204" charset="0"/>
            </a:endParaRPr>
          </a:p>
          <a:p>
            <a:pPr marL="0" indent="0">
              <a:buNone/>
            </a:pPr>
            <a:r>
              <a:rPr lang="de-DE" altLang="en-US">
                <a:latin typeface="Calibri" panose="020F0502020204030204" charset="0"/>
              </a:rPr>
              <a:t>To simplify things,</a:t>
            </a:r>
            <a:endParaRPr lang="de-DE" altLang="en-US">
              <a:latin typeface="Calibri" panose="020F0502020204030204" charset="0"/>
            </a:endParaRPr>
          </a:p>
          <a:p>
            <a:r>
              <a:rPr lang="de-DE" altLang="en-US">
                <a:latin typeface="Calibri" panose="020F0502020204030204" charset="0"/>
              </a:rPr>
              <a:t>Add capabilities to write full applications in ASP</a:t>
            </a:r>
            <a:endParaRPr lang="de-DE" altLang="en-US">
              <a:latin typeface="Calibri" panose="020F0502020204030204" charset="0"/>
            </a:endParaRPr>
          </a:p>
          <a:p>
            <a:r>
              <a:rPr lang="de-DE" altLang="en-US">
                <a:latin typeface="Calibri" panose="020F0502020204030204" charset="0"/>
              </a:rPr>
              <a:t>Trigger actions in ASP (I/O), provide modularization for larger code bases</a:t>
            </a:r>
            <a:endParaRPr lang="de-DE" altLang="en-US">
              <a:latin typeface="Calibri" panose="020F0502020204030204" charset="0"/>
            </a:endParaRPr>
          </a:p>
          <a:p>
            <a:endParaRPr lang="de-DE" altLang="en-US"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>
                <a:latin typeface="Calibri" panose="020F0502020204030204" charset="0"/>
                <a:sym typeface="+mn-ea"/>
              </a:rPr>
              <a:t>Thesis Goals</a:t>
            </a:r>
            <a:endParaRPr lang="de-DE" altLang="en-US">
              <a:latin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de-DE" altLang="en-US">
                <a:latin typeface="Calibri" panose="020F0502020204030204" charset="0"/>
              </a:rPr>
              <a:t>Define a semantics for actions in ASP such that</a:t>
            </a:r>
            <a:endParaRPr lang="de-DE" altLang="en-US">
              <a:latin typeface="Calibri" panose="020F0502020204030204" charset="0"/>
            </a:endParaRPr>
          </a:p>
          <a:p>
            <a:pPr lvl="1"/>
            <a:r>
              <a:rPr lang="de-DE" altLang="en-US">
                <a:latin typeface="Calibri" panose="020F0502020204030204" charset="0"/>
              </a:rPr>
              <a:t>every executed action is visible in answer set</a:t>
            </a:r>
            <a:endParaRPr lang="de-DE" altLang="en-US">
              <a:latin typeface="Calibri" panose="020F0502020204030204" charset="0"/>
            </a:endParaRPr>
          </a:p>
          <a:p>
            <a:pPr lvl="1"/>
            <a:r>
              <a:rPr lang="de-DE" altLang="en-US">
                <a:latin typeface="Calibri" panose="020F0502020204030204" charset="0"/>
              </a:rPr>
              <a:t>actions are executed in correct order while preserving declarative semantics</a:t>
            </a:r>
            <a:endParaRPr lang="de-DE" altLang="en-US">
              <a:latin typeface="Calibri" panose="020F0502020204030204" charset="0"/>
            </a:endParaRPr>
          </a:p>
          <a:p>
            <a:pPr lvl="1"/>
            <a:r>
              <a:rPr lang="de-DE" altLang="en-US">
                <a:latin typeface="Calibri" panose="020F0502020204030204" charset="0"/>
              </a:rPr>
              <a:t>current ASP is a subset of the resulting language</a:t>
            </a:r>
            <a:br>
              <a:rPr lang="de-DE" altLang="en-US">
                <a:latin typeface="Calibri" panose="020F0502020204030204" charset="0"/>
              </a:rPr>
            </a:br>
            <a:endParaRPr lang="de-DE" altLang="en-US">
              <a:latin typeface="Calibri" panose="020F0502020204030204" charset="0"/>
            </a:endParaRPr>
          </a:p>
          <a:p>
            <a:pPr lvl="0"/>
            <a:r>
              <a:rPr lang="de-DE" altLang="en-US">
                <a:latin typeface="Calibri" panose="020F0502020204030204" charset="0"/>
              </a:rPr>
              <a:t>Define a simple modularization and scoping mechanism which</a:t>
            </a:r>
            <a:endParaRPr lang="de-DE" altLang="en-US">
              <a:latin typeface="Calibri" panose="020F0502020204030204" charset="0"/>
            </a:endParaRPr>
          </a:p>
          <a:p>
            <a:pPr lvl="1"/>
            <a:r>
              <a:rPr lang="de-DE" altLang="en-US">
                <a:latin typeface="Calibri" panose="020F0502020204030204" charset="0"/>
              </a:rPr>
              <a:t>offsets impact of (potential) restrictions imposed by action semantics</a:t>
            </a:r>
            <a:endParaRPr lang="de-DE" altLang="en-US">
              <a:latin typeface="Calibri" panose="020F0502020204030204" charset="0"/>
            </a:endParaRPr>
          </a:p>
          <a:p>
            <a:pPr lvl="1"/>
            <a:r>
              <a:rPr lang="de-DE" altLang="en-US">
                <a:latin typeface="Calibri" panose="020F0502020204030204" charset="0"/>
              </a:rPr>
              <a:t>offers a way of writing composite actions</a:t>
            </a:r>
            <a:endParaRPr lang="de-DE" altLang="en-US">
              <a:latin typeface="Calibri" panose="020F0502020204030204" charset="0"/>
            </a:endParaRPr>
          </a:p>
          <a:p>
            <a:pPr lvl="1"/>
            <a:r>
              <a:rPr lang="de-DE" altLang="en-US">
                <a:latin typeface="Calibri" panose="020F0502020204030204" charset="0"/>
              </a:rPr>
              <a:t>increases code readability and reusability</a:t>
            </a:r>
            <a:endParaRPr lang="de-DE" altLang="en-US"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>
                <a:latin typeface="Calibri" panose="020F0502020204030204" charset="0"/>
              </a:rPr>
              <a:t>Thesis Goals</a:t>
            </a:r>
            <a:endParaRPr lang="de-DE" altLang="en-US">
              <a:latin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de-DE" altLang="en-US">
                <a:latin typeface="Calibri" panose="020F0502020204030204" charset="0"/>
              </a:rPr>
              <a:t>Based on the existing lazy-grounding ASP solver Alpha [alp],</a:t>
            </a:r>
            <a:endParaRPr lang="de-DE" altLang="en-US">
              <a:latin typeface="Calibri" panose="020F0502020204030204" charset="0"/>
            </a:endParaRPr>
          </a:p>
          <a:p>
            <a:r>
              <a:rPr lang="de-DE" altLang="en-US">
                <a:latin typeface="Calibri" panose="020F0502020204030204" charset="0"/>
              </a:rPr>
              <a:t>create a prototype solver with action and modularization support</a:t>
            </a:r>
            <a:endParaRPr lang="de-DE" altLang="en-US">
              <a:latin typeface="Calibri" panose="020F0502020204030204" charset="0"/>
            </a:endParaRPr>
          </a:p>
          <a:p>
            <a:r>
              <a:rPr lang="de-DE" altLang="en-US">
                <a:latin typeface="Calibri" panose="020F0502020204030204" charset="0"/>
              </a:rPr>
              <a:t>create at least one sample application demonstrating these capabilities</a:t>
            </a:r>
            <a:endParaRPr lang="de-DE" altLang="en-US"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>
                <a:latin typeface="Calibri" panose="020F0502020204030204" charset="0"/>
              </a:rPr>
              <a:t>Thesis Outline</a:t>
            </a:r>
            <a:endParaRPr lang="de-DE" altLang="en-US">
              <a:latin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de-DE" altLang="en-US">
                <a:latin typeface="Calibri" panose="020F0502020204030204" charset="0"/>
              </a:rPr>
              <a:t>Introduction</a:t>
            </a:r>
            <a:endParaRPr lang="de-DE" altLang="en-US">
              <a:latin typeface="Calibri" panose="020F0502020204030204" charset="0"/>
            </a:endParaRPr>
          </a:p>
          <a:p>
            <a:pPr lvl="1"/>
            <a:r>
              <a:rPr lang="de-DE" altLang="en-US" sz="2800">
                <a:latin typeface="Calibri" panose="020F0502020204030204" charset="0"/>
              </a:rPr>
              <a:t>ASP in Software Engineering</a:t>
            </a:r>
            <a:endParaRPr lang="de-DE" altLang="en-US" sz="2800">
              <a:latin typeface="Calibri" panose="020F0502020204030204" charset="0"/>
            </a:endParaRPr>
          </a:p>
          <a:p>
            <a:pPr lvl="1"/>
            <a:r>
              <a:rPr lang="de-DE" altLang="en-US" sz="2800">
                <a:latin typeface="Calibri" panose="020F0502020204030204" charset="0"/>
              </a:rPr>
              <a:t>Motivating Examples</a:t>
            </a:r>
            <a:endParaRPr lang="de-DE" altLang="en-US">
              <a:latin typeface="Calibri" panose="020F0502020204030204" charset="0"/>
            </a:endParaRPr>
          </a:p>
          <a:p>
            <a:r>
              <a:rPr lang="de-DE" altLang="en-US">
                <a:latin typeface="Calibri" panose="020F0502020204030204" charset="0"/>
              </a:rPr>
              <a:t>Preliminaries</a:t>
            </a:r>
            <a:endParaRPr lang="de-DE" altLang="en-US">
              <a:latin typeface="Calibri" panose="020F0502020204030204" charset="0"/>
            </a:endParaRPr>
          </a:p>
          <a:p>
            <a:pPr lvl="1"/>
            <a:r>
              <a:rPr lang="de-DE" altLang="en-US" sz="2800">
                <a:latin typeface="Calibri" panose="020F0502020204030204" charset="0"/>
              </a:rPr>
              <a:t>ASP Core-2 Standard</a:t>
            </a:r>
            <a:endParaRPr lang="de-DE" altLang="en-US" sz="2800">
              <a:latin typeface="Calibri" panose="020F0502020204030204" charset="0"/>
            </a:endParaRPr>
          </a:p>
          <a:p>
            <a:pPr lvl="1"/>
            <a:r>
              <a:rPr lang="de-DE" altLang="en-US" sz="2800">
                <a:latin typeface="Calibri" panose="020F0502020204030204" charset="0"/>
              </a:rPr>
              <a:t>Lazy-Grounding</a:t>
            </a:r>
            <a:endParaRPr lang="de-DE" altLang="en-US">
              <a:latin typeface="Calibri" panose="020F0502020204030204" charset="0"/>
            </a:endParaRPr>
          </a:p>
          <a:p>
            <a:r>
              <a:rPr lang="de-DE" altLang="en-US">
                <a:latin typeface="Calibri" panose="020F0502020204030204" charset="0"/>
              </a:rPr>
              <a:t>Evolog Language Specification</a:t>
            </a:r>
            <a:endParaRPr lang="de-DE" altLang="en-US">
              <a:latin typeface="Calibri" panose="020F0502020204030204" charset="0"/>
            </a:endParaRPr>
          </a:p>
          <a:p>
            <a:r>
              <a:rPr lang="de-DE" altLang="en-US">
                <a:latin typeface="Calibri" panose="020F0502020204030204" charset="0"/>
              </a:rPr>
              <a:t>Implementation</a:t>
            </a:r>
            <a:endParaRPr lang="de-DE" altLang="en-US">
              <a:latin typeface="Calibri" panose="020F0502020204030204" charset="0"/>
            </a:endParaRPr>
          </a:p>
          <a:p>
            <a:r>
              <a:rPr lang="de-DE" altLang="en-US">
                <a:latin typeface="Calibri" panose="020F0502020204030204" charset="0"/>
              </a:rPr>
              <a:t>Verification and Evaluation</a:t>
            </a:r>
            <a:endParaRPr lang="de-DE" altLang="en-US"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>
                <a:latin typeface="Calibri" panose="020F0502020204030204" charset="0"/>
              </a:rPr>
              <a:t>Thesis Outline</a:t>
            </a:r>
            <a:endParaRPr lang="de-DE" altLang="en-US">
              <a:latin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de-DE" altLang="en-US">
                <a:latin typeface="Calibri" panose="020F0502020204030204" charset="0"/>
              </a:rPr>
              <a:t>Evolog Language Specification</a:t>
            </a:r>
            <a:endParaRPr lang="de-DE" altLang="en-US">
              <a:latin typeface="Calibri" panose="020F0502020204030204" charset="0"/>
            </a:endParaRPr>
          </a:p>
          <a:p>
            <a:r>
              <a:rPr lang="de-DE" altLang="en-US">
                <a:latin typeface="Calibri" panose="020F0502020204030204" charset="0"/>
              </a:rPr>
              <a:t>Action Semantics</a:t>
            </a:r>
            <a:endParaRPr lang="de-DE" altLang="en-US">
              <a:latin typeface="Calibri" panose="020F0502020204030204" charset="0"/>
            </a:endParaRPr>
          </a:p>
          <a:p>
            <a:pPr lvl="1"/>
            <a:r>
              <a:rPr lang="de-DE" altLang="en-US">
                <a:latin typeface="Calibri" panose="020F0502020204030204" charset="0"/>
              </a:rPr>
              <a:t>Inspired by Monads in Haskell</a:t>
            </a:r>
            <a:endParaRPr lang="de-DE" altLang="en-US">
              <a:latin typeface="Calibri" panose="020F0502020204030204" charset="0"/>
            </a:endParaRPr>
          </a:p>
          <a:p>
            <a:pPr lvl="1"/>
            <a:r>
              <a:rPr lang="de-DE" altLang="en-US">
                <a:latin typeface="Calibri" panose="020F0502020204030204" charset="0"/>
              </a:rPr>
              <a:t>Actions are interpreted function symbols</a:t>
            </a:r>
            <a:endParaRPr lang="de-DE" altLang="en-US">
              <a:latin typeface="Calibri" panose="020F0502020204030204" charset="0"/>
            </a:endParaRPr>
          </a:p>
          <a:p>
            <a:pPr lvl="1"/>
            <a:r>
              <a:rPr lang="de-DE" altLang="en-US">
                <a:latin typeface="Calibri" panose="020F0502020204030204" charset="0"/>
              </a:rPr>
              <a:t>Interpretation function for actions is part of an Evolog model (frame)</a:t>
            </a:r>
            <a:endParaRPr lang="de-DE" altLang="en-US">
              <a:latin typeface="Calibri" panose="020F0502020204030204" charset="0"/>
            </a:endParaRPr>
          </a:p>
          <a:p>
            <a:pPr lvl="1"/>
            <a:r>
              <a:rPr lang="de-DE" altLang="en-US">
                <a:latin typeface="Calibri" panose="020F0502020204030204" charset="0"/>
              </a:rPr>
              <a:t>World state at time of execution is an input parameter</a:t>
            </a:r>
            <a:endParaRPr lang="de-DE" altLang="en-US">
              <a:latin typeface="Calibri" panose="020F0502020204030204" charset="0"/>
            </a:endParaRPr>
          </a:p>
          <a:p>
            <a:pPr lvl="1"/>
            <a:r>
              <a:rPr lang="de-DE" altLang="en-US">
                <a:latin typeface="Calibri" panose="020F0502020204030204" charset="0"/>
              </a:rPr>
              <a:t>Actions are restricted to “stratifiable bottom” of a program</a:t>
            </a:r>
            <a:endParaRPr lang="de-DE" altLang="en-US">
              <a:latin typeface="Calibri" panose="020F0502020204030204" charset="0"/>
            </a:endParaRPr>
          </a:p>
          <a:p>
            <a:pPr lvl="0"/>
            <a:r>
              <a:rPr lang="de-DE" altLang="en-US" sz="3200">
                <a:latin typeface="Calibri" panose="020F0502020204030204" charset="0"/>
              </a:rPr>
              <a:t>Module semantics</a:t>
            </a:r>
            <a:endParaRPr lang="de-DE" altLang="en-US" sz="3200">
              <a:latin typeface="Calibri" panose="020F0502020204030204" charset="0"/>
            </a:endParaRPr>
          </a:p>
          <a:p>
            <a:pPr lvl="1"/>
            <a:r>
              <a:rPr lang="de-DE" altLang="en-US" sz="2800">
                <a:latin typeface="Calibri" panose="020F0502020204030204" charset="0"/>
              </a:rPr>
              <a:t>Modules are a special case of external atom</a:t>
            </a:r>
            <a:endParaRPr lang="de-DE" altLang="en-US" sz="2800">
              <a:latin typeface="Calibri" panose="020F0502020204030204" charset="0"/>
            </a:endParaRPr>
          </a:p>
          <a:p>
            <a:pPr lvl="1"/>
            <a:r>
              <a:rPr lang="de-DE" altLang="en-US" sz="2800">
                <a:latin typeface="Calibri" panose="020F0502020204030204" charset="0"/>
              </a:rPr>
              <a:t>Inputs and outputs are terms</a:t>
            </a:r>
            <a:endParaRPr lang="de-DE" altLang="en-US">
              <a:latin typeface="Calibri" panose="020F0502020204030204" charset="0"/>
            </a:endParaRPr>
          </a:p>
          <a:p>
            <a:pPr lvl="1"/>
            <a:endParaRPr lang="de-DE" altLang="en-US"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>
                <a:latin typeface="Calibri" panose="020F0502020204030204" charset="0"/>
              </a:rPr>
              <a:t>State of the art</a:t>
            </a:r>
            <a:endParaRPr lang="de-DE" altLang="en-US">
              <a:latin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de-DE" altLang="en-US" sz="2800">
                <a:latin typeface="Calibri" panose="020F0502020204030204" charset="0"/>
              </a:rPr>
              <a:t>Actions</a:t>
            </a:r>
            <a:endParaRPr lang="de-DE" altLang="en-US" sz="2800">
              <a:latin typeface="Calibri" panose="020F0502020204030204" charset="0"/>
            </a:endParaRPr>
          </a:p>
          <a:p>
            <a:r>
              <a:rPr lang="de-DE" altLang="en-US" sz="2800">
                <a:latin typeface="Calibri" panose="020F0502020204030204" charset="0"/>
              </a:rPr>
              <a:t>ACTHEX - DLVHEX extension with comprehensively defined action semantics [ahx]</a:t>
            </a:r>
            <a:endParaRPr lang="de-DE" altLang="en-US" sz="2800">
              <a:latin typeface="Calibri" panose="020F0502020204030204" charset="0"/>
            </a:endParaRPr>
          </a:p>
          <a:p>
            <a:r>
              <a:rPr lang="de-DE" altLang="en-US" sz="2800">
                <a:latin typeface="Calibri" panose="020F0502020204030204" charset="0"/>
              </a:rPr>
              <a:t>oClingo - No true semantic support for actions, but powerful external atoms [ocl]</a:t>
            </a:r>
            <a:endParaRPr lang="de-DE" altLang="en-US" sz="2800">
              <a:latin typeface="Calibri" panose="020F0502020204030204" charset="0"/>
            </a:endParaRPr>
          </a:p>
          <a:p>
            <a:pPr marL="0" indent="0">
              <a:buNone/>
            </a:pPr>
            <a:br>
              <a:rPr lang="de-DE" altLang="en-US" sz="2800">
                <a:latin typeface="Calibri" panose="020F0502020204030204" charset="0"/>
              </a:rPr>
            </a:br>
            <a:r>
              <a:rPr lang="de-DE" altLang="en-US" sz="2800">
                <a:latin typeface="Calibri" panose="020F0502020204030204" charset="0"/>
              </a:rPr>
              <a:t>Modules</a:t>
            </a:r>
            <a:endParaRPr lang="de-DE" altLang="en-US" sz="2800">
              <a:latin typeface="Calibri" panose="020F0502020204030204" charset="0"/>
            </a:endParaRPr>
          </a:p>
          <a:p>
            <a:r>
              <a:rPr lang="de-DE" altLang="en-US" sz="2800">
                <a:latin typeface="Calibri" panose="020F0502020204030204" charset="0"/>
              </a:rPr>
              <a:t>“nonmonotonic modular logic programs” - powerful, but very computationally costly module semantics [mlp]</a:t>
            </a:r>
            <a:endParaRPr lang="de-DE" altLang="en-US" sz="2800">
              <a:latin typeface="Calibri" panose="020F0502020204030204" charset="0"/>
            </a:endParaRPr>
          </a:p>
          <a:p>
            <a:r>
              <a:rPr lang="de-DE" altLang="en-US" sz="2800">
                <a:latin typeface="Calibri" panose="020F0502020204030204" charset="0"/>
              </a:rPr>
              <a:t>“Templates” - purely syntactic, code reuse mechanism [tpl]</a:t>
            </a:r>
            <a:endParaRPr lang="de-DE" altLang="en-US" sz="2800">
              <a:latin typeface="Calibri" panose="020F0502020204030204" charset="0"/>
            </a:endParaRPr>
          </a:p>
          <a:p>
            <a:r>
              <a:rPr lang="de-DE" altLang="en-US" sz="2800">
                <a:latin typeface="Calibri" panose="020F0502020204030204" charset="0"/>
                <a:sym typeface="+mn-ea"/>
              </a:rPr>
              <a:t>clingo </a:t>
            </a:r>
            <a:r>
              <a:rPr lang="de-DE" altLang="en-US" sz="2800">
                <a:latin typeface="Calibri" panose="020F0502020204030204" charset="0"/>
              </a:rPr>
              <a:t>multi-shot solving - parameterized grounding through API [cms]</a:t>
            </a:r>
            <a:endParaRPr lang="de-DE" altLang="en-US" sz="2800"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4694</Words>
  <Application>WPS Presentation</Application>
  <PresentationFormat>宽屏</PresentationFormat>
  <Paragraphs>136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SimSun</vt:lpstr>
      <vt:lpstr>Wingdings</vt:lpstr>
      <vt:lpstr>Calibri</vt:lpstr>
      <vt:lpstr>Bitstream Vera Sans Mono</vt:lpstr>
      <vt:lpstr>微软雅黑</vt:lpstr>
      <vt:lpstr>Arial Unicode MS</vt:lpstr>
      <vt:lpstr>宋体</vt:lpstr>
      <vt:lpstr>Times New Roman</vt:lpstr>
      <vt:lpstr>Communications and Dialogues</vt:lpstr>
      <vt:lpstr>EVOLOG Actions and Modularization in Lazy-Grounding Answer Set Programming</vt:lpstr>
      <vt:lpstr>PowerPoint 演示文稿</vt:lpstr>
      <vt:lpstr>Motivation</vt:lpstr>
      <vt:lpstr>PowerPoint 演示文稿</vt:lpstr>
      <vt:lpstr>Thesis Goals</vt:lpstr>
      <vt:lpstr>Thesis Goals</vt:lpstr>
      <vt:lpstr>Thesis Outline</vt:lpstr>
      <vt:lpstr>Thesis Outline</vt:lpstr>
      <vt:lpstr>State of the art</vt:lpstr>
      <vt:lpstr>A Lofty Vision</vt:lpstr>
      <vt:lpstr>References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</dc:creator>
  <cp:lastModifiedBy>michael</cp:lastModifiedBy>
  <cp:revision>12</cp:revision>
  <dcterms:created xsi:type="dcterms:W3CDTF">2022-04-27T12:09:48Z</dcterms:created>
  <dcterms:modified xsi:type="dcterms:W3CDTF">2022-04-27T12:09:48Z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