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821253C5-EC54-40C7-B802-CCA571354C94}">
  <a:tblStyle styleId="{821253C5-EC54-40C7-B802-CCA571354C94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Shape 54"/>
          <p:cNvGraphicFramePr/>
          <p:nvPr/>
        </p:nvGraphicFramePr>
        <p:xfrm>
          <a:off x="952500" y="89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{821253C5-EC54-40C7-B802-CCA571354C94}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[0 0]           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[0 1]           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[0 2]           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[0 3]           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[1 0]           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[1 1]           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[1 2]           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[1 3]           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[2 0]           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[2 1]           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[2 2]           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[2 3]           0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5" name="Shape 55"/>
          <p:cNvSpPr txBox="1"/>
          <p:nvPr/>
        </p:nvSpPr>
        <p:spPr>
          <a:xfrm>
            <a:off x="2644875" y="356250"/>
            <a:ext cx="50460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S1(abc)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367200" y="893850"/>
            <a:ext cx="585300" cy="15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S2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(de)</a:t>
            </a:r>
          </a:p>
        </p:txBody>
      </p:sp>
      <p:cxnSp>
        <p:nvCxnSpPr>
          <p:cNvPr id="57" name="Shape 57"/>
          <p:cNvCxnSpPr/>
          <p:nvPr/>
        </p:nvCxnSpPr>
        <p:spPr>
          <a:xfrm>
            <a:off x="3461600" y="612225"/>
            <a:ext cx="101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8" name="Shape 58"/>
          <p:cNvCxnSpPr/>
          <p:nvPr/>
        </p:nvCxnSpPr>
        <p:spPr>
          <a:xfrm>
            <a:off x="585050" y="1642175"/>
            <a:ext cx="0" cy="52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9" name="Shape 59"/>
          <p:cNvSpPr txBox="1"/>
          <p:nvPr/>
        </p:nvSpPr>
        <p:spPr>
          <a:xfrm>
            <a:off x="2535175" y="2598825"/>
            <a:ext cx="42780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S3        a d b e 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9" name="Shape 159"/>
          <p:cNvGraphicFramePr/>
          <p:nvPr/>
        </p:nvGraphicFramePr>
        <p:xfrm>
          <a:off x="952500" y="89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{821253C5-EC54-40C7-B802-CCA571354C94}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[0 0]           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[0 1]           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[0 2]           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[0 3]           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[1 0]           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[1 1]           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[1 2]           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[1 3]           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[2 0]           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[2 1]           0</a:t>
                      </a: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[2 2]           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[2 3]           0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0" name="Shape 160"/>
          <p:cNvSpPr txBox="1"/>
          <p:nvPr/>
        </p:nvSpPr>
        <p:spPr>
          <a:xfrm>
            <a:off x="2644875" y="356250"/>
            <a:ext cx="50460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S1(abc)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367200" y="893850"/>
            <a:ext cx="585300" cy="15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S2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(de)</a:t>
            </a:r>
          </a:p>
        </p:txBody>
      </p:sp>
      <p:cxnSp>
        <p:nvCxnSpPr>
          <p:cNvPr id="162" name="Shape 162"/>
          <p:cNvCxnSpPr/>
          <p:nvPr/>
        </p:nvCxnSpPr>
        <p:spPr>
          <a:xfrm>
            <a:off x="3461600" y="612225"/>
            <a:ext cx="101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3" name="Shape 163"/>
          <p:cNvCxnSpPr/>
          <p:nvPr/>
        </p:nvCxnSpPr>
        <p:spPr>
          <a:xfrm>
            <a:off x="585050" y="1642175"/>
            <a:ext cx="0" cy="52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64" name="Shape 164"/>
          <p:cNvSpPr txBox="1"/>
          <p:nvPr/>
        </p:nvSpPr>
        <p:spPr>
          <a:xfrm>
            <a:off x="2535175" y="2598825"/>
            <a:ext cx="42780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S3        a d b e c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767875" y="3217725"/>
            <a:ext cx="7423500" cy="11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Upper cell is 1 and b(s3)!=e(s2)</a:t>
            </a:r>
            <a:r>
              <a:rPr lang="en">
                <a:solidFill>
                  <a:schemeClr val="dk1"/>
                </a:solidFill>
              </a:rPr>
              <a:t>                    (comparing with upper cell so string s2)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Left cell 0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Value remains 0</a:t>
            </a:r>
          </a:p>
        </p:txBody>
      </p:sp>
      <p:sp>
        <p:nvSpPr>
          <p:cNvPr id="166" name="Shape 166"/>
          <p:cNvSpPr/>
          <p:nvPr/>
        </p:nvSpPr>
        <p:spPr>
          <a:xfrm>
            <a:off x="3510350" y="2644875"/>
            <a:ext cx="182700" cy="3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1" name="Shape 171"/>
          <p:cNvGraphicFramePr/>
          <p:nvPr/>
        </p:nvGraphicFramePr>
        <p:xfrm>
          <a:off x="952500" y="89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{821253C5-EC54-40C7-B802-CCA571354C94}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[0 0]           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[0 1]           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[0 2]           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[0 3]           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[1 0]           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[1 1]           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[1 2]           1</a:t>
                      </a: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[1 3]           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[2 0]           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[2 1]           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[2 2]           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[2 3]           0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2" name="Shape 172"/>
          <p:cNvSpPr txBox="1"/>
          <p:nvPr/>
        </p:nvSpPr>
        <p:spPr>
          <a:xfrm>
            <a:off x="2644875" y="356250"/>
            <a:ext cx="50460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S1(abc)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367200" y="893850"/>
            <a:ext cx="585300" cy="15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S2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(de)</a:t>
            </a:r>
          </a:p>
        </p:txBody>
      </p:sp>
      <p:cxnSp>
        <p:nvCxnSpPr>
          <p:cNvPr id="174" name="Shape 174"/>
          <p:cNvCxnSpPr/>
          <p:nvPr/>
        </p:nvCxnSpPr>
        <p:spPr>
          <a:xfrm>
            <a:off x="3461600" y="612225"/>
            <a:ext cx="101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5" name="Shape 175"/>
          <p:cNvCxnSpPr/>
          <p:nvPr/>
        </p:nvCxnSpPr>
        <p:spPr>
          <a:xfrm>
            <a:off x="585050" y="1642175"/>
            <a:ext cx="0" cy="52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6" name="Shape 176"/>
          <p:cNvSpPr txBox="1"/>
          <p:nvPr/>
        </p:nvSpPr>
        <p:spPr>
          <a:xfrm>
            <a:off x="2535175" y="2598825"/>
            <a:ext cx="42780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S3        a d b e c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767875" y="3217725"/>
            <a:ext cx="7423500" cy="11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Left cell is 1 and b(s3)==b(s1)</a:t>
            </a:r>
            <a:r>
              <a:rPr lang="en">
                <a:solidFill>
                  <a:schemeClr val="dk1"/>
                </a:solidFill>
              </a:rPr>
              <a:t>                    (comparing with left cell so string s1)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Value becomes 1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Upper cell 0</a:t>
            </a:r>
          </a:p>
        </p:txBody>
      </p:sp>
      <p:sp>
        <p:nvSpPr>
          <p:cNvPr id="178" name="Shape 178"/>
          <p:cNvSpPr/>
          <p:nvPr/>
        </p:nvSpPr>
        <p:spPr>
          <a:xfrm>
            <a:off x="3510350" y="2644875"/>
            <a:ext cx="182700" cy="3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3" name="Shape 183"/>
          <p:cNvGraphicFramePr/>
          <p:nvPr/>
        </p:nvGraphicFramePr>
        <p:xfrm>
          <a:off x="952500" y="89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{821253C5-EC54-40C7-B802-CCA571354C94}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[0 0]           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[0 1]           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[0 2]           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[0 3]           0</a:t>
                      </a: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[1 0]           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[1 1]           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[1 2]           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[1 3]           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[2 0]           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[2 1]           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[2 2]           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[2 3]           0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4" name="Shape 184"/>
          <p:cNvSpPr txBox="1"/>
          <p:nvPr/>
        </p:nvSpPr>
        <p:spPr>
          <a:xfrm>
            <a:off x="2644875" y="356250"/>
            <a:ext cx="50460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S1(abc)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367200" y="893850"/>
            <a:ext cx="585300" cy="15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S2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(de)</a:t>
            </a:r>
          </a:p>
        </p:txBody>
      </p:sp>
      <p:cxnSp>
        <p:nvCxnSpPr>
          <p:cNvPr id="186" name="Shape 186"/>
          <p:cNvCxnSpPr/>
          <p:nvPr/>
        </p:nvCxnSpPr>
        <p:spPr>
          <a:xfrm>
            <a:off x="3461600" y="612225"/>
            <a:ext cx="101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7" name="Shape 187"/>
          <p:cNvCxnSpPr/>
          <p:nvPr/>
        </p:nvCxnSpPr>
        <p:spPr>
          <a:xfrm>
            <a:off x="585050" y="1642175"/>
            <a:ext cx="0" cy="52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8" name="Shape 188"/>
          <p:cNvSpPr txBox="1"/>
          <p:nvPr/>
        </p:nvSpPr>
        <p:spPr>
          <a:xfrm>
            <a:off x="2535175" y="2598825"/>
            <a:ext cx="42780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S3        a d b e c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767875" y="3217725"/>
            <a:ext cx="7423500" cy="11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Left cell is 0</a:t>
            </a:r>
          </a:p>
        </p:txBody>
      </p:sp>
      <p:sp>
        <p:nvSpPr>
          <p:cNvPr id="190" name="Shape 190"/>
          <p:cNvSpPr/>
          <p:nvPr/>
        </p:nvSpPr>
        <p:spPr>
          <a:xfrm>
            <a:off x="3510350" y="2644875"/>
            <a:ext cx="182700" cy="3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5" name="Shape 195"/>
          <p:cNvGraphicFramePr/>
          <p:nvPr/>
        </p:nvGraphicFramePr>
        <p:xfrm>
          <a:off x="952500" y="89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{821253C5-EC54-40C7-B802-CCA571354C94}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[0 0]           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[0 1]           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[0 2]           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[0 3]           0</a:t>
                      </a: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[1 0]           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[1 1]           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[1 2]           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[1 3]           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[2 0]           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[2 1]           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[2 2]           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[2 3]           0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6" name="Shape 196"/>
          <p:cNvSpPr txBox="1"/>
          <p:nvPr/>
        </p:nvSpPr>
        <p:spPr>
          <a:xfrm>
            <a:off x="2644875" y="356250"/>
            <a:ext cx="50460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S1(abc)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367200" y="893850"/>
            <a:ext cx="585300" cy="15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S2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(de)</a:t>
            </a:r>
          </a:p>
        </p:txBody>
      </p:sp>
      <p:cxnSp>
        <p:nvCxnSpPr>
          <p:cNvPr id="198" name="Shape 198"/>
          <p:cNvCxnSpPr/>
          <p:nvPr/>
        </p:nvCxnSpPr>
        <p:spPr>
          <a:xfrm>
            <a:off x="3461600" y="612225"/>
            <a:ext cx="101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9" name="Shape 199"/>
          <p:cNvCxnSpPr/>
          <p:nvPr/>
        </p:nvCxnSpPr>
        <p:spPr>
          <a:xfrm>
            <a:off x="585050" y="1642175"/>
            <a:ext cx="0" cy="52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00" name="Shape 200"/>
          <p:cNvSpPr txBox="1"/>
          <p:nvPr/>
        </p:nvSpPr>
        <p:spPr>
          <a:xfrm>
            <a:off x="2535175" y="2598825"/>
            <a:ext cx="42780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S3        a d b e c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767875" y="3217725"/>
            <a:ext cx="7423500" cy="11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S3 pointer moves by 1</a:t>
            </a:r>
          </a:p>
        </p:txBody>
      </p:sp>
      <p:sp>
        <p:nvSpPr>
          <p:cNvPr id="202" name="Shape 202"/>
          <p:cNvSpPr/>
          <p:nvPr/>
        </p:nvSpPr>
        <p:spPr>
          <a:xfrm>
            <a:off x="3510350" y="2644875"/>
            <a:ext cx="182700" cy="3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7" name="Shape 207"/>
          <p:cNvGraphicFramePr/>
          <p:nvPr/>
        </p:nvGraphicFramePr>
        <p:xfrm>
          <a:off x="952500" y="89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{821253C5-EC54-40C7-B802-CCA571354C94}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[0 0]           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[0 1]           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[0 2]           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[0 3]           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[1 0]           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[1 1]           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[1 2]           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[1 3]           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[2 0]           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[2 1]           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[2 2]           1</a:t>
                      </a: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[2 3]           0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8" name="Shape 208"/>
          <p:cNvSpPr txBox="1"/>
          <p:nvPr/>
        </p:nvSpPr>
        <p:spPr>
          <a:xfrm>
            <a:off x="2644875" y="356250"/>
            <a:ext cx="50460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S1(abc)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367200" y="893850"/>
            <a:ext cx="585300" cy="15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S2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(de)</a:t>
            </a:r>
          </a:p>
        </p:txBody>
      </p:sp>
      <p:cxnSp>
        <p:nvCxnSpPr>
          <p:cNvPr id="210" name="Shape 210"/>
          <p:cNvCxnSpPr/>
          <p:nvPr/>
        </p:nvCxnSpPr>
        <p:spPr>
          <a:xfrm>
            <a:off x="3461600" y="612225"/>
            <a:ext cx="101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1" name="Shape 211"/>
          <p:cNvCxnSpPr/>
          <p:nvPr/>
        </p:nvCxnSpPr>
        <p:spPr>
          <a:xfrm>
            <a:off x="585050" y="1642175"/>
            <a:ext cx="0" cy="52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12" name="Shape 212"/>
          <p:cNvSpPr txBox="1"/>
          <p:nvPr/>
        </p:nvSpPr>
        <p:spPr>
          <a:xfrm>
            <a:off x="2535175" y="2598825"/>
            <a:ext cx="42780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S3        a d b e c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767875" y="3217725"/>
            <a:ext cx="7423500" cy="11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Upper cell 1 and e(s3)==e(s2)</a:t>
            </a:r>
            <a:r>
              <a:rPr lang="en">
                <a:solidFill>
                  <a:schemeClr val="dk1"/>
                </a:solidFill>
              </a:rPr>
              <a:t>                    (comparing with upper cell so string s2)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Value becomes 1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Left cell 0</a:t>
            </a:r>
          </a:p>
        </p:txBody>
      </p:sp>
      <p:sp>
        <p:nvSpPr>
          <p:cNvPr id="214" name="Shape 214"/>
          <p:cNvSpPr/>
          <p:nvPr/>
        </p:nvSpPr>
        <p:spPr>
          <a:xfrm>
            <a:off x="3662750" y="2644875"/>
            <a:ext cx="182700" cy="3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9" name="Shape 219"/>
          <p:cNvGraphicFramePr/>
          <p:nvPr/>
        </p:nvGraphicFramePr>
        <p:xfrm>
          <a:off x="952500" y="89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{821253C5-EC54-40C7-B802-CCA571354C94}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[0 0]           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[0 1]           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[0 2]           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[0 3]           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[1 0]           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[1 1]           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[1 2]           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[1 3]           0</a:t>
                      </a: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[2 0]           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[2 1]           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[2 2]           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[2 3]           0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0" name="Shape 220"/>
          <p:cNvSpPr txBox="1"/>
          <p:nvPr/>
        </p:nvSpPr>
        <p:spPr>
          <a:xfrm>
            <a:off x="2644875" y="356250"/>
            <a:ext cx="50460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S1(abc)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367200" y="893850"/>
            <a:ext cx="585300" cy="15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S2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(de)</a:t>
            </a:r>
          </a:p>
        </p:txBody>
      </p:sp>
      <p:cxnSp>
        <p:nvCxnSpPr>
          <p:cNvPr id="222" name="Shape 222"/>
          <p:cNvCxnSpPr/>
          <p:nvPr/>
        </p:nvCxnSpPr>
        <p:spPr>
          <a:xfrm>
            <a:off x="3461600" y="612225"/>
            <a:ext cx="101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3" name="Shape 223"/>
          <p:cNvCxnSpPr/>
          <p:nvPr/>
        </p:nvCxnSpPr>
        <p:spPr>
          <a:xfrm>
            <a:off x="585050" y="1642175"/>
            <a:ext cx="0" cy="52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24" name="Shape 224"/>
          <p:cNvSpPr txBox="1"/>
          <p:nvPr/>
        </p:nvSpPr>
        <p:spPr>
          <a:xfrm>
            <a:off x="2535175" y="2598825"/>
            <a:ext cx="42780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S3        a d b e c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767875" y="3217725"/>
            <a:ext cx="7423500" cy="11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Left cell is 1 and e(s3)!=c(s1)</a:t>
            </a:r>
            <a:r>
              <a:rPr lang="en">
                <a:solidFill>
                  <a:schemeClr val="dk1"/>
                </a:solidFill>
              </a:rPr>
              <a:t>                    (comparing with left cell so string s1)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Upper cell is 0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Value remains 0</a:t>
            </a:r>
          </a:p>
        </p:txBody>
      </p:sp>
      <p:sp>
        <p:nvSpPr>
          <p:cNvPr id="226" name="Shape 226"/>
          <p:cNvSpPr/>
          <p:nvPr/>
        </p:nvSpPr>
        <p:spPr>
          <a:xfrm>
            <a:off x="3662750" y="2644875"/>
            <a:ext cx="182700" cy="3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1" name="Shape 231"/>
          <p:cNvGraphicFramePr/>
          <p:nvPr/>
        </p:nvGraphicFramePr>
        <p:xfrm>
          <a:off x="952500" y="89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{821253C5-EC54-40C7-B802-CCA571354C94}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[0 0]           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[0 1]           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[0 2]           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[0 3]           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[1 0]           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[1 1]           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[1 2]           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[1 3]           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[2 0]           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[2 1]           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[2 2]           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[2 3]           0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2" name="Shape 232"/>
          <p:cNvSpPr txBox="1"/>
          <p:nvPr/>
        </p:nvSpPr>
        <p:spPr>
          <a:xfrm>
            <a:off x="2644875" y="356250"/>
            <a:ext cx="50460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S1(abc)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367200" y="893850"/>
            <a:ext cx="585300" cy="15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S2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(de)</a:t>
            </a:r>
          </a:p>
        </p:txBody>
      </p:sp>
      <p:cxnSp>
        <p:nvCxnSpPr>
          <p:cNvPr id="234" name="Shape 234"/>
          <p:cNvCxnSpPr/>
          <p:nvPr/>
        </p:nvCxnSpPr>
        <p:spPr>
          <a:xfrm>
            <a:off x="3461600" y="612225"/>
            <a:ext cx="101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5" name="Shape 235"/>
          <p:cNvCxnSpPr/>
          <p:nvPr/>
        </p:nvCxnSpPr>
        <p:spPr>
          <a:xfrm>
            <a:off x="585050" y="1642175"/>
            <a:ext cx="0" cy="52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36" name="Shape 236"/>
          <p:cNvSpPr txBox="1"/>
          <p:nvPr/>
        </p:nvSpPr>
        <p:spPr>
          <a:xfrm>
            <a:off x="2535175" y="2598825"/>
            <a:ext cx="42780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S3        a d b e c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767875" y="3217725"/>
            <a:ext cx="7423500" cy="11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S3 pointer increases by 1</a:t>
            </a:r>
          </a:p>
        </p:txBody>
      </p:sp>
      <p:sp>
        <p:nvSpPr>
          <p:cNvPr id="238" name="Shape 238"/>
          <p:cNvSpPr/>
          <p:nvPr/>
        </p:nvSpPr>
        <p:spPr>
          <a:xfrm>
            <a:off x="3662750" y="2644875"/>
            <a:ext cx="182700" cy="3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3" name="Shape 243"/>
          <p:cNvGraphicFramePr/>
          <p:nvPr/>
        </p:nvGraphicFramePr>
        <p:xfrm>
          <a:off x="952500" y="89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{821253C5-EC54-40C7-B802-CCA571354C94}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[0 0]           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[0 1]           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[0 2]           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[0 3]           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[1 0]           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[1 1]           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[1 2]           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[1 3]           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[2 0]           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[2 1]           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[2 2]           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[2 3]           1</a:t>
                      </a: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244" name="Shape 244"/>
          <p:cNvSpPr txBox="1"/>
          <p:nvPr/>
        </p:nvSpPr>
        <p:spPr>
          <a:xfrm>
            <a:off x="2644875" y="356250"/>
            <a:ext cx="50460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S1(abc)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367200" y="893850"/>
            <a:ext cx="585300" cy="15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S2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(de)</a:t>
            </a:r>
          </a:p>
        </p:txBody>
      </p:sp>
      <p:cxnSp>
        <p:nvCxnSpPr>
          <p:cNvPr id="246" name="Shape 246"/>
          <p:cNvCxnSpPr/>
          <p:nvPr/>
        </p:nvCxnSpPr>
        <p:spPr>
          <a:xfrm>
            <a:off x="3461600" y="612225"/>
            <a:ext cx="101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47" name="Shape 247"/>
          <p:cNvCxnSpPr/>
          <p:nvPr/>
        </p:nvCxnSpPr>
        <p:spPr>
          <a:xfrm>
            <a:off x="585050" y="1642175"/>
            <a:ext cx="0" cy="52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48" name="Shape 248"/>
          <p:cNvSpPr txBox="1"/>
          <p:nvPr/>
        </p:nvSpPr>
        <p:spPr>
          <a:xfrm>
            <a:off x="2535175" y="2598825"/>
            <a:ext cx="42780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S3        a d b e c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767875" y="3217725"/>
            <a:ext cx="7423500" cy="11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Left cell is 1 and c(s3)==c(s1)</a:t>
            </a:r>
            <a:r>
              <a:rPr lang="en">
                <a:solidFill>
                  <a:schemeClr val="dk1"/>
                </a:solidFill>
              </a:rPr>
              <a:t>                    (comparing with left cell so string s1)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Value becomes 1</a:t>
            </a:r>
          </a:p>
        </p:txBody>
      </p:sp>
      <p:sp>
        <p:nvSpPr>
          <p:cNvPr id="250" name="Shape 250"/>
          <p:cNvSpPr/>
          <p:nvPr/>
        </p:nvSpPr>
        <p:spPr>
          <a:xfrm>
            <a:off x="3815150" y="2644875"/>
            <a:ext cx="182700" cy="3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5" name="Shape 255"/>
          <p:cNvGraphicFramePr/>
          <p:nvPr/>
        </p:nvGraphicFramePr>
        <p:xfrm>
          <a:off x="952500" y="89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{821253C5-EC54-40C7-B802-CCA571354C94}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[0 0]           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[0 1]           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[0 2]           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[0 3]           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[1 0]           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[1 1]           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[1 2]           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[1 3]           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[2 0]           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[2 1]           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[2 2]           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[2 3]           1</a:t>
                      </a: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256" name="Shape 256"/>
          <p:cNvSpPr txBox="1"/>
          <p:nvPr/>
        </p:nvSpPr>
        <p:spPr>
          <a:xfrm>
            <a:off x="2644875" y="356250"/>
            <a:ext cx="50460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S1(abc)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367200" y="893850"/>
            <a:ext cx="585300" cy="15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S2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(de)</a:t>
            </a:r>
          </a:p>
        </p:txBody>
      </p:sp>
      <p:cxnSp>
        <p:nvCxnSpPr>
          <p:cNvPr id="258" name="Shape 258"/>
          <p:cNvCxnSpPr/>
          <p:nvPr/>
        </p:nvCxnSpPr>
        <p:spPr>
          <a:xfrm>
            <a:off x="3461600" y="612225"/>
            <a:ext cx="101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59" name="Shape 259"/>
          <p:cNvCxnSpPr/>
          <p:nvPr/>
        </p:nvCxnSpPr>
        <p:spPr>
          <a:xfrm>
            <a:off x="585050" y="1642175"/>
            <a:ext cx="0" cy="52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60" name="Shape 260"/>
          <p:cNvSpPr txBox="1"/>
          <p:nvPr/>
        </p:nvSpPr>
        <p:spPr>
          <a:xfrm>
            <a:off x="2535175" y="2598825"/>
            <a:ext cx="42780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S3        a d b e c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767875" y="3217725"/>
            <a:ext cx="7423500" cy="11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2 3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Value is 1 so s3 is an interleaving of s1 and s2</a:t>
            </a:r>
          </a:p>
        </p:txBody>
      </p:sp>
      <p:sp>
        <p:nvSpPr>
          <p:cNvPr id="262" name="Shape 262"/>
          <p:cNvSpPr/>
          <p:nvPr/>
        </p:nvSpPr>
        <p:spPr>
          <a:xfrm>
            <a:off x="3815150" y="2644875"/>
            <a:ext cx="182700" cy="3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7" name="Shape 267"/>
          <p:cNvGraphicFramePr/>
          <p:nvPr/>
        </p:nvGraphicFramePr>
        <p:xfrm>
          <a:off x="952500" y="89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{821253C5-EC54-40C7-B802-CCA571354C94}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[0 0]           1</a:t>
                      </a: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[0 1]           1</a:t>
                      </a: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[0 2]           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[0 3]           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[1 0]           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[1 1]           1</a:t>
                      </a: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[1 2]           1</a:t>
                      </a: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[1 3]           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[2 0]           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[2 1]           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[2 2]           1</a:t>
                      </a: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[2 3]           1</a:t>
                      </a: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268" name="Shape 268"/>
          <p:cNvSpPr txBox="1"/>
          <p:nvPr/>
        </p:nvSpPr>
        <p:spPr>
          <a:xfrm>
            <a:off x="2644875" y="356250"/>
            <a:ext cx="50460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S1(abc)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367200" y="893850"/>
            <a:ext cx="585300" cy="15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S2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(de)</a:t>
            </a:r>
          </a:p>
        </p:txBody>
      </p:sp>
      <p:cxnSp>
        <p:nvCxnSpPr>
          <p:cNvPr id="270" name="Shape 270"/>
          <p:cNvCxnSpPr/>
          <p:nvPr/>
        </p:nvCxnSpPr>
        <p:spPr>
          <a:xfrm>
            <a:off x="3461600" y="612225"/>
            <a:ext cx="101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71" name="Shape 271"/>
          <p:cNvCxnSpPr/>
          <p:nvPr/>
        </p:nvCxnSpPr>
        <p:spPr>
          <a:xfrm>
            <a:off x="585050" y="1642175"/>
            <a:ext cx="0" cy="52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72" name="Shape 272"/>
          <p:cNvSpPr txBox="1"/>
          <p:nvPr/>
        </p:nvSpPr>
        <p:spPr>
          <a:xfrm>
            <a:off x="2535175" y="2598825"/>
            <a:ext cx="42780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S3        a d b e c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767875" y="3217725"/>
            <a:ext cx="7423500" cy="11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 can see the path followed for interleaved strings</a:t>
            </a:r>
          </a:p>
        </p:txBody>
      </p:sp>
      <p:sp>
        <p:nvSpPr>
          <p:cNvPr id="274" name="Shape 274"/>
          <p:cNvSpPr/>
          <p:nvPr/>
        </p:nvSpPr>
        <p:spPr>
          <a:xfrm>
            <a:off x="3815150" y="2644875"/>
            <a:ext cx="182700" cy="3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75" name="Shape 275"/>
          <p:cNvCxnSpPr/>
          <p:nvPr/>
        </p:nvCxnSpPr>
        <p:spPr>
          <a:xfrm flipH="1" rot="10800000">
            <a:off x="2923550" y="1504350"/>
            <a:ext cx="1734600" cy="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76" name="Shape 276"/>
          <p:cNvCxnSpPr/>
          <p:nvPr/>
        </p:nvCxnSpPr>
        <p:spPr>
          <a:xfrm>
            <a:off x="4706800" y="1528500"/>
            <a:ext cx="0" cy="40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77" name="Shape 277"/>
          <p:cNvCxnSpPr/>
          <p:nvPr/>
        </p:nvCxnSpPr>
        <p:spPr>
          <a:xfrm>
            <a:off x="4985800" y="1928825"/>
            <a:ext cx="115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78" name="Shape 278"/>
          <p:cNvCxnSpPr/>
          <p:nvPr/>
        </p:nvCxnSpPr>
        <p:spPr>
          <a:xfrm>
            <a:off x="6198900" y="1928825"/>
            <a:ext cx="0" cy="35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79" name="Shape 279"/>
          <p:cNvCxnSpPr/>
          <p:nvPr/>
        </p:nvCxnSpPr>
        <p:spPr>
          <a:xfrm>
            <a:off x="6453625" y="2329125"/>
            <a:ext cx="105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Shape 64"/>
          <p:cNvGraphicFramePr/>
          <p:nvPr/>
        </p:nvGraphicFramePr>
        <p:xfrm>
          <a:off x="952500" y="89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{821253C5-EC54-40C7-B802-CCA571354C94}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[0 0]           1</a:t>
                      </a: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[0 1]           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[0 2]           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[0 3]           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[1 0]           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[1 1]           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[1 2]           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[1 3]           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[2 0]           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[2 1]           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[2 2]           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[2 3]           0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5" name="Shape 65"/>
          <p:cNvSpPr txBox="1"/>
          <p:nvPr/>
        </p:nvSpPr>
        <p:spPr>
          <a:xfrm>
            <a:off x="2644875" y="356250"/>
            <a:ext cx="50460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S1(abc)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367200" y="893850"/>
            <a:ext cx="585300" cy="15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S2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(de)</a:t>
            </a:r>
          </a:p>
        </p:txBody>
      </p:sp>
      <p:cxnSp>
        <p:nvCxnSpPr>
          <p:cNvPr id="67" name="Shape 67"/>
          <p:cNvCxnSpPr/>
          <p:nvPr/>
        </p:nvCxnSpPr>
        <p:spPr>
          <a:xfrm>
            <a:off x="3461600" y="612225"/>
            <a:ext cx="101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8" name="Shape 68"/>
          <p:cNvCxnSpPr/>
          <p:nvPr/>
        </p:nvCxnSpPr>
        <p:spPr>
          <a:xfrm>
            <a:off x="585050" y="1642175"/>
            <a:ext cx="0" cy="52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9" name="Shape 69"/>
          <p:cNvSpPr txBox="1"/>
          <p:nvPr/>
        </p:nvSpPr>
        <p:spPr>
          <a:xfrm>
            <a:off x="2535175" y="2598825"/>
            <a:ext cx="42780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S3        a d b e c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767875" y="3217725"/>
            <a:ext cx="7423500" cy="11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Start with 0 0 filled as 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" name="Shape 75"/>
          <p:cNvGraphicFramePr/>
          <p:nvPr/>
        </p:nvGraphicFramePr>
        <p:xfrm>
          <a:off x="952500" y="89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{821253C5-EC54-40C7-B802-CCA571354C94}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[0 0]           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[0 1]           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[0 2]           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[0 3]           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[1 0]           0</a:t>
                      </a: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[1 1]           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[1 2]           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[1 3]           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[2 0]           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[2 1]           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[2 2]           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[2 3]           0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6" name="Shape 76"/>
          <p:cNvSpPr txBox="1"/>
          <p:nvPr/>
        </p:nvSpPr>
        <p:spPr>
          <a:xfrm>
            <a:off x="2644875" y="356250"/>
            <a:ext cx="50460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S1(abc)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367200" y="893850"/>
            <a:ext cx="585300" cy="15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S2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(de)</a:t>
            </a:r>
          </a:p>
        </p:txBody>
      </p:sp>
      <p:cxnSp>
        <p:nvCxnSpPr>
          <p:cNvPr id="78" name="Shape 78"/>
          <p:cNvCxnSpPr/>
          <p:nvPr/>
        </p:nvCxnSpPr>
        <p:spPr>
          <a:xfrm>
            <a:off x="3461600" y="612225"/>
            <a:ext cx="101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9" name="Shape 79"/>
          <p:cNvCxnSpPr/>
          <p:nvPr/>
        </p:nvCxnSpPr>
        <p:spPr>
          <a:xfrm>
            <a:off x="585050" y="1642175"/>
            <a:ext cx="0" cy="52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0" name="Shape 80"/>
          <p:cNvSpPr txBox="1"/>
          <p:nvPr/>
        </p:nvSpPr>
        <p:spPr>
          <a:xfrm>
            <a:off x="2535175" y="2598825"/>
            <a:ext cx="42780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S3        a d b e c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767875" y="3217725"/>
            <a:ext cx="7423500" cy="11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Upper cell is 1 and no left cell    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a(s3)!=d(s2) so value remains 0       (comparing with upper cell so string s2)</a:t>
            </a:r>
          </a:p>
        </p:txBody>
      </p:sp>
      <p:sp>
        <p:nvSpPr>
          <p:cNvPr id="82" name="Shape 82"/>
          <p:cNvSpPr/>
          <p:nvPr/>
        </p:nvSpPr>
        <p:spPr>
          <a:xfrm>
            <a:off x="3205550" y="2644875"/>
            <a:ext cx="182700" cy="3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Shape 87"/>
          <p:cNvGraphicFramePr/>
          <p:nvPr/>
        </p:nvGraphicFramePr>
        <p:xfrm>
          <a:off x="952500" y="89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{821253C5-EC54-40C7-B802-CCA571354C94}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[0 0]           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[0 1]           1</a:t>
                      </a: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[0 2]           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[0 3]           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[1 0]           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[1 1]           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[1 2]           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[1 3]           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[2 0]           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[2 1]           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[2 2]           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[2 3]           0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8" name="Shape 88"/>
          <p:cNvSpPr txBox="1"/>
          <p:nvPr/>
        </p:nvSpPr>
        <p:spPr>
          <a:xfrm>
            <a:off x="2644875" y="356250"/>
            <a:ext cx="50460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S1(abc)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367200" y="893850"/>
            <a:ext cx="585300" cy="15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S2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(de)</a:t>
            </a:r>
          </a:p>
        </p:txBody>
      </p:sp>
      <p:cxnSp>
        <p:nvCxnSpPr>
          <p:cNvPr id="90" name="Shape 90"/>
          <p:cNvCxnSpPr/>
          <p:nvPr/>
        </p:nvCxnSpPr>
        <p:spPr>
          <a:xfrm>
            <a:off x="3461600" y="612225"/>
            <a:ext cx="101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1" name="Shape 91"/>
          <p:cNvCxnSpPr/>
          <p:nvPr/>
        </p:nvCxnSpPr>
        <p:spPr>
          <a:xfrm>
            <a:off x="585050" y="1642175"/>
            <a:ext cx="0" cy="52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2" name="Shape 92"/>
          <p:cNvSpPr txBox="1"/>
          <p:nvPr/>
        </p:nvSpPr>
        <p:spPr>
          <a:xfrm>
            <a:off x="2535175" y="2598825"/>
            <a:ext cx="42780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S3        a d b e c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767875" y="3217725"/>
            <a:ext cx="7423500" cy="11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left cell is 1 and no upper cell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a(s3)==a(s1) so value =1                    </a:t>
            </a:r>
            <a:r>
              <a:rPr lang="en">
                <a:solidFill>
                  <a:schemeClr val="dk1"/>
                </a:solidFill>
              </a:rPr>
              <a:t>(comparing with left cell so string s1)</a:t>
            </a:r>
          </a:p>
        </p:txBody>
      </p:sp>
      <p:sp>
        <p:nvSpPr>
          <p:cNvPr id="94" name="Shape 94"/>
          <p:cNvSpPr/>
          <p:nvPr/>
        </p:nvSpPr>
        <p:spPr>
          <a:xfrm>
            <a:off x="3205550" y="2644875"/>
            <a:ext cx="182700" cy="3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Shape 99"/>
          <p:cNvGraphicFramePr/>
          <p:nvPr/>
        </p:nvGraphicFramePr>
        <p:xfrm>
          <a:off x="952500" y="89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{821253C5-EC54-40C7-B802-CCA571354C94}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[0 0]           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[0 1]           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[0 2]           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[0 3]           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[1 0]           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[1 1]           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[1 2]           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[1 3]           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[2 0]           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[2 1]           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[2 2]           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[2 3]           0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0" name="Shape 100"/>
          <p:cNvSpPr txBox="1"/>
          <p:nvPr/>
        </p:nvSpPr>
        <p:spPr>
          <a:xfrm>
            <a:off x="2644875" y="356250"/>
            <a:ext cx="50460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S1(abc)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367200" y="893850"/>
            <a:ext cx="585300" cy="15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S2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(de)</a:t>
            </a:r>
          </a:p>
        </p:txBody>
      </p:sp>
      <p:cxnSp>
        <p:nvCxnSpPr>
          <p:cNvPr id="102" name="Shape 102"/>
          <p:cNvCxnSpPr/>
          <p:nvPr/>
        </p:nvCxnSpPr>
        <p:spPr>
          <a:xfrm>
            <a:off x="3461600" y="612225"/>
            <a:ext cx="101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3" name="Shape 103"/>
          <p:cNvCxnSpPr/>
          <p:nvPr/>
        </p:nvCxnSpPr>
        <p:spPr>
          <a:xfrm>
            <a:off x="585050" y="1642175"/>
            <a:ext cx="0" cy="52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4" name="Shape 104"/>
          <p:cNvSpPr txBox="1"/>
          <p:nvPr/>
        </p:nvSpPr>
        <p:spPr>
          <a:xfrm>
            <a:off x="2535175" y="2598825"/>
            <a:ext cx="42780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S3        a d b e c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767875" y="3217725"/>
            <a:ext cx="7423500" cy="11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Move pointer of s3 by one</a:t>
            </a:r>
          </a:p>
        </p:txBody>
      </p:sp>
      <p:sp>
        <p:nvSpPr>
          <p:cNvPr id="106" name="Shape 106"/>
          <p:cNvSpPr/>
          <p:nvPr/>
        </p:nvSpPr>
        <p:spPr>
          <a:xfrm>
            <a:off x="3205550" y="2644875"/>
            <a:ext cx="182700" cy="3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Shape 111"/>
          <p:cNvGraphicFramePr/>
          <p:nvPr/>
        </p:nvGraphicFramePr>
        <p:xfrm>
          <a:off x="952500" y="89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{821253C5-EC54-40C7-B802-CCA571354C94}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[0 0]           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[0 1]           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[0 2]           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[0 3]           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[1 0]           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[1 1]           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[1 2]           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[1 3]           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[2 0]           0</a:t>
                      </a: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[2 1]           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[2 2]           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[2 3]           0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2" name="Shape 112"/>
          <p:cNvSpPr txBox="1"/>
          <p:nvPr/>
        </p:nvSpPr>
        <p:spPr>
          <a:xfrm>
            <a:off x="2644875" y="356250"/>
            <a:ext cx="50460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S1(abc)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367200" y="893850"/>
            <a:ext cx="585300" cy="15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S2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(de)</a:t>
            </a:r>
          </a:p>
        </p:txBody>
      </p:sp>
      <p:cxnSp>
        <p:nvCxnSpPr>
          <p:cNvPr id="114" name="Shape 114"/>
          <p:cNvCxnSpPr/>
          <p:nvPr/>
        </p:nvCxnSpPr>
        <p:spPr>
          <a:xfrm>
            <a:off x="3461600" y="612225"/>
            <a:ext cx="101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5" name="Shape 115"/>
          <p:cNvCxnSpPr/>
          <p:nvPr/>
        </p:nvCxnSpPr>
        <p:spPr>
          <a:xfrm>
            <a:off x="585050" y="1642175"/>
            <a:ext cx="0" cy="52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6" name="Shape 116"/>
          <p:cNvSpPr txBox="1"/>
          <p:nvPr/>
        </p:nvSpPr>
        <p:spPr>
          <a:xfrm>
            <a:off x="2535175" y="2598825"/>
            <a:ext cx="42780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S3        a d b e c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767875" y="3217725"/>
            <a:ext cx="7423500" cy="11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upper cell is 0 and no left cell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Value remains 0</a:t>
            </a:r>
          </a:p>
        </p:txBody>
      </p:sp>
      <p:sp>
        <p:nvSpPr>
          <p:cNvPr id="118" name="Shape 118"/>
          <p:cNvSpPr/>
          <p:nvPr/>
        </p:nvSpPr>
        <p:spPr>
          <a:xfrm>
            <a:off x="3357950" y="2644875"/>
            <a:ext cx="182700" cy="3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" name="Shape 123"/>
          <p:cNvGraphicFramePr/>
          <p:nvPr/>
        </p:nvGraphicFramePr>
        <p:xfrm>
          <a:off x="952500" y="89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{821253C5-EC54-40C7-B802-CCA571354C94}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[0 0]           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[0 1]           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[0 2]           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[0 3]           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[1 0]           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[1 1]           1</a:t>
                      </a: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[1 2]           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[1 3]           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[2 0]           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[2 1]           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[2 2]           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[2 3]           0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4" name="Shape 124"/>
          <p:cNvSpPr txBox="1"/>
          <p:nvPr/>
        </p:nvSpPr>
        <p:spPr>
          <a:xfrm>
            <a:off x="2644875" y="356250"/>
            <a:ext cx="50460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S1(abc)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367200" y="893850"/>
            <a:ext cx="585300" cy="15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S2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(de)</a:t>
            </a:r>
          </a:p>
        </p:txBody>
      </p:sp>
      <p:cxnSp>
        <p:nvCxnSpPr>
          <p:cNvPr id="126" name="Shape 126"/>
          <p:cNvCxnSpPr/>
          <p:nvPr/>
        </p:nvCxnSpPr>
        <p:spPr>
          <a:xfrm>
            <a:off x="3461600" y="612225"/>
            <a:ext cx="101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7" name="Shape 127"/>
          <p:cNvCxnSpPr/>
          <p:nvPr/>
        </p:nvCxnSpPr>
        <p:spPr>
          <a:xfrm>
            <a:off x="585050" y="1642175"/>
            <a:ext cx="0" cy="52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8" name="Shape 128"/>
          <p:cNvSpPr txBox="1"/>
          <p:nvPr/>
        </p:nvSpPr>
        <p:spPr>
          <a:xfrm>
            <a:off x="2535175" y="2598825"/>
            <a:ext cx="42780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S3        a d b e c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767875" y="3217725"/>
            <a:ext cx="7423500" cy="11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upper cell is 1 and d(s3)==d(s2)</a:t>
            </a:r>
            <a:r>
              <a:rPr lang="en">
                <a:solidFill>
                  <a:schemeClr val="dk1"/>
                </a:solidFill>
              </a:rPr>
              <a:t>        (comparing with upper cell so string s2)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Value becomes 1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Left cell is 0</a:t>
            </a:r>
          </a:p>
        </p:txBody>
      </p:sp>
      <p:sp>
        <p:nvSpPr>
          <p:cNvPr id="130" name="Shape 130"/>
          <p:cNvSpPr/>
          <p:nvPr/>
        </p:nvSpPr>
        <p:spPr>
          <a:xfrm>
            <a:off x="3357950" y="2644875"/>
            <a:ext cx="182700" cy="3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" name="Shape 135"/>
          <p:cNvGraphicFramePr/>
          <p:nvPr/>
        </p:nvGraphicFramePr>
        <p:xfrm>
          <a:off x="952500" y="89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{821253C5-EC54-40C7-B802-CCA571354C94}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[0 0]           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[0 1]           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[0 2]           0</a:t>
                      </a: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[0 3]           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[1 0]           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[1 1]           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[1 2]           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[1 3]           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[2 0]           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[2 1]           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[2 2]           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[2 3]           0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6" name="Shape 136"/>
          <p:cNvSpPr txBox="1"/>
          <p:nvPr/>
        </p:nvSpPr>
        <p:spPr>
          <a:xfrm>
            <a:off x="2644875" y="356250"/>
            <a:ext cx="50460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S1(abc)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367200" y="893850"/>
            <a:ext cx="585300" cy="15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S2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(de)</a:t>
            </a:r>
          </a:p>
        </p:txBody>
      </p:sp>
      <p:cxnSp>
        <p:nvCxnSpPr>
          <p:cNvPr id="138" name="Shape 138"/>
          <p:cNvCxnSpPr/>
          <p:nvPr/>
        </p:nvCxnSpPr>
        <p:spPr>
          <a:xfrm>
            <a:off x="3461600" y="612225"/>
            <a:ext cx="101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9" name="Shape 139"/>
          <p:cNvCxnSpPr/>
          <p:nvPr/>
        </p:nvCxnSpPr>
        <p:spPr>
          <a:xfrm>
            <a:off x="585050" y="1642175"/>
            <a:ext cx="0" cy="52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0" name="Shape 140"/>
          <p:cNvSpPr txBox="1"/>
          <p:nvPr/>
        </p:nvSpPr>
        <p:spPr>
          <a:xfrm>
            <a:off x="2535175" y="2598825"/>
            <a:ext cx="42780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S3        a d b e c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767875" y="3217725"/>
            <a:ext cx="7423500" cy="11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left</a:t>
            </a:r>
            <a:r>
              <a:rPr lang="en"/>
              <a:t> cell is 1 and d(s3)!=b(s1)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Value remains 0</a:t>
            </a:r>
          </a:p>
        </p:txBody>
      </p:sp>
      <p:sp>
        <p:nvSpPr>
          <p:cNvPr id="142" name="Shape 142"/>
          <p:cNvSpPr/>
          <p:nvPr/>
        </p:nvSpPr>
        <p:spPr>
          <a:xfrm>
            <a:off x="3357950" y="2644875"/>
            <a:ext cx="182700" cy="3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7" name="Shape 147"/>
          <p:cNvGraphicFramePr/>
          <p:nvPr/>
        </p:nvGraphicFramePr>
        <p:xfrm>
          <a:off x="952500" y="89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{821253C5-EC54-40C7-B802-CCA571354C94}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[0 0]           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[0 1]           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[0 2]           0</a:t>
                      </a: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[0 3]           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[1 0]           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[1 1]           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[1 2]           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[1 3]           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[2 0]           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[2 1]           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[2 2]           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[2 3]           0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8" name="Shape 148"/>
          <p:cNvSpPr txBox="1"/>
          <p:nvPr/>
        </p:nvSpPr>
        <p:spPr>
          <a:xfrm>
            <a:off x="2644875" y="356250"/>
            <a:ext cx="50460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S1(abc)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367200" y="893850"/>
            <a:ext cx="585300" cy="15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S2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(de)</a:t>
            </a:r>
          </a:p>
        </p:txBody>
      </p:sp>
      <p:cxnSp>
        <p:nvCxnSpPr>
          <p:cNvPr id="150" name="Shape 150"/>
          <p:cNvCxnSpPr/>
          <p:nvPr/>
        </p:nvCxnSpPr>
        <p:spPr>
          <a:xfrm>
            <a:off x="3461600" y="612225"/>
            <a:ext cx="101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1" name="Shape 151"/>
          <p:cNvCxnSpPr/>
          <p:nvPr/>
        </p:nvCxnSpPr>
        <p:spPr>
          <a:xfrm>
            <a:off x="585050" y="1642175"/>
            <a:ext cx="0" cy="52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2" name="Shape 152"/>
          <p:cNvSpPr txBox="1"/>
          <p:nvPr/>
        </p:nvSpPr>
        <p:spPr>
          <a:xfrm>
            <a:off x="2535175" y="2598825"/>
            <a:ext cx="42780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S3        a d b e c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767875" y="3217725"/>
            <a:ext cx="7423500" cy="11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S3 pointer moves by 1</a:t>
            </a:r>
          </a:p>
        </p:txBody>
      </p:sp>
      <p:sp>
        <p:nvSpPr>
          <p:cNvPr id="154" name="Shape 154"/>
          <p:cNvSpPr/>
          <p:nvPr/>
        </p:nvSpPr>
        <p:spPr>
          <a:xfrm>
            <a:off x="3357950" y="2644875"/>
            <a:ext cx="182700" cy="3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