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64" r:id="rId6"/>
    <p:sldId id="259" r:id="rId7"/>
    <p:sldId id="260" r:id="rId8"/>
    <p:sldId id="295" r:id="rId9"/>
    <p:sldId id="296" r:id="rId10"/>
    <p:sldId id="273" r:id="rId11"/>
    <p:sldId id="270" r:id="rId12"/>
    <p:sldId id="272" r:id="rId13"/>
    <p:sldId id="275" r:id="rId14"/>
    <p:sldId id="297" r:id="rId15"/>
    <p:sldId id="261" r:id="rId16"/>
    <p:sldId id="284" r:id="rId17"/>
    <p:sldId id="285" r:id="rId18"/>
    <p:sldId id="286" r:id="rId19"/>
    <p:sldId id="287" r:id="rId20"/>
    <p:sldId id="288" r:id="rId21"/>
    <p:sldId id="289" r:id="rId22"/>
    <p:sldId id="290" r:id="rId23"/>
    <p:sldId id="294" r:id="rId24"/>
    <p:sldId id="262" r:id="rId25"/>
    <p:sldId id="268" r:id="rId26"/>
    <p:sldId id="267" r:id="rId27"/>
    <p:sldId id="266" r:id="rId28"/>
    <p:sldId id="263" r:id="rId29"/>
    <p:sldId id="269" r:id="rId30"/>
    <p:sldId id="271" r:id="rId31"/>
    <p:sldId id="274" r:id="rId32"/>
    <p:sldId id="276" r:id="rId33"/>
    <p:sldId id="277" r:id="rId34"/>
    <p:sldId id="279" r:id="rId35"/>
    <p:sldId id="278" r:id="rId36"/>
    <p:sldId id="280" r:id="rId37"/>
    <p:sldId id="281" r:id="rId38"/>
    <p:sldId id="282" r:id="rId39"/>
    <p:sldId id="291"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09D8A-AF4D-469C-9102-540BCC6ED571}" v="3" dt="2018-12-11T23:26:34.390"/>
    <p1510:client id="{8A9059DD-19F7-440F-AFE0-528BBB3E4978}" v="318" dt="2018-12-11T08:04:17.982"/>
    <p1510:client id="{7634E9E8-E9B2-4C8C-A53E-9CDABD4F49AB}" v="211" dt="2018-12-11T04:05:25.705"/>
    <p1510:client id="{682CA060-D8D4-4B12-9C43-ACBD3B79A0A3}" v="156" dt="2018-12-11T03:01:21.076"/>
    <p1510:client id="{22E91362-9936-424F-BA47-086FAA3AFDD3}" v="20" dt="2018-12-11T00:50:39.528"/>
    <p1510:client id="{01E0023A-DA7A-9CD8-B40F-6E3BCB3C3647}" v="6" dt="2018-12-12T00:42:18.557"/>
    <p1510:client id="{0B66260C-FD9D-4FEB-843A-B3F6D8237917}" v="1794" dt="2018-12-11T02:08:55.904"/>
    <p1510:client id="{BDE0F6DF-26B3-4857-8DEA-2A61836FED71}" v="28" dt="2018-12-11T23:44:12.651"/>
    <p1510:client id="{1BA607F0-6B5B-4476-B1EC-F7EC7D81FBED}" v="16" dt="2018-12-11T23:47:15.6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5339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8345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057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9085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8533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1536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7000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746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054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150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578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92872578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hyperlink" Target="https://barbend.com/best-wilks-score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eb.archive.org/web/20120204064459/http:/www.isu.edu/~andesean/wform.ht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C:\PLTrimmed2.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227" y="1392742"/>
            <a:ext cx="7175132" cy="1737360"/>
          </a:xfrm>
        </p:spPr>
        <p:txBody>
          <a:bodyPr anchor="ctr">
            <a:normAutofit/>
          </a:bodyPr>
          <a:lstStyle/>
          <a:p>
            <a:pPr algn="r"/>
            <a:r>
              <a:rPr lang="en-US">
                <a:cs typeface="Calibri Light"/>
              </a:rPr>
              <a:t>Open Powerlifting Database</a:t>
            </a:r>
            <a:endParaRPr lang="en-US"/>
          </a:p>
        </p:txBody>
      </p:sp>
      <p:sp>
        <p:nvSpPr>
          <p:cNvPr id="3" name="Subtitle 2"/>
          <p:cNvSpPr>
            <a:spLocks noGrp="1"/>
          </p:cNvSpPr>
          <p:nvPr>
            <p:ph type="subTitle" idx="1"/>
          </p:nvPr>
        </p:nvSpPr>
        <p:spPr>
          <a:xfrm>
            <a:off x="7814720" y="1565270"/>
            <a:ext cx="3747505" cy="1737360"/>
          </a:xfrm>
        </p:spPr>
        <p:txBody>
          <a:bodyPr anchor="ctr">
            <a:normAutofit/>
          </a:bodyPr>
          <a:lstStyle/>
          <a:p>
            <a:pPr algn="l"/>
            <a:r>
              <a:rPr lang="en-US"/>
              <a:t>Over 3,000 meets and 300,000 lifts from competitions worldwide</a:t>
            </a:r>
          </a:p>
          <a:p>
            <a:pPr algn="l"/>
            <a:endParaRPr lang="en-US">
              <a:cs typeface="Calibri"/>
            </a:endParaRPr>
          </a:p>
        </p:txBody>
      </p:sp>
      <p:sp>
        <p:nvSpPr>
          <p:cNvPr id="5" name="Subtitle 2">
            <a:extLst>
              <a:ext uri="{FF2B5EF4-FFF2-40B4-BE49-F238E27FC236}">
                <a16:creationId xmlns:a16="http://schemas.microsoft.com/office/drawing/2014/main" id="{623D1CDF-D1FA-4706-BEA2-9573BF8D1D08}"/>
              </a:ext>
            </a:extLst>
          </p:cNvPr>
          <p:cNvSpPr txBox="1">
            <a:spLocks/>
          </p:cNvSpPr>
          <p:nvPr/>
        </p:nvSpPr>
        <p:spPr>
          <a:xfrm>
            <a:off x="7814720" y="3118577"/>
            <a:ext cx="3747505" cy="226489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Michael Morales</a:t>
            </a:r>
          </a:p>
          <a:p>
            <a:pPr algn="l"/>
            <a:r>
              <a:rPr lang="en-US">
                <a:cs typeface="Calibri"/>
              </a:rPr>
              <a:t>Mark Burkart</a:t>
            </a:r>
          </a:p>
          <a:p>
            <a:pPr algn="l"/>
            <a:r>
              <a:rPr lang="en-US">
                <a:cs typeface="Calibri"/>
              </a:rPr>
              <a:t>Ramon </a:t>
            </a:r>
            <a:r>
              <a:rPr lang="en-US" err="1">
                <a:cs typeface="Calibri"/>
              </a:rPr>
              <a:t>Flete</a:t>
            </a:r>
          </a:p>
          <a:p>
            <a:pPr algn="l"/>
            <a:r>
              <a:rPr lang="en-US">
                <a:cs typeface="Calibri"/>
              </a:rPr>
              <a:t>John Reedy</a:t>
            </a:r>
          </a:p>
          <a:p>
            <a:pPr algn="l"/>
            <a:endParaRPr lang="en-US">
              <a:cs typeface="Calibri"/>
            </a:endParaRPr>
          </a:p>
        </p:txBody>
      </p:sp>
      <p:pic>
        <p:nvPicPr>
          <p:cNvPr id="4" name="Picture 5" descr="A picture containing person&#10;&#10;Description generated with high confidence">
            <a:extLst>
              <a:ext uri="{FF2B5EF4-FFF2-40B4-BE49-F238E27FC236}">
                <a16:creationId xmlns:a16="http://schemas.microsoft.com/office/drawing/2014/main" id="{66996D01-3831-4A3D-9EDE-8C62F5FF5C74}"/>
              </a:ext>
            </a:extLst>
          </p:cNvPr>
          <p:cNvPicPr>
            <a:picLocks noChangeAspect="1"/>
          </p:cNvPicPr>
          <p:nvPr/>
        </p:nvPicPr>
        <p:blipFill>
          <a:blip r:embed="rId2"/>
          <a:stretch>
            <a:fillRect/>
          </a:stretch>
        </p:blipFill>
        <p:spPr>
          <a:xfrm>
            <a:off x="839450" y="3295833"/>
            <a:ext cx="6653134" cy="172787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02D0-7CCA-4677-8443-BD70565434B6}"/>
              </a:ext>
            </a:extLst>
          </p:cNvPr>
          <p:cNvSpPr>
            <a:spLocks noGrp="1"/>
          </p:cNvSpPr>
          <p:nvPr>
            <p:ph type="title"/>
          </p:nvPr>
        </p:nvSpPr>
        <p:spPr>
          <a:xfrm>
            <a:off x="847969" y="32971"/>
            <a:ext cx="10515600" cy="1325563"/>
          </a:xfrm>
        </p:spPr>
        <p:txBody>
          <a:bodyPr/>
          <a:lstStyle/>
          <a:p>
            <a:r>
              <a:rPr lang="en-US">
                <a:cs typeface="Calibri Light"/>
              </a:rPr>
              <a:t>Summary over time</a:t>
            </a:r>
            <a:endParaRPr lang="en-US"/>
          </a:p>
        </p:txBody>
      </p:sp>
      <p:pic>
        <p:nvPicPr>
          <p:cNvPr id="6" name="Picture 6">
            <a:extLst>
              <a:ext uri="{FF2B5EF4-FFF2-40B4-BE49-F238E27FC236}">
                <a16:creationId xmlns:a16="http://schemas.microsoft.com/office/drawing/2014/main" id="{9E8DC2EE-DEE1-483A-A9B1-EF2166FED879}"/>
              </a:ext>
            </a:extLst>
          </p:cNvPr>
          <p:cNvPicPr>
            <a:picLocks noGrp="1" noChangeAspect="1"/>
          </p:cNvPicPr>
          <p:nvPr>
            <p:ph idx="1"/>
          </p:nvPr>
        </p:nvPicPr>
        <p:blipFill>
          <a:blip r:embed="rId2"/>
          <a:stretch>
            <a:fillRect/>
          </a:stretch>
        </p:blipFill>
        <p:spPr>
          <a:xfrm>
            <a:off x="1021494" y="1010444"/>
            <a:ext cx="3867395" cy="3080239"/>
          </a:xfrm>
          <a:prstGeom prst="rect">
            <a:avLst/>
          </a:prstGeom>
        </p:spPr>
      </p:pic>
      <p:pic>
        <p:nvPicPr>
          <p:cNvPr id="8" name="Picture 8">
            <a:extLst>
              <a:ext uri="{FF2B5EF4-FFF2-40B4-BE49-F238E27FC236}">
                <a16:creationId xmlns:a16="http://schemas.microsoft.com/office/drawing/2014/main" id="{6B59B158-833B-4F76-97DA-23264466ECF2}"/>
              </a:ext>
            </a:extLst>
          </p:cNvPr>
          <p:cNvPicPr>
            <a:picLocks noChangeAspect="1"/>
          </p:cNvPicPr>
          <p:nvPr/>
        </p:nvPicPr>
        <p:blipFill>
          <a:blip r:embed="rId3"/>
          <a:stretch>
            <a:fillRect/>
          </a:stretch>
        </p:blipFill>
        <p:spPr>
          <a:xfrm>
            <a:off x="5027246" y="1042181"/>
            <a:ext cx="3788508" cy="3034714"/>
          </a:xfrm>
          <a:prstGeom prst="rect">
            <a:avLst/>
          </a:prstGeom>
        </p:spPr>
      </p:pic>
      <p:pic>
        <p:nvPicPr>
          <p:cNvPr id="10" name="Picture 10" descr="A screenshot of a cell phone&#10;&#10;Description generated with high confidence">
            <a:extLst>
              <a:ext uri="{FF2B5EF4-FFF2-40B4-BE49-F238E27FC236}">
                <a16:creationId xmlns:a16="http://schemas.microsoft.com/office/drawing/2014/main" id="{B79AC228-0C22-419B-9450-63F8F0956AAF}"/>
              </a:ext>
            </a:extLst>
          </p:cNvPr>
          <p:cNvPicPr>
            <a:picLocks noChangeAspect="1"/>
          </p:cNvPicPr>
          <p:nvPr/>
        </p:nvPicPr>
        <p:blipFill>
          <a:blip r:embed="rId4"/>
          <a:stretch>
            <a:fillRect/>
          </a:stretch>
        </p:blipFill>
        <p:spPr>
          <a:xfrm>
            <a:off x="1187940" y="3963182"/>
            <a:ext cx="3729890" cy="2985866"/>
          </a:xfrm>
          <a:prstGeom prst="rect">
            <a:avLst/>
          </a:prstGeom>
        </p:spPr>
      </p:pic>
      <p:pic>
        <p:nvPicPr>
          <p:cNvPr id="12" name="Picture 12" descr="A screenshot of a cell phone&#10;&#10;Description generated with high confidence">
            <a:extLst>
              <a:ext uri="{FF2B5EF4-FFF2-40B4-BE49-F238E27FC236}">
                <a16:creationId xmlns:a16="http://schemas.microsoft.com/office/drawing/2014/main" id="{B8F232F0-B30E-4AAE-93D9-C676986348AB}"/>
              </a:ext>
            </a:extLst>
          </p:cNvPr>
          <p:cNvPicPr>
            <a:picLocks noChangeAspect="1"/>
          </p:cNvPicPr>
          <p:nvPr/>
        </p:nvPicPr>
        <p:blipFill>
          <a:blip r:embed="rId5"/>
          <a:stretch>
            <a:fillRect/>
          </a:stretch>
        </p:blipFill>
        <p:spPr>
          <a:xfrm>
            <a:off x="5124938" y="3992490"/>
            <a:ext cx="3690815" cy="2956560"/>
          </a:xfrm>
          <a:prstGeom prst="rect">
            <a:avLst/>
          </a:prstGeom>
        </p:spPr>
      </p:pic>
    </p:spTree>
    <p:extLst>
      <p:ext uri="{BB962C8B-B14F-4D97-AF65-F5344CB8AC3E}">
        <p14:creationId xmlns:p14="http://schemas.microsoft.com/office/powerpoint/2010/main" val="48505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E6AD-77C2-4646-B8DC-D9BF8216E07B}"/>
              </a:ext>
            </a:extLst>
          </p:cNvPr>
          <p:cNvSpPr>
            <a:spLocks noGrp="1"/>
          </p:cNvSpPr>
          <p:nvPr>
            <p:ph type="title"/>
          </p:nvPr>
        </p:nvSpPr>
        <p:spPr>
          <a:xfrm>
            <a:off x="838200" y="42740"/>
            <a:ext cx="10515600" cy="1325563"/>
          </a:xfrm>
        </p:spPr>
        <p:txBody>
          <a:bodyPr/>
          <a:lstStyle/>
          <a:p>
            <a:r>
              <a:rPr lang="en-US">
                <a:cs typeface="Calibri Light"/>
              </a:rPr>
              <a:t>Averages of Lifts over time</a:t>
            </a:r>
            <a:endParaRPr lang="en-US"/>
          </a:p>
        </p:txBody>
      </p:sp>
      <p:pic>
        <p:nvPicPr>
          <p:cNvPr id="4" name="Picture 4">
            <a:extLst>
              <a:ext uri="{FF2B5EF4-FFF2-40B4-BE49-F238E27FC236}">
                <a16:creationId xmlns:a16="http://schemas.microsoft.com/office/drawing/2014/main" id="{1311B1D5-8A35-40D3-9A63-B12A165EACB0}"/>
              </a:ext>
            </a:extLst>
          </p:cNvPr>
          <p:cNvPicPr>
            <a:picLocks noGrp="1" noChangeAspect="1"/>
          </p:cNvPicPr>
          <p:nvPr>
            <p:ph idx="1"/>
          </p:nvPr>
        </p:nvPicPr>
        <p:blipFill>
          <a:blip r:embed="rId2"/>
          <a:stretch>
            <a:fillRect/>
          </a:stretch>
        </p:blipFill>
        <p:spPr>
          <a:xfrm>
            <a:off x="562341" y="922522"/>
            <a:ext cx="4053010" cy="3256085"/>
          </a:xfrm>
          <a:prstGeom prst="rect">
            <a:avLst/>
          </a:prstGeom>
        </p:spPr>
      </p:pic>
      <p:pic>
        <p:nvPicPr>
          <p:cNvPr id="6" name="Picture 6">
            <a:extLst>
              <a:ext uri="{FF2B5EF4-FFF2-40B4-BE49-F238E27FC236}">
                <a16:creationId xmlns:a16="http://schemas.microsoft.com/office/drawing/2014/main" id="{28ECEA89-977B-451B-8EEE-264740E9A9E7}"/>
              </a:ext>
            </a:extLst>
          </p:cNvPr>
          <p:cNvPicPr>
            <a:picLocks noChangeAspect="1"/>
          </p:cNvPicPr>
          <p:nvPr/>
        </p:nvPicPr>
        <p:blipFill>
          <a:blip r:embed="rId3"/>
          <a:stretch>
            <a:fillRect/>
          </a:stretch>
        </p:blipFill>
        <p:spPr>
          <a:xfrm>
            <a:off x="4831861" y="924951"/>
            <a:ext cx="4071815" cy="3269174"/>
          </a:xfrm>
          <a:prstGeom prst="rect">
            <a:avLst/>
          </a:prstGeom>
        </p:spPr>
      </p:pic>
      <p:pic>
        <p:nvPicPr>
          <p:cNvPr id="8" name="Picture 8">
            <a:extLst>
              <a:ext uri="{FF2B5EF4-FFF2-40B4-BE49-F238E27FC236}">
                <a16:creationId xmlns:a16="http://schemas.microsoft.com/office/drawing/2014/main" id="{E611A688-E03E-4FE5-A9EA-41ED9437C7E2}"/>
              </a:ext>
            </a:extLst>
          </p:cNvPr>
          <p:cNvPicPr>
            <a:picLocks noChangeAspect="1"/>
          </p:cNvPicPr>
          <p:nvPr/>
        </p:nvPicPr>
        <p:blipFill>
          <a:blip r:embed="rId4"/>
          <a:stretch>
            <a:fillRect/>
          </a:stretch>
        </p:blipFill>
        <p:spPr>
          <a:xfrm>
            <a:off x="562707" y="3963181"/>
            <a:ext cx="3944815" cy="3034713"/>
          </a:xfrm>
          <a:prstGeom prst="rect">
            <a:avLst/>
          </a:prstGeom>
        </p:spPr>
      </p:pic>
      <p:pic>
        <p:nvPicPr>
          <p:cNvPr id="10" name="Picture 10" descr="A screenshot of a cell phone&#10;&#10;Description generated with high confidence">
            <a:extLst>
              <a:ext uri="{FF2B5EF4-FFF2-40B4-BE49-F238E27FC236}">
                <a16:creationId xmlns:a16="http://schemas.microsoft.com/office/drawing/2014/main" id="{D17FC8B9-B7BA-4B14-AC7E-1CDA73C4291A}"/>
              </a:ext>
            </a:extLst>
          </p:cNvPr>
          <p:cNvPicPr>
            <a:picLocks noChangeAspect="1"/>
          </p:cNvPicPr>
          <p:nvPr/>
        </p:nvPicPr>
        <p:blipFill>
          <a:blip r:embed="rId5"/>
          <a:stretch>
            <a:fillRect/>
          </a:stretch>
        </p:blipFill>
        <p:spPr>
          <a:xfrm>
            <a:off x="5085862" y="3963182"/>
            <a:ext cx="3778738" cy="3034713"/>
          </a:xfrm>
          <a:prstGeom prst="rect">
            <a:avLst/>
          </a:prstGeom>
        </p:spPr>
      </p:pic>
    </p:spTree>
    <p:extLst>
      <p:ext uri="{BB962C8B-B14F-4D97-AF65-F5344CB8AC3E}">
        <p14:creationId xmlns:p14="http://schemas.microsoft.com/office/powerpoint/2010/main" val="27239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BDF5C1-A9F3-40A4-BDA7-DA4381BD6704}"/>
              </a:ext>
            </a:extLst>
          </p:cNvPr>
          <p:cNvSpPr/>
          <p:nvPr/>
        </p:nvSpPr>
        <p:spPr>
          <a:xfrm>
            <a:off x="695825" y="5899483"/>
            <a:ext cx="10299032"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FA092-BCE7-4005-B66B-B2FA05470BB1}"/>
              </a:ext>
            </a:extLst>
          </p:cNvPr>
          <p:cNvSpPr>
            <a:spLocks noGrp="1"/>
          </p:cNvSpPr>
          <p:nvPr>
            <p:ph type="title"/>
          </p:nvPr>
        </p:nvSpPr>
        <p:spPr>
          <a:xfrm>
            <a:off x="838200" y="365125"/>
            <a:ext cx="10064416" cy="493379"/>
          </a:xfrm>
          <a:solidFill>
            <a:schemeClr val="accent3">
              <a:lumMod val="20000"/>
              <a:lumOff val="80000"/>
            </a:schemeClr>
          </a:solidFill>
          <a:ln>
            <a:noFill/>
          </a:ln>
        </p:spPr>
        <p:txBody>
          <a:bodyPr>
            <a:normAutofit fontScale="90000"/>
          </a:bodyPr>
          <a:lstStyle/>
          <a:p>
            <a:r>
              <a:rPr lang="en-US" sz="3600">
                <a:cs typeface="Calibri Light"/>
              </a:rPr>
              <a:t>Geographic Distribution</a:t>
            </a:r>
            <a:endParaRPr lang="en-US" sz="3600"/>
          </a:p>
        </p:txBody>
      </p:sp>
      <p:sp>
        <p:nvSpPr>
          <p:cNvPr id="7" name="Content Placeholder 6">
            <a:extLst>
              <a:ext uri="{FF2B5EF4-FFF2-40B4-BE49-F238E27FC236}">
                <a16:creationId xmlns:a16="http://schemas.microsoft.com/office/drawing/2014/main" id="{7DB64BE0-FC89-4C7A-AEB8-36946BC3736C}"/>
              </a:ext>
            </a:extLst>
          </p:cNvPr>
          <p:cNvSpPr>
            <a:spLocks noGrp="1"/>
          </p:cNvSpPr>
          <p:nvPr>
            <p:ph idx="1"/>
          </p:nvPr>
        </p:nvSpPr>
        <p:spPr>
          <a:xfrm>
            <a:off x="838200" y="923258"/>
            <a:ext cx="10515600" cy="5263731"/>
          </a:xfrm>
        </p:spPr>
        <p:txBody>
          <a:bodyPr vert="horz" lIns="91440" tIns="45720" rIns="91440" bIns="45720" rtlCol="0" anchor="t">
            <a:normAutofit/>
          </a:bodyPr>
          <a:lstStyle/>
          <a:p>
            <a:r>
              <a:rPr lang="en-US" sz="2400">
                <a:cs typeface="Calibri"/>
              </a:rPr>
              <a:t>Lift counts and average Wilks by meet country</a:t>
            </a:r>
          </a:p>
        </p:txBody>
      </p:sp>
      <p:pic>
        <p:nvPicPr>
          <p:cNvPr id="18" name="Picture 18" descr="A close up of a map&#10;&#10;Description generated with very high confidence">
            <a:extLst>
              <a:ext uri="{FF2B5EF4-FFF2-40B4-BE49-F238E27FC236}">
                <a16:creationId xmlns:a16="http://schemas.microsoft.com/office/drawing/2014/main" id="{0631AE3A-7AF6-4CF6-8AB7-38DC42B18D6B}"/>
              </a:ext>
            </a:extLst>
          </p:cNvPr>
          <p:cNvPicPr>
            <a:picLocks noChangeAspect="1"/>
          </p:cNvPicPr>
          <p:nvPr/>
        </p:nvPicPr>
        <p:blipFill>
          <a:blip r:embed="rId2"/>
          <a:stretch>
            <a:fillRect/>
          </a:stretch>
        </p:blipFill>
        <p:spPr>
          <a:xfrm>
            <a:off x="648517" y="1579127"/>
            <a:ext cx="4699940" cy="3756189"/>
          </a:xfrm>
          <a:prstGeom prst="rect">
            <a:avLst/>
          </a:prstGeom>
        </p:spPr>
      </p:pic>
      <p:pic>
        <p:nvPicPr>
          <p:cNvPr id="20" name="Picture 20" descr="A close up of a map&#10;&#10;Description generated with very high confidence">
            <a:extLst>
              <a:ext uri="{FF2B5EF4-FFF2-40B4-BE49-F238E27FC236}">
                <a16:creationId xmlns:a16="http://schemas.microsoft.com/office/drawing/2014/main" id="{D3446312-AD3A-4FC4-8837-F8DD16575D26}"/>
              </a:ext>
            </a:extLst>
          </p:cNvPr>
          <p:cNvPicPr>
            <a:picLocks noChangeAspect="1"/>
          </p:cNvPicPr>
          <p:nvPr/>
        </p:nvPicPr>
        <p:blipFill>
          <a:blip r:embed="rId3"/>
          <a:stretch>
            <a:fillRect/>
          </a:stretch>
        </p:blipFill>
        <p:spPr>
          <a:xfrm>
            <a:off x="5738544" y="1621213"/>
            <a:ext cx="4652903" cy="3718560"/>
          </a:xfrm>
          <a:prstGeom prst="rect">
            <a:avLst/>
          </a:prstGeom>
        </p:spPr>
      </p:pic>
      <p:pic>
        <p:nvPicPr>
          <p:cNvPr id="3" name="Picture 3" descr="A screen shot of a person&#10;&#10;Description generated with high confidence">
            <a:extLst>
              <a:ext uri="{FF2B5EF4-FFF2-40B4-BE49-F238E27FC236}">
                <a16:creationId xmlns:a16="http://schemas.microsoft.com/office/drawing/2014/main" id="{C27B218A-B88E-4652-8F40-A39B03BA9CF6}"/>
              </a:ext>
            </a:extLst>
          </p:cNvPr>
          <p:cNvPicPr>
            <a:picLocks noChangeAspect="1"/>
          </p:cNvPicPr>
          <p:nvPr/>
        </p:nvPicPr>
        <p:blipFill>
          <a:blip r:embed="rId4"/>
          <a:stretch>
            <a:fillRect/>
          </a:stretch>
        </p:blipFill>
        <p:spPr>
          <a:xfrm>
            <a:off x="1808739" y="5002736"/>
            <a:ext cx="1410288" cy="681097"/>
          </a:xfrm>
          <a:prstGeom prst="rect">
            <a:avLst/>
          </a:prstGeom>
        </p:spPr>
      </p:pic>
      <p:pic>
        <p:nvPicPr>
          <p:cNvPr id="5" name="Picture 5" descr="A black sign with white text&#10;&#10;Description generated with high confidence">
            <a:extLst>
              <a:ext uri="{FF2B5EF4-FFF2-40B4-BE49-F238E27FC236}">
                <a16:creationId xmlns:a16="http://schemas.microsoft.com/office/drawing/2014/main" id="{593BB5FF-E385-4A39-846D-544A4891D31F}"/>
              </a:ext>
            </a:extLst>
          </p:cNvPr>
          <p:cNvPicPr>
            <a:picLocks noChangeAspect="1"/>
          </p:cNvPicPr>
          <p:nvPr/>
        </p:nvPicPr>
        <p:blipFill>
          <a:blip r:embed="rId5"/>
          <a:stretch>
            <a:fillRect/>
          </a:stretch>
        </p:blipFill>
        <p:spPr>
          <a:xfrm>
            <a:off x="7119356" y="5007146"/>
            <a:ext cx="1246129" cy="738129"/>
          </a:xfrm>
          <a:prstGeom prst="rect">
            <a:avLst/>
          </a:prstGeom>
        </p:spPr>
      </p:pic>
      <p:sp>
        <p:nvSpPr>
          <p:cNvPr id="4" name="TextBox 3">
            <a:extLst>
              <a:ext uri="{FF2B5EF4-FFF2-40B4-BE49-F238E27FC236}">
                <a16:creationId xmlns:a16="http://schemas.microsoft.com/office/drawing/2014/main" id="{E30A4465-F025-4BDF-979C-7D6295868A1E}"/>
              </a:ext>
            </a:extLst>
          </p:cNvPr>
          <p:cNvSpPr txBox="1"/>
          <p:nvPr/>
        </p:nvSpPr>
        <p:spPr>
          <a:xfrm>
            <a:off x="6990345" y="6027819"/>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2) The highest avg </a:t>
            </a:r>
            <a:r>
              <a:rPr lang="en-US" sz="1200" err="1">
                <a:cs typeface="Calibri"/>
              </a:rPr>
              <a:t>wilks</a:t>
            </a:r>
            <a:r>
              <a:rPr lang="en-US" sz="1200">
                <a:cs typeface="Calibri"/>
              </a:rPr>
              <a:t> scores were obtained in meets held in Germany, Puerto Rico, and </a:t>
            </a:r>
            <a:r>
              <a:rPr lang="en-US" sz="1200" err="1">
                <a:cs typeface="Calibri"/>
              </a:rPr>
              <a:t>Luxemborg</a:t>
            </a:r>
          </a:p>
        </p:txBody>
      </p:sp>
      <p:sp>
        <p:nvSpPr>
          <p:cNvPr id="6" name="TextBox 5">
            <a:extLst>
              <a:ext uri="{FF2B5EF4-FFF2-40B4-BE49-F238E27FC236}">
                <a16:creationId xmlns:a16="http://schemas.microsoft.com/office/drawing/2014/main" id="{97C7DF05-1658-4E45-8EDA-2133D52D9F58}"/>
              </a:ext>
            </a:extLst>
          </p:cNvPr>
          <p:cNvSpPr txBox="1"/>
          <p:nvPr/>
        </p:nvSpPr>
        <p:spPr>
          <a:xfrm>
            <a:off x="1145004" y="6087976"/>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By far most of the meets were held in the U.S. (~205k)</a:t>
            </a:r>
          </a:p>
        </p:txBody>
      </p:sp>
    </p:spTree>
    <p:extLst>
      <p:ext uri="{BB962C8B-B14F-4D97-AF65-F5344CB8AC3E}">
        <p14:creationId xmlns:p14="http://schemas.microsoft.com/office/powerpoint/2010/main" val="149996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8E38D8-D9BD-45A9-95E0-6B1D9B016746}"/>
              </a:ext>
            </a:extLst>
          </p:cNvPr>
          <p:cNvSpPr/>
          <p:nvPr/>
        </p:nvSpPr>
        <p:spPr>
          <a:xfrm>
            <a:off x="725903" y="5899483"/>
            <a:ext cx="10659980"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5CDA6-E4C2-409C-984A-9CC31ED7F621}"/>
              </a:ext>
            </a:extLst>
          </p:cNvPr>
          <p:cNvSpPr>
            <a:spLocks noGrp="1"/>
          </p:cNvSpPr>
          <p:nvPr>
            <p:ph type="title"/>
          </p:nvPr>
        </p:nvSpPr>
        <p:spPr>
          <a:xfrm>
            <a:off x="838200" y="365125"/>
            <a:ext cx="10515600" cy="593642"/>
          </a:xfrm>
          <a:solidFill>
            <a:schemeClr val="accent3">
              <a:lumMod val="20000"/>
              <a:lumOff val="80000"/>
            </a:schemeClr>
          </a:solidFill>
        </p:spPr>
        <p:txBody>
          <a:bodyPr>
            <a:normAutofit/>
          </a:bodyPr>
          <a:lstStyle/>
          <a:p>
            <a:r>
              <a:rPr lang="en-US" sz="3600">
                <a:cs typeface="Calibri Light"/>
              </a:rPr>
              <a:t>Geographic Distribution</a:t>
            </a:r>
            <a:endParaRPr lang="en-US" sz="3600"/>
          </a:p>
        </p:txBody>
      </p:sp>
      <p:sp>
        <p:nvSpPr>
          <p:cNvPr id="3" name="Content Placeholder 2">
            <a:extLst>
              <a:ext uri="{FF2B5EF4-FFF2-40B4-BE49-F238E27FC236}">
                <a16:creationId xmlns:a16="http://schemas.microsoft.com/office/drawing/2014/main" id="{D3866498-11A1-4BD2-9CCC-E3032EFA3BB7}"/>
              </a:ext>
            </a:extLst>
          </p:cNvPr>
          <p:cNvSpPr>
            <a:spLocks noGrp="1"/>
          </p:cNvSpPr>
          <p:nvPr>
            <p:ph idx="1"/>
          </p:nvPr>
        </p:nvSpPr>
        <p:spPr>
          <a:xfrm>
            <a:off x="888332" y="1264152"/>
            <a:ext cx="10515600" cy="4922837"/>
          </a:xfrm>
        </p:spPr>
        <p:txBody>
          <a:bodyPr vert="horz" lIns="91440" tIns="45720" rIns="91440" bIns="45720" rtlCol="0" anchor="t">
            <a:normAutofit/>
          </a:bodyPr>
          <a:lstStyle/>
          <a:p>
            <a:r>
              <a:rPr lang="en-US" sz="2400">
                <a:cs typeface="Calibri"/>
              </a:rPr>
              <a:t>Lift counts and average Wilks by meet state (US meets only)</a:t>
            </a:r>
            <a:endParaRPr lang="en-US" sz="2400"/>
          </a:p>
        </p:txBody>
      </p:sp>
      <p:pic>
        <p:nvPicPr>
          <p:cNvPr id="4" name="Picture 4" descr="A close up of a map&#10;&#10;Description generated with high confidence">
            <a:extLst>
              <a:ext uri="{FF2B5EF4-FFF2-40B4-BE49-F238E27FC236}">
                <a16:creationId xmlns:a16="http://schemas.microsoft.com/office/drawing/2014/main" id="{89235300-D51C-4EDE-BC87-E24BBD8F688F}"/>
              </a:ext>
            </a:extLst>
          </p:cNvPr>
          <p:cNvPicPr>
            <a:picLocks noChangeAspect="1"/>
          </p:cNvPicPr>
          <p:nvPr/>
        </p:nvPicPr>
        <p:blipFill>
          <a:blip r:embed="rId2"/>
          <a:stretch>
            <a:fillRect/>
          </a:stretch>
        </p:blipFill>
        <p:spPr>
          <a:xfrm>
            <a:off x="671417" y="1735340"/>
            <a:ext cx="4631984" cy="3693307"/>
          </a:xfrm>
          <a:prstGeom prst="rect">
            <a:avLst/>
          </a:prstGeom>
        </p:spPr>
      </p:pic>
      <p:pic>
        <p:nvPicPr>
          <p:cNvPr id="6" name="Picture 6" descr="A close up of a map&#10;&#10;Description generated with high confidence">
            <a:extLst>
              <a:ext uri="{FF2B5EF4-FFF2-40B4-BE49-F238E27FC236}">
                <a16:creationId xmlns:a16="http://schemas.microsoft.com/office/drawing/2014/main" id="{DAA248B8-C9F0-4466-92F1-7F3098BC8E35}"/>
              </a:ext>
            </a:extLst>
          </p:cNvPr>
          <p:cNvPicPr>
            <a:picLocks noChangeAspect="1"/>
          </p:cNvPicPr>
          <p:nvPr/>
        </p:nvPicPr>
        <p:blipFill>
          <a:blip r:embed="rId3"/>
          <a:stretch>
            <a:fillRect/>
          </a:stretch>
        </p:blipFill>
        <p:spPr>
          <a:xfrm>
            <a:off x="5585796" y="1735340"/>
            <a:ext cx="4474162" cy="3577448"/>
          </a:xfrm>
          <a:prstGeom prst="rect">
            <a:avLst/>
          </a:prstGeom>
        </p:spPr>
      </p:pic>
      <p:pic>
        <p:nvPicPr>
          <p:cNvPr id="5" name="Picture 6">
            <a:extLst>
              <a:ext uri="{FF2B5EF4-FFF2-40B4-BE49-F238E27FC236}">
                <a16:creationId xmlns:a16="http://schemas.microsoft.com/office/drawing/2014/main" id="{7010114D-46C0-46B9-B03D-711C396363F3}"/>
              </a:ext>
            </a:extLst>
          </p:cNvPr>
          <p:cNvPicPr>
            <a:picLocks noChangeAspect="1"/>
          </p:cNvPicPr>
          <p:nvPr/>
        </p:nvPicPr>
        <p:blipFill>
          <a:blip r:embed="rId4"/>
          <a:stretch>
            <a:fillRect/>
          </a:stretch>
        </p:blipFill>
        <p:spPr>
          <a:xfrm>
            <a:off x="6897954" y="4886869"/>
            <a:ext cx="1210146" cy="633825"/>
          </a:xfrm>
          <a:prstGeom prst="rect">
            <a:avLst/>
          </a:prstGeom>
        </p:spPr>
      </p:pic>
      <p:pic>
        <p:nvPicPr>
          <p:cNvPr id="8" name="Picture 8" descr="A screen shot of a social media post&#10;&#10;Description generated with very high confidence">
            <a:extLst>
              <a:ext uri="{FF2B5EF4-FFF2-40B4-BE49-F238E27FC236}">
                <a16:creationId xmlns:a16="http://schemas.microsoft.com/office/drawing/2014/main" id="{3327700B-086B-4387-BDAF-EF9D9EBE1A81}"/>
              </a:ext>
            </a:extLst>
          </p:cNvPr>
          <p:cNvPicPr>
            <a:picLocks noChangeAspect="1"/>
          </p:cNvPicPr>
          <p:nvPr/>
        </p:nvPicPr>
        <p:blipFill>
          <a:blip r:embed="rId5"/>
          <a:stretch>
            <a:fillRect/>
          </a:stretch>
        </p:blipFill>
        <p:spPr>
          <a:xfrm>
            <a:off x="1829771" y="4899019"/>
            <a:ext cx="1355843" cy="625123"/>
          </a:xfrm>
          <a:prstGeom prst="rect">
            <a:avLst/>
          </a:prstGeom>
        </p:spPr>
      </p:pic>
      <p:sp>
        <p:nvSpPr>
          <p:cNvPr id="7" name="TextBox 6">
            <a:extLst>
              <a:ext uri="{FF2B5EF4-FFF2-40B4-BE49-F238E27FC236}">
                <a16:creationId xmlns:a16="http://schemas.microsoft.com/office/drawing/2014/main" id="{4B747DB6-F28E-46F3-AF2C-904E95570920}"/>
              </a:ext>
            </a:extLst>
          </p:cNvPr>
          <p:cNvSpPr txBox="1"/>
          <p:nvPr/>
        </p:nvSpPr>
        <p:spPr>
          <a:xfrm>
            <a:off x="1134978" y="5997742"/>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By far most of the meets were held in Texas (~65k)</a:t>
            </a:r>
          </a:p>
        </p:txBody>
      </p:sp>
      <p:sp>
        <p:nvSpPr>
          <p:cNvPr id="10" name="TextBox 9">
            <a:extLst>
              <a:ext uri="{FF2B5EF4-FFF2-40B4-BE49-F238E27FC236}">
                <a16:creationId xmlns:a16="http://schemas.microsoft.com/office/drawing/2014/main" id="{4C1A57D0-FD3E-4FA5-A866-B7607CE582ED}"/>
              </a:ext>
            </a:extLst>
          </p:cNvPr>
          <p:cNvSpPr txBox="1"/>
          <p:nvPr/>
        </p:nvSpPr>
        <p:spPr>
          <a:xfrm>
            <a:off x="5917531" y="595763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2) The highest avg </a:t>
            </a:r>
            <a:r>
              <a:rPr lang="en-US" sz="1200" err="1">
                <a:cs typeface="Calibri"/>
              </a:rPr>
              <a:t>wilks</a:t>
            </a:r>
            <a:r>
              <a:rPr lang="en-US" sz="1200">
                <a:cs typeface="Calibri"/>
              </a:rPr>
              <a:t> scores were obtained in meets held in Nevada, Tennessee, and Ohio</a:t>
            </a:r>
          </a:p>
        </p:txBody>
      </p:sp>
    </p:spTree>
    <p:extLst>
      <p:ext uri="{BB962C8B-B14F-4D97-AF65-F5344CB8AC3E}">
        <p14:creationId xmlns:p14="http://schemas.microsoft.com/office/powerpoint/2010/main" val="46688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74E026-EAF1-4B05-AEAA-0380108A3FA4}"/>
              </a:ext>
            </a:extLst>
          </p:cNvPr>
          <p:cNvSpPr/>
          <p:nvPr/>
        </p:nvSpPr>
        <p:spPr>
          <a:xfrm>
            <a:off x="876297" y="5899483"/>
            <a:ext cx="10118558"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10174706" cy="593642"/>
          </a:xfrm>
          <a:solidFill>
            <a:schemeClr val="accent3">
              <a:lumMod val="20000"/>
              <a:lumOff val="80000"/>
            </a:schemeClr>
          </a:solidFill>
        </p:spPr>
        <p:txBody>
          <a:bodyPr>
            <a:normAutofit/>
          </a:bodyPr>
          <a:lstStyle/>
          <a:p>
            <a:r>
              <a:rPr lang="en-US" sz="3600">
                <a:cs typeface="Calibri Light"/>
              </a:rPr>
              <a:t>Comparison of Wilks score to Lift Type  - Men</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029BF847-08CA-43B0-A5E1-92FC4D764285}"/>
              </a:ext>
            </a:extLst>
          </p:cNvPr>
          <p:cNvPicPr>
            <a:picLocks noGrp="1" noChangeAspect="1"/>
          </p:cNvPicPr>
          <p:nvPr>
            <p:ph idx="1"/>
          </p:nvPr>
        </p:nvPicPr>
        <p:blipFill>
          <a:blip r:embed="rId2"/>
          <a:stretch>
            <a:fillRect/>
          </a:stretch>
        </p:blipFill>
        <p:spPr>
          <a:xfrm>
            <a:off x="836591" y="1137690"/>
            <a:ext cx="4572000" cy="3657600"/>
          </a:xfrm>
          <a:prstGeom prst="rect">
            <a:avLst/>
          </a:prstGeom>
        </p:spPr>
      </p:pic>
      <p:pic>
        <p:nvPicPr>
          <p:cNvPr id="8" name="Picture 8" descr="A screenshot of a cell phone&#10;&#10;Description generated with high confidence">
            <a:extLst>
              <a:ext uri="{FF2B5EF4-FFF2-40B4-BE49-F238E27FC236}">
                <a16:creationId xmlns:a16="http://schemas.microsoft.com/office/drawing/2014/main" id="{60DED02D-B12C-4BDC-B380-83B3F6AD1B1D}"/>
              </a:ext>
            </a:extLst>
          </p:cNvPr>
          <p:cNvPicPr>
            <a:picLocks noChangeAspect="1"/>
          </p:cNvPicPr>
          <p:nvPr/>
        </p:nvPicPr>
        <p:blipFill>
          <a:blip r:embed="rId3"/>
          <a:stretch>
            <a:fillRect/>
          </a:stretch>
        </p:blipFill>
        <p:spPr>
          <a:xfrm>
            <a:off x="5574162" y="1141435"/>
            <a:ext cx="4587051" cy="3662115"/>
          </a:xfrm>
          <a:prstGeom prst="rect">
            <a:avLst/>
          </a:prstGeom>
        </p:spPr>
      </p:pic>
      <p:pic>
        <p:nvPicPr>
          <p:cNvPr id="3" name="Picture 4" descr="A picture containing indoor, bottle&#10;&#10;Description generated with high confidence">
            <a:extLst>
              <a:ext uri="{FF2B5EF4-FFF2-40B4-BE49-F238E27FC236}">
                <a16:creationId xmlns:a16="http://schemas.microsoft.com/office/drawing/2014/main" id="{47947216-9A7A-4597-A22C-77AE6C2C88A2}"/>
              </a:ext>
            </a:extLst>
          </p:cNvPr>
          <p:cNvPicPr>
            <a:picLocks noChangeAspect="1"/>
          </p:cNvPicPr>
          <p:nvPr/>
        </p:nvPicPr>
        <p:blipFill>
          <a:blip r:embed="rId4"/>
          <a:stretch>
            <a:fillRect/>
          </a:stretch>
        </p:blipFill>
        <p:spPr>
          <a:xfrm>
            <a:off x="1277978" y="4797800"/>
            <a:ext cx="2818150" cy="949454"/>
          </a:xfrm>
          <a:prstGeom prst="rect">
            <a:avLst/>
          </a:prstGeom>
        </p:spPr>
      </p:pic>
      <p:pic>
        <p:nvPicPr>
          <p:cNvPr id="9" name="Picture 9">
            <a:extLst>
              <a:ext uri="{FF2B5EF4-FFF2-40B4-BE49-F238E27FC236}">
                <a16:creationId xmlns:a16="http://schemas.microsoft.com/office/drawing/2014/main" id="{B79CD4F4-6E2B-462B-B3E5-2C97A8BDC518}"/>
              </a:ext>
            </a:extLst>
          </p:cNvPr>
          <p:cNvPicPr>
            <a:picLocks noChangeAspect="1"/>
          </p:cNvPicPr>
          <p:nvPr/>
        </p:nvPicPr>
        <p:blipFill>
          <a:blip r:embed="rId5"/>
          <a:stretch>
            <a:fillRect/>
          </a:stretch>
        </p:blipFill>
        <p:spPr>
          <a:xfrm>
            <a:off x="6155697" y="4786516"/>
            <a:ext cx="2630773" cy="951970"/>
          </a:xfrm>
          <a:prstGeom prst="rect">
            <a:avLst/>
          </a:prstGeom>
        </p:spPr>
      </p:pic>
      <p:sp>
        <p:nvSpPr>
          <p:cNvPr id="12" name="TextBox 11">
            <a:extLst>
              <a:ext uri="{FF2B5EF4-FFF2-40B4-BE49-F238E27FC236}">
                <a16:creationId xmlns:a16="http://schemas.microsoft.com/office/drawing/2014/main" id="{AC20FCE7-727B-4F7F-BEDB-D1D95313937F}"/>
              </a:ext>
            </a:extLst>
          </p:cNvPr>
          <p:cNvSpPr txBox="1"/>
          <p:nvPr/>
        </p:nvSpPr>
        <p:spPr>
          <a:xfrm>
            <a:off x="1275347" y="5987715"/>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 For men, avg squat appears most similar to</a:t>
            </a:r>
            <a:r>
              <a:rPr lang="en-US" sz="1200">
                <a:cs typeface="Calibri"/>
              </a:rPr>
              <a:t> avg Wilks across all Wilks ranks</a:t>
            </a:r>
          </a:p>
        </p:txBody>
      </p:sp>
      <p:sp>
        <p:nvSpPr>
          <p:cNvPr id="13" name="TextBox 12">
            <a:extLst>
              <a:ext uri="{FF2B5EF4-FFF2-40B4-BE49-F238E27FC236}">
                <a16:creationId xmlns:a16="http://schemas.microsoft.com/office/drawing/2014/main" id="{2747B1F2-1A8F-4923-92DB-DD82B78E5020}"/>
              </a:ext>
            </a:extLst>
          </p:cNvPr>
          <p:cNvSpPr txBox="1"/>
          <p:nvPr/>
        </p:nvSpPr>
        <p:spPr>
          <a:xfrm>
            <a:off x="6298531" y="598771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 For men, max bench appears most similar to</a:t>
            </a:r>
            <a:r>
              <a:rPr lang="en-US" sz="1200">
                <a:cs typeface="Calibri"/>
              </a:rPr>
              <a:t> max Wilks across all Wilks ranks</a:t>
            </a:r>
          </a:p>
        </p:txBody>
      </p:sp>
      <p:sp>
        <p:nvSpPr>
          <p:cNvPr id="6" name="Oval 5">
            <a:extLst>
              <a:ext uri="{FF2B5EF4-FFF2-40B4-BE49-F238E27FC236}">
                <a16:creationId xmlns:a16="http://schemas.microsoft.com/office/drawing/2014/main" id="{CEC6B538-DC98-49C0-8DF6-417E40EF180E}"/>
              </a:ext>
            </a:extLst>
          </p:cNvPr>
          <p:cNvSpPr/>
          <p:nvPr/>
        </p:nvSpPr>
        <p:spPr>
          <a:xfrm>
            <a:off x="1320800" y="1432560"/>
            <a:ext cx="2702560" cy="7416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C89B5B1-6766-41E0-8FE7-E0C29B342BF3}"/>
              </a:ext>
            </a:extLst>
          </p:cNvPr>
          <p:cNvSpPr/>
          <p:nvPr/>
        </p:nvSpPr>
        <p:spPr>
          <a:xfrm>
            <a:off x="1320799" y="3576320"/>
            <a:ext cx="2702560" cy="7416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03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584354-0029-4FEE-BA33-6646F61F5B66}"/>
              </a:ext>
            </a:extLst>
          </p:cNvPr>
          <p:cNvSpPr/>
          <p:nvPr/>
        </p:nvSpPr>
        <p:spPr>
          <a:xfrm>
            <a:off x="806112" y="5899483"/>
            <a:ext cx="10529638"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10515600" cy="523458"/>
          </a:xfrm>
          <a:solidFill>
            <a:schemeClr val="accent3">
              <a:lumMod val="20000"/>
              <a:lumOff val="80000"/>
            </a:schemeClr>
          </a:solidFill>
        </p:spPr>
        <p:txBody>
          <a:bodyPr>
            <a:normAutofit fontScale="90000"/>
          </a:bodyPr>
          <a:lstStyle/>
          <a:p>
            <a:r>
              <a:rPr lang="en-US" sz="3600">
                <a:cs typeface="Calibri Light"/>
              </a:rPr>
              <a:t>Comparison of Wilks score to Lift Type  - Women</a:t>
            </a:r>
          </a:p>
        </p:txBody>
      </p:sp>
      <p:pic>
        <p:nvPicPr>
          <p:cNvPr id="10" name="Picture 10" descr="A screenshot of a cell phone&#10;&#10;Description generated with high confidence">
            <a:extLst>
              <a:ext uri="{FF2B5EF4-FFF2-40B4-BE49-F238E27FC236}">
                <a16:creationId xmlns:a16="http://schemas.microsoft.com/office/drawing/2014/main" id="{2894A210-E335-4BCA-8DF1-89E6B6E7B9BD}"/>
              </a:ext>
            </a:extLst>
          </p:cNvPr>
          <p:cNvPicPr>
            <a:picLocks noGrp="1" noChangeAspect="1"/>
          </p:cNvPicPr>
          <p:nvPr>
            <p:ph idx="1"/>
          </p:nvPr>
        </p:nvPicPr>
        <p:blipFill>
          <a:blip r:embed="rId2"/>
          <a:stretch>
            <a:fillRect/>
          </a:stretch>
        </p:blipFill>
        <p:spPr>
          <a:xfrm>
            <a:off x="808954" y="1135927"/>
            <a:ext cx="4572000" cy="36576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188961BF-45FD-4380-A0C0-4D517D7A7534}"/>
              </a:ext>
            </a:extLst>
          </p:cNvPr>
          <p:cNvPicPr>
            <a:picLocks noChangeAspect="1"/>
          </p:cNvPicPr>
          <p:nvPr/>
        </p:nvPicPr>
        <p:blipFill>
          <a:blip r:embed="rId3"/>
          <a:stretch>
            <a:fillRect/>
          </a:stretch>
        </p:blipFill>
        <p:spPr>
          <a:xfrm>
            <a:off x="5743123" y="1156413"/>
            <a:ext cx="4662311" cy="3727967"/>
          </a:xfrm>
          <a:prstGeom prst="rect">
            <a:avLst/>
          </a:prstGeom>
        </p:spPr>
      </p:pic>
      <p:pic>
        <p:nvPicPr>
          <p:cNvPr id="5" name="Picture 6" descr="A black sign with white text&#10;&#10;Description generated with high confidence">
            <a:extLst>
              <a:ext uri="{FF2B5EF4-FFF2-40B4-BE49-F238E27FC236}">
                <a16:creationId xmlns:a16="http://schemas.microsoft.com/office/drawing/2014/main" id="{2E3914A0-AD70-46A7-92C8-814D10FB4980}"/>
              </a:ext>
            </a:extLst>
          </p:cNvPr>
          <p:cNvPicPr>
            <a:picLocks noChangeAspect="1"/>
          </p:cNvPicPr>
          <p:nvPr/>
        </p:nvPicPr>
        <p:blipFill>
          <a:blip r:embed="rId4"/>
          <a:stretch>
            <a:fillRect/>
          </a:stretch>
        </p:blipFill>
        <p:spPr>
          <a:xfrm>
            <a:off x="1226367" y="4887201"/>
            <a:ext cx="2743200" cy="816015"/>
          </a:xfrm>
          <a:prstGeom prst="rect">
            <a:avLst/>
          </a:prstGeom>
        </p:spPr>
      </p:pic>
      <p:pic>
        <p:nvPicPr>
          <p:cNvPr id="8" name="Picture 8" descr="A screen shot of a social media post&#10;&#10;Description generated with very high confidence">
            <a:extLst>
              <a:ext uri="{FF2B5EF4-FFF2-40B4-BE49-F238E27FC236}">
                <a16:creationId xmlns:a16="http://schemas.microsoft.com/office/drawing/2014/main" id="{86118119-6785-4C29-AFC4-CCE953D813E0}"/>
              </a:ext>
            </a:extLst>
          </p:cNvPr>
          <p:cNvPicPr>
            <a:picLocks noChangeAspect="1"/>
          </p:cNvPicPr>
          <p:nvPr/>
        </p:nvPicPr>
        <p:blipFill>
          <a:blip r:embed="rId5"/>
          <a:stretch>
            <a:fillRect/>
          </a:stretch>
        </p:blipFill>
        <p:spPr>
          <a:xfrm>
            <a:off x="6319899" y="4831838"/>
            <a:ext cx="2480873" cy="931345"/>
          </a:xfrm>
          <a:prstGeom prst="rect">
            <a:avLst/>
          </a:prstGeom>
        </p:spPr>
      </p:pic>
      <p:sp>
        <p:nvSpPr>
          <p:cNvPr id="11" name="TextBox 10">
            <a:extLst>
              <a:ext uri="{FF2B5EF4-FFF2-40B4-BE49-F238E27FC236}">
                <a16:creationId xmlns:a16="http://schemas.microsoft.com/office/drawing/2014/main" id="{EBA34328-4278-4A9D-81D1-4CA5C4581D30}"/>
              </a:ext>
            </a:extLst>
          </p:cNvPr>
          <p:cNvSpPr txBox="1"/>
          <p:nvPr/>
        </p:nvSpPr>
        <p:spPr>
          <a:xfrm>
            <a:off x="1265322" y="6047874"/>
            <a:ext cx="2743200"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 For women, avg squat appears most similar to</a:t>
            </a:r>
            <a:r>
              <a:rPr lang="en-US" sz="1200">
                <a:cs typeface="Calibri"/>
              </a:rPr>
              <a:t> avg Wilks across all Wilks ranks</a:t>
            </a:r>
            <a:endParaRPr lang="en-US" sz="1200"/>
          </a:p>
        </p:txBody>
      </p:sp>
      <p:sp>
        <p:nvSpPr>
          <p:cNvPr id="12" name="TextBox 11">
            <a:extLst>
              <a:ext uri="{FF2B5EF4-FFF2-40B4-BE49-F238E27FC236}">
                <a16:creationId xmlns:a16="http://schemas.microsoft.com/office/drawing/2014/main" id="{BA54CB98-A13E-4DA8-8249-FA599E952073}"/>
              </a:ext>
            </a:extLst>
          </p:cNvPr>
          <p:cNvSpPr txBox="1"/>
          <p:nvPr/>
        </p:nvSpPr>
        <p:spPr>
          <a:xfrm>
            <a:off x="6188242" y="595763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 For women, max squat appears most similar to</a:t>
            </a:r>
            <a:r>
              <a:rPr lang="en-US" sz="1200">
                <a:cs typeface="Calibri"/>
              </a:rPr>
              <a:t> max Wilks across all Wilks ranks</a:t>
            </a:r>
            <a:endParaRPr lang="en-US" sz="1200"/>
          </a:p>
        </p:txBody>
      </p:sp>
      <p:sp>
        <p:nvSpPr>
          <p:cNvPr id="4" name="Oval 3">
            <a:extLst>
              <a:ext uri="{FF2B5EF4-FFF2-40B4-BE49-F238E27FC236}">
                <a16:creationId xmlns:a16="http://schemas.microsoft.com/office/drawing/2014/main" id="{6D100789-3006-42AB-ABA6-03428A903E31}"/>
              </a:ext>
            </a:extLst>
          </p:cNvPr>
          <p:cNvSpPr/>
          <p:nvPr/>
        </p:nvSpPr>
        <p:spPr>
          <a:xfrm>
            <a:off x="1310638" y="1463039"/>
            <a:ext cx="2702560" cy="7416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858303-4D77-4E53-B1BE-AF41D931434B}"/>
              </a:ext>
            </a:extLst>
          </p:cNvPr>
          <p:cNvSpPr/>
          <p:nvPr/>
        </p:nvSpPr>
        <p:spPr>
          <a:xfrm>
            <a:off x="1310638" y="3566159"/>
            <a:ext cx="2702560" cy="7416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8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FE5651-A602-4C1C-B62D-10F9B228EF6D}"/>
              </a:ext>
            </a:extLst>
          </p:cNvPr>
          <p:cNvSpPr/>
          <p:nvPr/>
        </p:nvSpPr>
        <p:spPr>
          <a:xfrm>
            <a:off x="836190" y="5498431"/>
            <a:ext cx="10018297" cy="11750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10034337" cy="583616"/>
          </a:xfrm>
          <a:solidFill>
            <a:schemeClr val="accent3">
              <a:lumMod val="20000"/>
              <a:lumOff val="80000"/>
            </a:schemeClr>
          </a:solidFill>
        </p:spPr>
        <p:txBody>
          <a:bodyPr>
            <a:normAutofit fontScale="90000"/>
          </a:bodyPr>
          <a:lstStyle/>
          <a:p>
            <a:r>
              <a:rPr lang="en-US" sz="3600">
                <a:cs typeface="Calibri Light"/>
              </a:rPr>
              <a:t>Comparison Wilks to lift type w/ Equipment - Men</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47E331BD-7A2E-4BD6-A2C9-E44BE5D71C5B}"/>
              </a:ext>
            </a:extLst>
          </p:cNvPr>
          <p:cNvPicPr>
            <a:picLocks noGrp="1" noChangeAspect="1"/>
          </p:cNvPicPr>
          <p:nvPr>
            <p:ph idx="1"/>
          </p:nvPr>
        </p:nvPicPr>
        <p:blipFill>
          <a:blip r:embed="rId2"/>
          <a:stretch>
            <a:fillRect/>
          </a:stretch>
        </p:blipFill>
        <p:spPr>
          <a:xfrm>
            <a:off x="1418449" y="1696078"/>
            <a:ext cx="4572000" cy="36576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E84CA6CF-C49E-48D0-9EB0-7612AA67EE6A}"/>
              </a:ext>
            </a:extLst>
          </p:cNvPr>
          <p:cNvPicPr>
            <a:picLocks noChangeAspect="1"/>
          </p:cNvPicPr>
          <p:nvPr/>
        </p:nvPicPr>
        <p:blipFill>
          <a:blip r:embed="rId3"/>
          <a:stretch>
            <a:fillRect/>
          </a:stretch>
        </p:blipFill>
        <p:spPr>
          <a:xfrm>
            <a:off x="6396835" y="1632327"/>
            <a:ext cx="4521200" cy="3615078"/>
          </a:xfrm>
          <a:prstGeom prst="rect">
            <a:avLst/>
          </a:prstGeom>
        </p:spPr>
      </p:pic>
      <p:sp>
        <p:nvSpPr>
          <p:cNvPr id="3" name="TextBox 2">
            <a:extLst>
              <a:ext uri="{FF2B5EF4-FFF2-40B4-BE49-F238E27FC236}">
                <a16:creationId xmlns:a16="http://schemas.microsoft.com/office/drawing/2014/main" id="{3312E95C-D062-4A51-950F-FA794988B501}"/>
              </a:ext>
            </a:extLst>
          </p:cNvPr>
          <p:cNvSpPr txBox="1"/>
          <p:nvPr/>
        </p:nvSpPr>
        <p:spPr>
          <a:xfrm>
            <a:off x="6880059" y="5616742"/>
            <a:ext cx="2743200"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 Single-ply and </a:t>
            </a:r>
            <a:r>
              <a:rPr lang="en-US" sz="1200">
                <a:cs typeface="Calibri"/>
              </a:rPr>
              <a:t>double-ply improve performance vs. Raw, especially in Bench press.  This makes sense because multi-ply shirts stabilize the shoulders during lifting.</a:t>
            </a:r>
          </a:p>
        </p:txBody>
      </p:sp>
      <p:sp>
        <p:nvSpPr>
          <p:cNvPr id="7" name="TextBox 6">
            <a:extLst>
              <a:ext uri="{FF2B5EF4-FFF2-40B4-BE49-F238E27FC236}">
                <a16:creationId xmlns:a16="http://schemas.microsoft.com/office/drawing/2014/main" id="{51039828-73B3-46D2-A1E4-50F1A6FD39A6}"/>
              </a:ext>
            </a:extLst>
          </p:cNvPr>
          <p:cNvSpPr txBox="1"/>
          <p:nvPr/>
        </p:nvSpPr>
        <p:spPr>
          <a:xfrm>
            <a:off x="1716506" y="5616743"/>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The very highest Wilks ranks were only obtained by those using Multi-ply equipment</a:t>
            </a:r>
          </a:p>
        </p:txBody>
      </p:sp>
      <p:sp>
        <p:nvSpPr>
          <p:cNvPr id="9" name="Oval 8">
            <a:extLst>
              <a:ext uri="{FF2B5EF4-FFF2-40B4-BE49-F238E27FC236}">
                <a16:creationId xmlns:a16="http://schemas.microsoft.com/office/drawing/2014/main" id="{DD598497-2384-4834-8468-63A7FB660310}"/>
              </a:ext>
            </a:extLst>
          </p:cNvPr>
          <p:cNvSpPr/>
          <p:nvPr/>
        </p:nvSpPr>
        <p:spPr>
          <a:xfrm>
            <a:off x="3881117" y="1981198"/>
            <a:ext cx="375920" cy="711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15E29D-7AF3-4341-A775-465B0A738FB3}"/>
              </a:ext>
            </a:extLst>
          </p:cNvPr>
          <p:cNvSpPr/>
          <p:nvPr/>
        </p:nvSpPr>
        <p:spPr>
          <a:xfrm>
            <a:off x="8422636" y="2905757"/>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DE6FBB2-B814-4635-A363-6FE92702C0D0}"/>
              </a:ext>
            </a:extLst>
          </p:cNvPr>
          <p:cNvSpPr/>
          <p:nvPr/>
        </p:nvSpPr>
        <p:spPr>
          <a:xfrm>
            <a:off x="8392156" y="2143756"/>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5253180-12C4-40F4-86E0-0321CD41FDF8}"/>
              </a:ext>
            </a:extLst>
          </p:cNvPr>
          <p:cNvSpPr/>
          <p:nvPr/>
        </p:nvSpPr>
        <p:spPr>
          <a:xfrm>
            <a:off x="8422636" y="3606796"/>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277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E58690-DC56-4719-9050-B7FBC46CED35}"/>
              </a:ext>
            </a:extLst>
          </p:cNvPr>
          <p:cNvSpPr/>
          <p:nvPr/>
        </p:nvSpPr>
        <p:spPr>
          <a:xfrm>
            <a:off x="836191" y="5528509"/>
            <a:ext cx="10208797" cy="10948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10254916" cy="814221"/>
          </a:xfrm>
          <a:solidFill>
            <a:schemeClr val="accent3">
              <a:lumMod val="20000"/>
              <a:lumOff val="80000"/>
            </a:schemeClr>
          </a:solidFill>
        </p:spPr>
        <p:txBody>
          <a:bodyPr>
            <a:normAutofit/>
          </a:bodyPr>
          <a:lstStyle/>
          <a:p>
            <a:r>
              <a:rPr lang="en-US" sz="3600">
                <a:cs typeface="Calibri Light"/>
              </a:rPr>
              <a:t>Comparison Wilks to lift type w/ Equipment - Women</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2120AC3F-E9F6-46FE-922F-CD854289239F}"/>
              </a:ext>
            </a:extLst>
          </p:cNvPr>
          <p:cNvPicPr>
            <a:picLocks noGrp="1" noChangeAspect="1"/>
          </p:cNvPicPr>
          <p:nvPr>
            <p:ph idx="1"/>
          </p:nvPr>
        </p:nvPicPr>
        <p:blipFill>
          <a:blip r:embed="rId2"/>
          <a:stretch>
            <a:fillRect/>
          </a:stretch>
        </p:blipFill>
        <p:spPr>
          <a:xfrm>
            <a:off x="1004117" y="1783299"/>
            <a:ext cx="4572000" cy="36576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7E121CC4-3E9A-47DB-B94B-79CF80E6741A}"/>
              </a:ext>
            </a:extLst>
          </p:cNvPr>
          <p:cNvPicPr>
            <a:picLocks noChangeAspect="1"/>
          </p:cNvPicPr>
          <p:nvPr/>
        </p:nvPicPr>
        <p:blipFill>
          <a:blip r:embed="rId3"/>
          <a:stretch>
            <a:fillRect/>
          </a:stretch>
        </p:blipFill>
        <p:spPr>
          <a:xfrm>
            <a:off x="6217069" y="1776866"/>
            <a:ext cx="4596459" cy="3671522"/>
          </a:xfrm>
          <a:prstGeom prst="rect">
            <a:avLst/>
          </a:prstGeom>
        </p:spPr>
      </p:pic>
      <p:sp>
        <p:nvSpPr>
          <p:cNvPr id="10" name="TextBox 9">
            <a:extLst>
              <a:ext uri="{FF2B5EF4-FFF2-40B4-BE49-F238E27FC236}">
                <a16:creationId xmlns:a16="http://schemas.microsoft.com/office/drawing/2014/main" id="{7AECA639-CE03-4018-A114-946A9A2CDD94}"/>
              </a:ext>
            </a:extLst>
          </p:cNvPr>
          <p:cNvSpPr txBox="1"/>
          <p:nvPr/>
        </p:nvSpPr>
        <p:spPr>
          <a:xfrm>
            <a:off x="1586163" y="562676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The very highest Wilks ranks were only obtained by those using Multi-ply equipment</a:t>
            </a:r>
          </a:p>
        </p:txBody>
      </p:sp>
      <p:sp>
        <p:nvSpPr>
          <p:cNvPr id="12" name="TextBox 11">
            <a:extLst>
              <a:ext uri="{FF2B5EF4-FFF2-40B4-BE49-F238E27FC236}">
                <a16:creationId xmlns:a16="http://schemas.microsoft.com/office/drawing/2014/main" id="{4E56158A-E613-42D9-9648-6F131819D1FA}"/>
              </a:ext>
            </a:extLst>
          </p:cNvPr>
          <p:cNvSpPr txBox="1"/>
          <p:nvPr/>
        </p:nvSpPr>
        <p:spPr>
          <a:xfrm>
            <a:off x="6679531" y="5616741"/>
            <a:ext cx="2743200"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2) Single-ply and </a:t>
            </a:r>
            <a:r>
              <a:rPr lang="en-US" sz="1200">
                <a:cs typeface="Calibri"/>
              </a:rPr>
              <a:t>double-ply improve performance vs. Raw, especially in Bench press.  This makes sense because multi-ply shirts stabilize the shoulders during lifting.</a:t>
            </a:r>
          </a:p>
        </p:txBody>
      </p:sp>
      <p:sp>
        <p:nvSpPr>
          <p:cNvPr id="5" name="Oval 4">
            <a:extLst>
              <a:ext uri="{FF2B5EF4-FFF2-40B4-BE49-F238E27FC236}">
                <a16:creationId xmlns:a16="http://schemas.microsoft.com/office/drawing/2014/main" id="{A7A5DB1A-CCBD-4612-B785-CF709F4B0E72}"/>
              </a:ext>
            </a:extLst>
          </p:cNvPr>
          <p:cNvSpPr/>
          <p:nvPr/>
        </p:nvSpPr>
        <p:spPr>
          <a:xfrm>
            <a:off x="3444236" y="2062477"/>
            <a:ext cx="375920" cy="711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428B12-EFD7-4B7E-9E07-08CA22DAC5BD}"/>
              </a:ext>
            </a:extLst>
          </p:cNvPr>
          <p:cNvSpPr/>
          <p:nvPr/>
        </p:nvSpPr>
        <p:spPr>
          <a:xfrm>
            <a:off x="8280396" y="3200396"/>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444725-C9CF-4B9B-951B-D515107ED500}"/>
              </a:ext>
            </a:extLst>
          </p:cNvPr>
          <p:cNvSpPr/>
          <p:nvPr/>
        </p:nvSpPr>
        <p:spPr>
          <a:xfrm>
            <a:off x="8249916" y="2438396"/>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3A52780-E143-42A7-9087-6B00046BEF9F}"/>
              </a:ext>
            </a:extLst>
          </p:cNvPr>
          <p:cNvSpPr/>
          <p:nvPr/>
        </p:nvSpPr>
        <p:spPr>
          <a:xfrm>
            <a:off x="8280396" y="3901436"/>
            <a:ext cx="579120" cy="3962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3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10224837" cy="543510"/>
          </a:xfrm>
          <a:solidFill>
            <a:schemeClr val="accent3">
              <a:lumMod val="20000"/>
              <a:lumOff val="80000"/>
            </a:schemeClr>
          </a:solidFill>
        </p:spPr>
        <p:txBody>
          <a:bodyPr>
            <a:normAutofit fontScale="90000"/>
          </a:bodyPr>
          <a:lstStyle/>
          <a:p>
            <a:r>
              <a:rPr lang="en-US" sz="3600">
                <a:cs typeface="Calibri Light"/>
              </a:rPr>
              <a:t>Comparison of Wilks to Weight Category  - Men</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24CA16D6-B494-48D5-8BB8-BA2C7D3D9906}"/>
              </a:ext>
            </a:extLst>
          </p:cNvPr>
          <p:cNvPicPr>
            <a:picLocks noGrp="1" noChangeAspect="1"/>
          </p:cNvPicPr>
          <p:nvPr>
            <p:ph idx="1"/>
          </p:nvPr>
        </p:nvPicPr>
        <p:blipFill>
          <a:blip r:embed="rId2"/>
          <a:stretch>
            <a:fillRect/>
          </a:stretch>
        </p:blipFill>
        <p:spPr>
          <a:xfrm>
            <a:off x="834278" y="1102736"/>
            <a:ext cx="4572000" cy="36576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AA0F4D5A-E509-4E05-8509-5D3849E03B20}"/>
              </a:ext>
            </a:extLst>
          </p:cNvPr>
          <p:cNvPicPr>
            <a:picLocks noChangeAspect="1"/>
          </p:cNvPicPr>
          <p:nvPr/>
        </p:nvPicPr>
        <p:blipFill>
          <a:blip r:embed="rId3"/>
          <a:stretch>
            <a:fillRect/>
          </a:stretch>
        </p:blipFill>
        <p:spPr>
          <a:xfrm>
            <a:off x="5542971" y="1057385"/>
            <a:ext cx="4558829" cy="3643300"/>
          </a:xfrm>
          <a:prstGeom prst="rect">
            <a:avLst/>
          </a:prstGeom>
        </p:spPr>
      </p:pic>
      <p:pic>
        <p:nvPicPr>
          <p:cNvPr id="5" name="Picture 6" descr="A close up of a person&#10;&#10;Description generated with high confidence">
            <a:extLst>
              <a:ext uri="{FF2B5EF4-FFF2-40B4-BE49-F238E27FC236}">
                <a16:creationId xmlns:a16="http://schemas.microsoft.com/office/drawing/2014/main" id="{461645CE-CD34-4960-812C-12EA62288307}"/>
              </a:ext>
            </a:extLst>
          </p:cNvPr>
          <p:cNvPicPr>
            <a:picLocks noChangeAspect="1"/>
          </p:cNvPicPr>
          <p:nvPr/>
        </p:nvPicPr>
        <p:blipFill>
          <a:blip r:embed="rId4"/>
          <a:stretch>
            <a:fillRect/>
          </a:stretch>
        </p:blipFill>
        <p:spPr>
          <a:xfrm>
            <a:off x="1453849" y="4761505"/>
            <a:ext cx="2555823" cy="1011525"/>
          </a:xfrm>
          <a:prstGeom prst="rect">
            <a:avLst/>
          </a:prstGeom>
        </p:spPr>
      </p:pic>
      <p:pic>
        <p:nvPicPr>
          <p:cNvPr id="8" name="Picture 8" descr="A picture containing text&#10;&#10;Description generated with high confidence">
            <a:extLst>
              <a:ext uri="{FF2B5EF4-FFF2-40B4-BE49-F238E27FC236}">
                <a16:creationId xmlns:a16="http://schemas.microsoft.com/office/drawing/2014/main" id="{B0540438-7B5D-464A-8100-09CD4A756FD8}"/>
              </a:ext>
            </a:extLst>
          </p:cNvPr>
          <p:cNvPicPr>
            <a:picLocks noChangeAspect="1"/>
          </p:cNvPicPr>
          <p:nvPr/>
        </p:nvPicPr>
        <p:blipFill>
          <a:blip r:embed="rId5"/>
          <a:stretch>
            <a:fillRect/>
          </a:stretch>
        </p:blipFill>
        <p:spPr>
          <a:xfrm>
            <a:off x="6174600" y="4709030"/>
            <a:ext cx="2393430" cy="1124366"/>
          </a:xfrm>
          <a:prstGeom prst="rect">
            <a:avLst/>
          </a:prstGeom>
        </p:spPr>
      </p:pic>
      <p:sp>
        <p:nvSpPr>
          <p:cNvPr id="3" name="Rectangle 2">
            <a:extLst>
              <a:ext uri="{FF2B5EF4-FFF2-40B4-BE49-F238E27FC236}">
                <a16:creationId xmlns:a16="http://schemas.microsoft.com/office/drawing/2014/main" id="{28D26907-7BE4-4022-AEFD-202A139B6CDC}"/>
              </a:ext>
            </a:extLst>
          </p:cNvPr>
          <p:cNvSpPr/>
          <p:nvPr/>
        </p:nvSpPr>
        <p:spPr>
          <a:xfrm>
            <a:off x="1056772" y="5899483"/>
            <a:ext cx="9918033"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47D6D2C-DFE7-4FAB-B362-772C152EF98B}"/>
              </a:ext>
            </a:extLst>
          </p:cNvPr>
          <p:cNvSpPr txBox="1"/>
          <p:nvPr/>
        </p:nvSpPr>
        <p:spPr>
          <a:xfrm>
            <a:off x="1295397" y="597768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The avg performances for each lift type are positively correlated with increasing weight. </a:t>
            </a:r>
          </a:p>
        </p:txBody>
      </p:sp>
      <p:sp>
        <p:nvSpPr>
          <p:cNvPr id="12" name="TextBox 11">
            <a:extLst>
              <a:ext uri="{FF2B5EF4-FFF2-40B4-BE49-F238E27FC236}">
                <a16:creationId xmlns:a16="http://schemas.microsoft.com/office/drawing/2014/main" id="{8066E370-4655-4F58-99FC-301C74B9CC02}"/>
              </a:ext>
            </a:extLst>
          </p:cNvPr>
          <p:cNvSpPr txBox="1"/>
          <p:nvPr/>
        </p:nvSpPr>
        <p:spPr>
          <a:xfrm>
            <a:off x="6178215" y="5977687"/>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3) The max performances in each lift type are positively correlated with increasing weight.</a:t>
            </a:r>
          </a:p>
        </p:txBody>
      </p:sp>
    </p:spTree>
    <p:extLst>
      <p:ext uri="{BB962C8B-B14F-4D97-AF65-F5344CB8AC3E}">
        <p14:creationId xmlns:p14="http://schemas.microsoft.com/office/powerpoint/2010/main" val="9624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EEC23F-9BA2-4849-BBB8-4D803AACFECA}"/>
              </a:ext>
            </a:extLst>
          </p:cNvPr>
          <p:cNvSpPr/>
          <p:nvPr/>
        </p:nvSpPr>
        <p:spPr>
          <a:xfrm>
            <a:off x="84221" y="5899483"/>
            <a:ext cx="11873163" cy="90437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9833811" cy="413169"/>
          </a:xfrm>
          <a:solidFill>
            <a:schemeClr val="accent3">
              <a:lumMod val="20000"/>
              <a:lumOff val="80000"/>
            </a:schemeClr>
          </a:solidFill>
        </p:spPr>
        <p:txBody>
          <a:bodyPr>
            <a:normAutofit fontScale="90000"/>
          </a:bodyPr>
          <a:lstStyle/>
          <a:p>
            <a:r>
              <a:rPr lang="en-US" sz="3600">
                <a:cs typeface="Calibri Light"/>
              </a:rPr>
              <a:t>Comparison of Wilks to Weight Category  - Women</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E247E58E-3DDC-4244-B38D-EB800E11555F}"/>
              </a:ext>
            </a:extLst>
          </p:cNvPr>
          <p:cNvPicPr>
            <a:picLocks noGrp="1" noChangeAspect="1"/>
          </p:cNvPicPr>
          <p:nvPr>
            <p:ph idx="1"/>
          </p:nvPr>
        </p:nvPicPr>
        <p:blipFill>
          <a:blip r:embed="rId2"/>
          <a:stretch>
            <a:fillRect/>
          </a:stretch>
        </p:blipFill>
        <p:spPr>
          <a:xfrm>
            <a:off x="892672" y="935070"/>
            <a:ext cx="4731925" cy="3789303"/>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8A7F86CC-EC47-4BB3-8211-A73EB6F7FEC9}"/>
              </a:ext>
            </a:extLst>
          </p:cNvPr>
          <p:cNvPicPr>
            <a:picLocks noChangeAspect="1"/>
          </p:cNvPicPr>
          <p:nvPr/>
        </p:nvPicPr>
        <p:blipFill>
          <a:blip r:embed="rId3"/>
          <a:stretch>
            <a:fillRect/>
          </a:stretch>
        </p:blipFill>
        <p:spPr>
          <a:xfrm>
            <a:off x="5621344" y="900566"/>
            <a:ext cx="4811485" cy="3852538"/>
          </a:xfrm>
          <a:prstGeom prst="rect">
            <a:avLst/>
          </a:prstGeom>
        </p:spPr>
      </p:pic>
      <p:pic>
        <p:nvPicPr>
          <p:cNvPr id="3" name="Picture 4" descr="A close up of a person&#10;&#10;Description generated with high confidence">
            <a:extLst>
              <a:ext uri="{FF2B5EF4-FFF2-40B4-BE49-F238E27FC236}">
                <a16:creationId xmlns:a16="http://schemas.microsoft.com/office/drawing/2014/main" id="{CBF6DF52-042F-4779-99C8-88C1760FC293}"/>
              </a:ext>
            </a:extLst>
          </p:cNvPr>
          <p:cNvPicPr>
            <a:picLocks noChangeAspect="1"/>
          </p:cNvPicPr>
          <p:nvPr/>
        </p:nvPicPr>
        <p:blipFill>
          <a:blip r:embed="rId4"/>
          <a:stretch>
            <a:fillRect/>
          </a:stretch>
        </p:blipFill>
        <p:spPr>
          <a:xfrm>
            <a:off x="1423934" y="4753646"/>
            <a:ext cx="2743200" cy="1047295"/>
          </a:xfrm>
          <a:prstGeom prst="rect">
            <a:avLst/>
          </a:prstGeom>
        </p:spPr>
      </p:pic>
      <p:pic>
        <p:nvPicPr>
          <p:cNvPr id="7" name="Picture 7" descr="A close up of a sign&#10;&#10;Description generated with high confidence">
            <a:extLst>
              <a:ext uri="{FF2B5EF4-FFF2-40B4-BE49-F238E27FC236}">
                <a16:creationId xmlns:a16="http://schemas.microsoft.com/office/drawing/2014/main" id="{E84D0DF7-9573-45BD-B03D-17E8401D7B6E}"/>
              </a:ext>
            </a:extLst>
          </p:cNvPr>
          <p:cNvPicPr>
            <a:picLocks noChangeAspect="1"/>
          </p:cNvPicPr>
          <p:nvPr/>
        </p:nvPicPr>
        <p:blipFill>
          <a:blip r:embed="rId5"/>
          <a:stretch>
            <a:fillRect/>
          </a:stretch>
        </p:blipFill>
        <p:spPr>
          <a:xfrm>
            <a:off x="6289984" y="4748459"/>
            <a:ext cx="2743200" cy="1157934"/>
          </a:xfrm>
          <a:prstGeom prst="rect">
            <a:avLst/>
          </a:prstGeom>
        </p:spPr>
      </p:pic>
      <p:sp>
        <p:nvSpPr>
          <p:cNvPr id="10" name="TextBox 9">
            <a:extLst>
              <a:ext uri="{FF2B5EF4-FFF2-40B4-BE49-F238E27FC236}">
                <a16:creationId xmlns:a16="http://schemas.microsoft.com/office/drawing/2014/main" id="{4EE5CDC2-9EF8-4736-9C89-ADF122BAD6A9}"/>
              </a:ext>
            </a:extLst>
          </p:cNvPr>
          <p:cNvSpPr txBox="1"/>
          <p:nvPr/>
        </p:nvSpPr>
        <p:spPr>
          <a:xfrm>
            <a:off x="9105898" y="5937581"/>
            <a:ext cx="2743200" cy="830997"/>
          </a:xfrm>
          <a:prstGeom prst="rect">
            <a:avLst/>
          </a:prstGeom>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4) The highest max Wilks rank was obtained by an individual in the second highest weight category who also has the highest squat</a:t>
            </a:r>
          </a:p>
        </p:txBody>
      </p:sp>
      <p:sp>
        <p:nvSpPr>
          <p:cNvPr id="12" name="TextBox 11">
            <a:extLst>
              <a:ext uri="{FF2B5EF4-FFF2-40B4-BE49-F238E27FC236}">
                <a16:creationId xmlns:a16="http://schemas.microsoft.com/office/drawing/2014/main" id="{DB45E7E2-7646-4908-B18A-A8E23D09ED14}"/>
              </a:ext>
            </a:extLst>
          </p:cNvPr>
          <p:cNvSpPr txBox="1"/>
          <p:nvPr/>
        </p:nvSpPr>
        <p:spPr>
          <a:xfrm>
            <a:off x="6178216" y="597768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3) The max performances in each lift type are positively correlated with increasing weight.</a:t>
            </a:r>
          </a:p>
        </p:txBody>
      </p:sp>
      <p:sp>
        <p:nvSpPr>
          <p:cNvPr id="13" name="TextBox 12">
            <a:extLst>
              <a:ext uri="{FF2B5EF4-FFF2-40B4-BE49-F238E27FC236}">
                <a16:creationId xmlns:a16="http://schemas.microsoft.com/office/drawing/2014/main" id="{D1E9526A-9177-4086-906C-9A212676E6DF}"/>
              </a:ext>
            </a:extLst>
          </p:cNvPr>
          <p:cNvSpPr txBox="1"/>
          <p:nvPr/>
        </p:nvSpPr>
        <p:spPr>
          <a:xfrm>
            <a:off x="82214" y="597768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The avg performances for each lift type are positively correlated with increasing weight. </a:t>
            </a:r>
          </a:p>
        </p:txBody>
      </p:sp>
      <p:sp>
        <p:nvSpPr>
          <p:cNvPr id="14" name="TextBox 13">
            <a:extLst>
              <a:ext uri="{FF2B5EF4-FFF2-40B4-BE49-F238E27FC236}">
                <a16:creationId xmlns:a16="http://schemas.microsoft.com/office/drawing/2014/main" id="{6CEB9C97-AB7C-431B-B218-6AC29E878A0B}"/>
              </a:ext>
            </a:extLst>
          </p:cNvPr>
          <p:cNvSpPr txBox="1"/>
          <p:nvPr/>
        </p:nvSpPr>
        <p:spPr>
          <a:xfrm>
            <a:off x="2919662" y="5977688"/>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2) An unexpected result was that the avg Wilks was negatively correlated with increasing weight. </a:t>
            </a:r>
          </a:p>
        </p:txBody>
      </p:sp>
      <p:sp>
        <p:nvSpPr>
          <p:cNvPr id="5" name="Oval 4">
            <a:extLst>
              <a:ext uri="{FF2B5EF4-FFF2-40B4-BE49-F238E27FC236}">
                <a16:creationId xmlns:a16="http://schemas.microsoft.com/office/drawing/2014/main" id="{DFAC67C8-3E46-401F-8417-789EE8246D46}"/>
              </a:ext>
            </a:extLst>
          </p:cNvPr>
          <p:cNvSpPr/>
          <p:nvPr/>
        </p:nvSpPr>
        <p:spPr>
          <a:xfrm>
            <a:off x="1341116" y="1259836"/>
            <a:ext cx="2946400" cy="7823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C0C5CE-71C0-4BDE-93F3-795C50DB7D62}"/>
              </a:ext>
            </a:extLst>
          </p:cNvPr>
          <p:cNvSpPr/>
          <p:nvPr/>
        </p:nvSpPr>
        <p:spPr>
          <a:xfrm>
            <a:off x="8341356" y="1158236"/>
            <a:ext cx="690880" cy="965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6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C97-BFBF-4075-808F-1B58D2A34FA3}"/>
              </a:ext>
            </a:extLst>
          </p:cNvPr>
          <p:cNvSpPr>
            <a:spLocks noGrp="1"/>
          </p:cNvSpPr>
          <p:nvPr>
            <p:ph type="title"/>
          </p:nvPr>
        </p:nvSpPr>
        <p:spPr>
          <a:xfrm>
            <a:off x="838200" y="365125"/>
            <a:ext cx="10515600" cy="624523"/>
          </a:xfrm>
        </p:spPr>
        <p:txBody>
          <a:bodyPr>
            <a:normAutofit fontScale="90000"/>
          </a:bodyPr>
          <a:lstStyle/>
          <a:p>
            <a:r>
              <a:rPr lang="en-US">
                <a:cs typeface="Calibri Light"/>
              </a:rPr>
              <a:t>Powerlifting Data Set</a:t>
            </a:r>
            <a:endParaRPr lang="en-US"/>
          </a:p>
        </p:txBody>
      </p:sp>
      <p:pic>
        <p:nvPicPr>
          <p:cNvPr id="4" name="Picture 4">
            <a:extLst>
              <a:ext uri="{FF2B5EF4-FFF2-40B4-BE49-F238E27FC236}">
                <a16:creationId xmlns:a16="http://schemas.microsoft.com/office/drawing/2014/main" id="{F4E3BCBB-69DB-4804-83BD-E49C65B5DF9A}"/>
              </a:ext>
            </a:extLst>
          </p:cNvPr>
          <p:cNvPicPr>
            <a:picLocks noGrp="1" noChangeAspect="1"/>
          </p:cNvPicPr>
          <p:nvPr>
            <p:ph idx="1"/>
          </p:nvPr>
        </p:nvPicPr>
        <p:blipFill>
          <a:blip r:embed="rId2"/>
          <a:stretch>
            <a:fillRect/>
          </a:stretch>
        </p:blipFill>
        <p:spPr>
          <a:xfrm>
            <a:off x="487482" y="2079625"/>
            <a:ext cx="4328556" cy="43513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6" name="Table 5">
            <a:extLst>
              <a:ext uri="{FF2B5EF4-FFF2-40B4-BE49-F238E27FC236}">
                <a16:creationId xmlns:a16="http://schemas.microsoft.com/office/drawing/2014/main" id="{24CD193B-0E13-42A7-9002-91DF81096E47}"/>
              </a:ext>
            </a:extLst>
          </p:cNvPr>
          <p:cNvGraphicFramePr>
            <a:graphicFrameLocks noGrp="1"/>
          </p:cNvGraphicFramePr>
          <p:nvPr>
            <p:extLst>
              <p:ext uri="{D42A27DB-BD31-4B8C-83A1-F6EECF244321}">
                <p14:modId xmlns:p14="http://schemas.microsoft.com/office/powerpoint/2010/main" val="3980920357"/>
              </p:ext>
            </p:extLst>
          </p:nvPr>
        </p:nvGraphicFramePr>
        <p:xfrm>
          <a:off x="5264979" y="1981200"/>
          <a:ext cx="6087109" cy="4023360"/>
        </p:xfrm>
        <a:graphic>
          <a:graphicData uri="http://schemas.openxmlformats.org/drawingml/2006/table">
            <a:tbl>
              <a:tblPr firstRow="1" firstCol="1" bandRow="1">
                <a:tableStyleId>{00A15C55-8517-42AA-B614-E9B94910E393}</a:tableStyleId>
              </a:tblPr>
              <a:tblGrid>
                <a:gridCol w="1330960">
                  <a:extLst>
                    <a:ext uri="{9D8B030D-6E8A-4147-A177-3AD203B41FA5}">
                      <a16:colId xmlns:a16="http://schemas.microsoft.com/office/drawing/2014/main" val="3702633123"/>
                    </a:ext>
                  </a:extLst>
                </a:gridCol>
                <a:gridCol w="4756149">
                  <a:extLst>
                    <a:ext uri="{9D8B030D-6E8A-4147-A177-3AD203B41FA5}">
                      <a16:colId xmlns:a16="http://schemas.microsoft.com/office/drawing/2014/main" val="1449917398"/>
                    </a:ext>
                  </a:extLst>
                </a:gridCol>
              </a:tblGrid>
              <a:tr h="0">
                <a:tc>
                  <a:txBody>
                    <a:bodyPr/>
                    <a:lstStyle/>
                    <a:p>
                      <a:r>
                        <a:rPr lang="en-US" sz="1200" cap="all">
                          <a:effectLst/>
                        </a:rPr>
                        <a:t>Column Name</a:t>
                      </a:r>
                      <a:endParaRPr lang="en-US" sz="1200">
                        <a:effectLst/>
                      </a:endParaRPr>
                    </a:p>
                  </a:txBody>
                  <a:tcPr marL="68580" marR="68580" marT="0" marB="0"/>
                </a:tc>
                <a:tc>
                  <a:txBody>
                    <a:bodyPr/>
                    <a:lstStyle/>
                    <a:p>
                      <a:r>
                        <a:rPr lang="en-US" sz="1200" cap="all">
                          <a:effectLst/>
                        </a:rPr>
                        <a:t>Description</a:t>
                      </a:r>
                      <a:endParaRPr lang="en-US" sz="1200">
                        <a:effectLst/>
                      </a:endParaRPr>
                    </a:p>
                  </a:txBody>
                  <a:tcPr marL="68580" marR="68580" marT="0" marB="0"/>
                </a:tc>
                <a:extLst>
                  <a:ext uri="{0D108BD9-81ED-4DB2-BD59-A6C34878D82A}">
                    <a16:rowId xmlns:a16="http://schemas.microsoft.com/office/drawing/2014/main" val="2809444802"/>
                  </a:ext>
                </a:extLst>
              </a:tr>
              <a:tr h="0">
                <a:tc>
                  <a:txBody>
                    <a:bodyPr/>
                    <a:lstStyle/>
                    <a:p>
                      <a:r>
                        <a:rPr lang="en-US" sz="1200" cap="all" err="1">
                          <a:effectLst/>
                        </a:rPr>
                        <a:t>mEET</a:t>
                      </a:r>
                      <a:endParaRPr lang="en-US" sz="1200" err="1">
                        <a:effectLst/>
                      </a:endParaRPr>
                    </a:p>
                  </a:txBody>
                  <a:tcPr marL="68580" marR="68580" marT="0" marB="0"/>
                </a:tc>
                <a:tc>
                  <a:txBody>
                    <a:bodyPr/>
                    <a:lstStyle/>
                    <a:p>
                      <a:r>
                        <a:rPr lang="en-US" sz="1200">
                          <a:effectLst/>
                        </a:rPr>
                        <a:t>Unique ID of the powerlifting meet</a:t>
                      </a:r>
                    </a:p>
                  </a:txBody>
                  <a:tcPr marL="68580" marR="68580" marT="0" marB="0"/>
                </a:tc>
                <a:extLst>
                  <a:ext uri="{0D108BD9-81ED-4DB2-BD59-A6C34878D82A}">
                    <a16:rowId xmlns:a16="http://schemas.microsoft.com/office/drawing/2014/main" val="1899296384"/>
                  </a:ext>
                </a:extLst>
              </a:tr>
              <a:tr h="0">
                <a:tc>
                  <a:txBody>
                    <a:bodyPr/>
                    <a:lstStyle/>
                    <a:p>
                      <a:r>
                        <a:rPr lang="en-US" sz="1200" cap="all">
                          <a:effectLst/>
                        </a:rPr>
                        <a:t>Equipment</a:t>
                      </a:r>
                      <a:endParaRPr lang="en-US" sz="1200">
                        <a:effectLst/>
                      </a:endParaRPr>
                    </a:p>
                  </a:txBody>
                  <a:tcPr marL="68580" marR="68580" marT="0" marB="0"/>
                </a:tc>
                <a:tc>
                  <a:txBody>
                    <a:bodyPr/>
                    <a:lstStyle/>
                    <a:p>
                      <a:pPr marL="171450" indent="-171450">
                        <a:buFont typeface="Arial"/>
                        <a:buChar char="•"/>
                      </a:pPr>
                      <a:r>
                        <a:rPr lang="en-US" sz="1200">
                          <a:effectLst/>
                        </a:rPr>
                        <a:t>Multi-ply: composite weightlifting uniform that improves stability</a:t>
                      </a:r>
                    </a:p>
                    <a:p>
                      <a:pPr marL="171450" indent="-171450">
                        <a:buFont typeface="Arial"/>
                        <a:buChar char="•"/>
                      </a:pPr>
                      <a:r>
                        <a:rPr lang="en-US" sz="1200">
                          <a:effectLst/>
                        </a:rPr>
                        <a:t>Single-ply: weightlifting uniform that improves stability</a:t>
                      </a:r>
                    </a:p>
                    <a:p>
                      <a:pPr marL="171450" indent="-171450">
                        <a:buFont typeface="Arial"/>
                        <a:buChar char="•"/>
                      </a:pPr>
                      <a:r>
                        <a:rPr lang="en-US" sz="1200">
                          <a:effectLst/>
                        </a:rPr>
                        <a:t>Wraps: hand or knee wraps that provide added stability</a:t>
                      </a:r>
                    </a:p>
                    <a:p>
                      <a:pPr marL="171450" indent="-171450">
                        <a:buFont typeface="Arial"/>
                        <a:buChar char="•"/>
                      </a:pPr>
                      <a:r>
                        <a:rPr lang="en-US" sz="1200">
                          <a:effectLst/>
                        </a:rPr>
                        <a:t>Raw: no equipment used</a:t>
                      </a:r>
                    </a:p>
                  </a:txBody>
                  <a:tcPr marL="68580" marR="68580" marT="0" marB="0"/>
                </a:tc>
                <a:extLst>
                  <a:ext uri="{0D108BD9-81ED-4DB2-BD59-A6C34878D82A}">
                    <a16:rowId xmlns:a16="http://schemas.microsoft.com/office/drawing/2014/main" val="2539868009"/>
                  </a:ext>
                </a:extLst>
              </a:tr>
              <a:tr h="0">
                <a:tc>
                  <a:txBody>
                    <a:bodyPr/>
                    <a:lstStyle/>
                    <a:p>
                      <a:r>
                        <a:rPr lang="en-US" sz="1200" cap="all">
                          <a:effectLst/>
                        </a:rPr>
                        <a:t>Bodyweight</a:t>
                      </a:r>
                      <a:endParaRPr lang="en-US" sz="1200">
                        <a:effectLst/>
                      </a:endParaRPr>
                    </a:p>
                  </a:txBody>
                  <a:tcPr marL="68580" marR="68580" marT="0" marB="0"/>
                </a:tc>
                <a:tc>
                  <a:txBody>
                    <a:bodyPr/>
                    <a:lstStyle/>
                    <a:p>
                      <a:r>
                        <a:rPr lang="en-US" sz="1200">
                          <a:effectLst/>
                        </a:rPr>
                        <a:t>Weight of powerlifting contestant in KG</a:t>
                      </a:r>
                    </a:p>
                  </a:txBody>
                  <a:tcPr marL="68580" marR="68580" marT="0" marB="0"/>
                </a:tc>
                <a:extLst>
                  <a:ext uri="{0D108BD9-81ED-4DB2-BD59-A6C34878D82A}">
                    <a16:rowId xmlns:a16="http://schemas.microsoft.com/office/drawing/2014/main" val="2378568269"/>
                  </a:ext>
                </a:extLst>
              </a:tr>
              <a:tr h="0">
                <a:tc>
                  <a:txBody>
                    <a:bodyPr/>
                    <a:lstStyle/>
                    <a:p>
                      <a:r>
                        <a:rPr lang="en-US" sz="1200" cap="all">
                          <a:effectLst/>
                        </a:rPr>
                        <a:t>Best Squat</a:t>
                      </a:r>
                      <a:endParaRPr lang="en-US" sz="1200">
                        <a:effectLst/>
                      </a:endParaRPr>
                    </a:p>
                  </a:txBody>
                  <a:tcPr marL="68580" marR="68580" marT="0" marB="0"/>
                </a:tc>
                <a:tc>
                  <a:txBody>
                    <a:bodyPr/>
                    <a:lstStyle/>
                    <a:p>
                      <a:r>
                        <a:rPr lang="en-US" sz="1200">
                          <a:effectLst/>
                        </a:rPr>
                        <a:t>Best of all attempts in squat</a:t>
                      </a:r>
                    </a:p>
                  </a:txBody>
                  <a:tcPr marL="68580" marR="68580" marT="0" marB="0"/>
                </a:tc>
                <a:extLst>
                  <a:ext uri="{0D108BD9-81ED-4DB2-BD59-A6C34878D82A}">
                    <a16:rowId xmlns:a16="http://schemas.microsoft.com/office/drawing/2014/main" val="472571567"/>
                  </a:ext>
                </a:extLst>
              </a:tr>
              <a:tr h="0">
                <a:tc>
                  <a:txBody>
                    <a:bodyPr/>
                    <a:lstStyle/>
                    <a:p>
                      <a:r>
                        <a:rPr lang="en-US" sz="1200" cap="all">
                          <a:effectLst/>
                        </a:rPr>
                        <a:t>Best bench</a:t>
                      </a:r>
                      <a:endParaRPr lang="en-US" sz="1200">
                        <a:effectLst/>
                      </a:endParaRPr>
                    </a:p>
                  </a:txBody>
                  <a:tcPr marL="68580" marR="68580" marT="0" marB="0"/>
                </a:tc>
                <a:tc>
                  <a:txBody>
                    <a:bodyPr/>
                    <a:lstStyle/>
                    <a:p>
                      <a:r>
                        <a:rPr lang="en-US" sz="1200">
                          <a:effectLst/>
                        </a:rPr>
                        <a:t>Best of all attempts in bench</a:t>
                      </a:r>
                    </a:p>
                  </a:txBody>
                  <a:tcPr marL="68580" marR="68580" marT="0" marB="0"/>
                </a:tc>
                <a:extLst>
                  <a:ext uri="{0D108BD9-81ED-4DB2-BD59-A6C34878D82A}">
                    <a16:rowId xmlns:a16="http://schemas.microsoft.com/office/drawing/2014/main" val="938516559"/>
                  </a:ext>
                </a:extLst>
              </a:tr>
              <a:tr h="0">
                <a:tc>
                  <a:txBody>
                    <a:bodyPr/>
                    <a:lstStyle/>
                    <a:p>
                      <a:r>
                        <a:rPr lang="en-US" sz="1200" cap="all">
                          <a:effectLst/>
                        </a:rPr>
                        <a:t>best deadlift</a:t>
                      </a:r>
                      <a:endParaRPr lang="en-US" sz="1200">
                        <a:effectLst/>
                      </a:endParaRPr>
                    </a:p>
                  </a:txBody>
                  <a:tcPr marL="68580" marR="68580" marT="0" marB="0"/>
                </a:tc>
                <a:tc>
                  <a:txBody>
                    <a:bodyPr/>
                    <a:lstStyle/>
                    <a:p>
                      <a:r>
                        <a:rPr lang="en-US" sz="1200">
                          <a:effectLst/>
                        </a:rPr>
                        <a:t>Best of all attempts in deadlift</a:t>
                      </a:r>
                    </a:p>
                  </a:txBody>
                  <a:tcPr marL="68580" marR="68580" marT="0" marB="0"/>
                </a:tc>
                <a:extLst>
                  <a:ext uri="{0D108BD9-81ED-4DB2-BD59-A6C34878D82A}">
                    <a16:rowId xmlns:a16="http://schemas.microsoft.com/office/drawing/2014/main" val="2614747645"/>
                  </a:ext>
                </a:extLst>
              </a:tr>
              <a:tr h="0">
                <a:tc>
                  <a:txBody>
                    <a:bodyPr/>
                    <a:lstStyle/>
                    <a:p>
                      <a:r>
                        <a:rPr lang="en-US" sz="1200" cap="all">
                          <a:effectLst/>
                        </a:rPr>
                        <a:t>total</a:t>
                      </a:r>
                      <a:endParaRPr lang="en-US" sz="1200">
                        <a:effectLst/>
                      </a:endParaRPr>
                    </a:p>
                  </a:txBody>
                  <a:tcPr marL="68580" marR="68580" marT="0" marB="0"/>
                </a:tc>
                <a:tc>
                  <a:txBody>
                    <a:bodyPr/>
                    <a:lstStyle/>
                    <a:p>
                      <a:r>
                        <a:rPr lang="en-US" sz="1200">
                          <a:effectLst/>
                        </a:rPr>
                        <a:t>Sum of the preceding three categories</a:t>
                      </a:r>
                    </a:p>
                  </a:txBody>
                  <a:tcPr marL="68580" marR="68580" marT="0" marB="0"/>
                </a:tc>
                <a:extLst>
                  <a:ext uri="{0D108BD9-81ED-4DB2-BD59-A6C34878D82A}">
                    <a16:rowId xmlns:a16="http://schemas.microsoft.com/office/drawing/2014/main" val="310316190"/>
                  </a:ext>
                </a:extLst>
              </a:tr>
              <a:tr h="0">
                <a:tc>
                  <a:txBody>
                    <a:bodyPr/>
                    <a:lstStyle/>
                    <a:p>
                      <a:r>
                        <a:rPr lang="en-US" sz="1200" cap="all" err="1">
                          <a:effectLst/>
                        </a:rPr>
                        <a:t>wilks</a:t>
                      </a:r>
                      <a:endParaRPr lang="en-US" sz="1200" err="1">
                        <a:effectLst/>
                      </a:endParaRPr>
                    </a:p>
                  </a:txBody>
                  <a:tcPr marL="68580" marR="68580" marT="0" marB="0"/>
                </a:tc>
                <a:tc>
                  <a:txBody>
                    <a:bodyPr/>
                    <a:lstStyle/>
                    <a:p>
                      <a:r>
                        <a:rPr lang="en-US" sz="1200">
                          <a:effectLst/>
                        </a:rPr>
                        <a:t>“This conundrum of ranking athletes of different weights was tackled by Robert Wilks, the CEO of Powerlifting Australia. He came up with the following formula with the intent of leveling the playing field between men and women of different weights.”</a:t>
                      </a:r>
                      <a:r>
                        <a:rPr lang="en-US" sz="1200"/>
                        <a:t> </a:t>
                      </a:r>
                      <a:r>
                        <a:rPr lang="en-US" sz="1200">
                          <a:effectLst/>
                          <a:hlinkClick r:id="rId3"/>
                        </a:rPr>
                        <a:t>https://barbend.com/best-wilks-scores/</a:t>
                      </a:r>
                      <a:endParaRPr lang="en-US" sz="1200">
                        <a:effectLst/>
                      </a:endParaRPr>
                    </a:p>
                    <a:p>
                      <a:pPr lvl="0">
                        <a:buNone/>
                      </a:pPr>
                      <a:endParaRPr lang="en-US" sz="1200"/>
                    </a:p>
                    <a:p>
                      <a:r>
                        <a:rPr lang="en-US" sz="1200">
                          <a:effectLst/>
                        </a:rPr>
                        <a:t>= (total lifted)*500/(a+bx+cx</a:t>
                      </a:r>
                      <a:r>
                        <a:rPr lang="en-US" sz="1200" baseline="30000">
                          <a:effectLst/>
                        </a:rPr>
                        <a:t>2</a:t>
                      </a:r>
                      <a:r>
                        <a:rPr lang="en-US" sz="1200">
                          <a:effectLst/>
                        </a:rPr>
                        <a:t>+dx</a:t>
                      </a:r>
                      <a:r>
                        <a:rPr lang="en-US" sz="1200" baseline="30000">
                          <a:effectLst/>
                        </a:rPr>
                        <a:t>3</a:t>
                      </a:r>
                      <a:r>
                        <a:rPr lang="en-US" sz="1200">
                          <a:effectLst/>
                        </a:rPr>
                        <a:t>+ex</a:t>
                      </a:r>
                      <a:r>
                        <a:rPr lang="en-US" sz="1200" baseline="30000">
                          <a:effectLst/>
                        </a:rPr>
                        <a:t>4</a:t>
                      </a:r>
                      <a:r>
                        <a:rPr lang="en-US" sz="1200">
                          <a:effectLst/>
                        </a:rPr>
                        <a:t>+fx</a:t>
                      </a:r>
                      <a:r>
                        <a:rPr lang="en-US" sz="1200" baseline="30000">
                          <a:effectLst/>
                        </a:rPr>
                        <a:t>5</a:t>
                      </a:r>
                      <a:r>
                        <a:rPr lang="en-US" sz="1200">
                          <a:effectLst/>
                        </a:rPr>
                        <a:t>) (coefficients found in formula below) Where x is the body weight of the lifter in kilograms</a:t>
                      </a:r>
                      <a:r>
                        <a:rPr lang="en-US" sz="1200"/>
                        <a:t>. The coefficients differ for men and women. </a:t>
                      </a:r>
                    </a:p>
                    <a:p>
                      <a:pPr lvl="0">
                        <a:buNone/>
                      </a:pPr>
                      <a:r>
                        <a:rPr lang="en-US" sz="1200">
                          <a:effectLst/>
                          <a:hlinkClick r:id="rId4"/>
                        </a:rPr>
                        <a:t>https://web.archive.org/web/20120204064459/http://www.isu.edu/~andesean/wform.htm</a:t>
                      </a:r>
                      <a:endParaRPr lang="en-US" sz="1200">
                        <a:effectLst/>
                      </a:endParaRPr>
                    </a:p>
                  </a:txBody>
                  <a:tcPr marL="68580" marR="68580" marT="0" marB="0"/>
                </a:tc>
                <a:extLst>
                  <a:ext uri="{0D108BD9-81ED-4DB2-BD59-A6C34878D82A}">
                    <a16:rowId xmlns:a16="http://schemas.microsoft.com/office/drawing/2014/main" val="2027240185"/>
                  </a:ext>
                </a:extLst>
              </a:tr>
            </a:tbl>
          </a:graphicData>
        </a:graphic>
      </p:graphicFrame>
      <p:sp>
        <p:nvSpPr>
          <p:cNvPr id="7" name="TextBox 6">
            <a:extLst>
              <a:ext uri="{FF2B5EF4-FFF2-40B4-BE49-F238E27FC236}">
                <a16:creationId xmlns:a16="http://schemas.microsoft.com/office/drawing/2014/main" id="{86D0B72B-F1EB-4366-ABAB-E7752F8EE9F5}"/>
              </a:ext>
            </a:extLst>
          </p:cNvPr>
          <p:cNvSpPr txBox="1"/>
          <p:nvPr/>
        </p:nvSpPr>
        <p:spPr>
          <a:xfrm>
            <a:off x="487680" y="1153160"/>
            <a:ext cx="962152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This dataset includes meet data from powerlifting meets included in the </a:t>
            </a:r>
            <a:r>
              <a:rPr lang="en-US" sz="1600" err="1"/>
              <a:t>OpenPowerlifting</a:t>
            </a:r>
            <a:r>
              <a:rPr lang="en-US" sz="1600"/>
              <a:t> database. </a:t>
            </a:r>
            <a:endParaRPr lang="en-US" sz="1600">
              <a:cs typeface="Calibri"/>
            </a:endParaRPr>
          </a:p>
          <a:p>
            <a:pPr marL="285750" indent="-285750">
              <a:buFont typeface="Arial"/>
              <a:buChar char="•"/>
            </a:pPr>
            <a:r>
              <a:rPr lang="en-US" sz="1600"/>
              <a:t>We used data from the last 30 years, although the dataset goes back further.</a:t>
            </a:r>
            <a:endParaRPr lang="en-US" sz="1600">
              <a:cs typeface="Calibri"/>
            </a:endParaRPr>
          </a:p>
        </p:txBody>
      </p:sp>
    </p:spTree>
    <p:extLst>
      <p:ext uri="{BB962C8B-B14F-4D97-AF65-F5344CB8AC3E}">
        <p14:creationId xmlns:p14="http://schemas.microsoft.com/office/powerpoint/2010/main" val="2672643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EEC23F-9BA2-4849-BBB8-4D803AACFECA}"/>
              </a:ext>
            </a:extLst>
          </p:cNvPr>
          <p:cNvSpPr/>
          <p:nvPr/>
        </p:nvSpPr>
        <p:spPr>
          <a:xfrm>
            <a:off x="84221" y="5719009"/>
            <a:ext cx="11873163" cy="108484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CD8EC-C3DA-4C1E-A075-B30D66B9DCD3}"/>
              </a:ext>
            </a:extLst>
          </p:cNvPr>
          <p:cNvSpPr>
            <a:spLocks noGrp="1"/>
          </p:cNvSpPr>
          <p:nvPr>
            <p:ph type="title"/>
          </p:nvPr>
        </p:nvSpPr>
        <p:spPr>
          <a:xfrm>
            <a:off x="838200" y="365125"/>
            <a:ext cx="9833811" cy="413169"/>
          </a:xfrm>
          <a:solidFill>
            <a:schemeClr val="accent3">
              <a:lumMod val="20000"/>
              <a:lumOff val="80000"/>
            </a:schemeClr>
          </a:solidFill>
        </p:spPr>
        <p:txBody>
          <a:bodyPr>
            <a:normAutofit fontScale="90000"/>
          </a:bodyPr>
          <a:lstStyle/>
          <a:p>
            <a:r>
              <a:rPr lang="en-US" sz="3600">
                <a:cs typeface="Calibri Light"/>
              </a:rPr>
              <a:t>Relationship of Wilks and Body Weight</a:t>
            </a:r>
            <a:endParaRPr lang="en-US" sz="3600"/>
          </a:p>
        </p:txBody>
      </p:sp>
      <p:pic>
        <p:nvPicPr>
          <p:cNvPr id="4" name="Picture 4" descr="A screenshot of a cell phone&#10;&#10;Description generated with high confidence">
            <a:extLst>
              <a:ext uri="{FF2B5EF4-FFF2-40B4-BE49-F238E27FC236}">
                <a16:creationId xmlns:a16="http://schemas.microsoft.com/office/drawing/2014/main" id="{E247E58E-3DDC-4244-B38D-EB800E11555F}"/>
              </a:ext>
            </a:extLst>
          </p:cNvPr>
          <p:cNvPicPr>
            <a:picLocks noGrp="1" noChangeAspect="1"/>
          </p:cNvPicPr>
          <p:nvPr>
            <p:ph idx="1"/>
          </p:nvPr>
        </p:nvPicPr>
        <p:blipFill>
          <a:blip r:embed="rId2"/>
          <a:stretch>
            <a:fillRect/>
          </a:stretch>
        </p:blipFill>
        <p:spPr>
          <a:xfrm>
            <a:off x="842540" y="3341386"/>
            <a:ext cx="2967294" cy="2375593"/>
          </a:xfrm>
          <a:prstGeom prst="rect">
            <a:avLst/>
          </a:prstGeom>
        </p:spPr>
      </p:pic>
      <p:sp>
        <p:nvSpPr>
          <p:cNvPr id="13" name="TextBox 12">
            <a:extLst>
              <a:ext uri="{FF2B5EF4-FFF2-40B4-BE49-F238E27FC236}">
                <a16:creationId xmlns:a16="http://schemas.microsoft.com/office/drawing/2014/main" id="{D1E9526A-9177-4086-906C-9A212676E6DF}"/>
              </a:ext>
            </a:extLst>
          </p:cNvPr>
          <p:cNvSpPr txBox="1"/>
          <p:nvPr/>
        </p:nvSpPr>
        <p:spPr>
          <a:xfrm>
            <a:off x="4182977" y="5757108"/>
            <a:ext cx="274320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2) For men, the observed avg Wilks has a </a:t>
            </a:r>
            <a:r>
              <a:rPr lang="en-US" sz="1200" b="1">
                <a:cs typeface="Calibri"/>
              </a:rPr>
              <a:t>positive</a:t>
            </a:r>
            <a:r>
              <a:rPr lang="en-US" sz="1200">
                <a:cs typeface="Calibri"/>
              </a:rPr>
              <a:t> correlation to avg body weight across body weight categories (Pearson 0.989 for weight categories 2-9)</a:t>
            </a:r>
          </a:p>
        </p:txBody>
      </p:sp>
      <p:sp>
        <p:nvSpPr>
          <p:cNvPr id="14" name="TextBox 13">
            <a:extLst>
              <a:ext uri="{FF2B5EF4-FFF2-40B4-BE49-F238E27FC236}">
                <a16:creationId xmlns:a16="http://schemas.microsoft.com/office/drawing/2014/main" id="{6CEB9C97-AB7C-431B-B218-6AC29E878A0B}"/>
              </a:ext>
            </a:extLst>
          </p:cNvPr>
          <p:cNvSpPr txBox="1"/>
          <p:nvPr/>
        </p:nvSpPr>
        <p:spPr>
          <a:xfrm>
            <a:off x="7682162" y="5757109"/>
            <a:ext cx="2743200"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2) For women, the observed avg Wilks has a </a:t>
            </a:r>
            <a:r>
              <a:rPr lang="en-US" sz="1200" b="1">
                <a:cs typeface="Calibri"/>
              </a:rPr>
              <a:t>negative</a:t>
            </a:r>
            <a:r>
              <a:rPr lang="en-US" sz="1200">
                <a:cs typeface="Calibri"/>
              </a:rPr>
              <a:t> correlation to avg body weight across body weight categories (Pearson -0.977 for weight categories 2-8)</a:t>
            </a:r>
            <a:endParaRPr lang="en-US"/>
          </a:p>
        </p:txBody>
      </p:sp>
      <p:pic>
        <p:nvPicPr>
          <p:cNvPr id="5" name="Picture 4" descr="A screenshot of a cell phone&#10;&#10;Description generated with high confidence">
            <a:extLst>
              <a:ext uri="{FF2B5EF4-FFF2-40B4-BE49-F238E27FC236}">
                <a16:creationId xmlns:a16="http://schemas.microsoft.com/office/drawing/2014/main" id="{2C915150-2A9B-4540-9E13-D7018D7D325A}"/>
              </a:ext>
            </a:extLst>
          </p:cNvPr>
          <p:cNvPicPr>
            <a:picLocks noChangeAspect="1"/>
          </p:cNvPicPr>
          <p:nvPr/>
        </p:nvPicPr>
        <p:blipFill>
          <a:blip r:embed="rId3"/>
          <a:stretch>
            <a:fillRect/>
          </a:stretch>
        </p:blipFill>
        <p:spPr>
          <a:xfrm>
            <a:off x="844304" y="902210"/>
            <a:ext cx="3027948" cy="2434390"/>
          </a:xfrm>
          <a:prstGeom prst="rect">
            <a:avLst/>
          </a:prstGeom>
        </p:spPr>
      </p:pic>
      <p:pic>
        <p:nvPicPr>
          <p:cNvPr id="9" name="Picture 10" descr="A screenshot of a cell phone&#10;&#10;Description generated with very high confidence">
            <a:extLst>
              <a:ext uri="{FF2B5EF4-FFF2-40B4-BE49-F238E27FC236}">
                <a16:creationId xmlns:a16="http://schemas.microsoft.com/office/drawing/2014/main" id="{7EEA9825-7AC4-4737-BB62-ADC16898BB61}"/>
              </a:ext>
            </a:extLst>
          </p:cNvPr>
          <p:cNvPicPr>
            <a:picLocks noChangeAspect="1"/>
          </p:cNvPicPr>
          <p:nvPr/>
        </p:nvPicPr>
        <p:blipFill>
          <a:blip r:embed="rId4"/>
          <a:stretch>
            <a:fillRect/>
          </a:stretch>
        </p:blipFill>
        <p:spPr>
          <a:xfrm>
            <a:off x="4052636" y="1980510"/>
            <a:ext cx="3124200" cy="2726532"/>
          </a:xfrm>
          <a:prstGeom prst="rect">
            <a:avLst/>
          </a:prstGeom>
        </p:spPr>
      </p:pic>
      <p:pic>
        <p:nvPicPr>
          <p:cNvPr id="18" name="Picture 18" descr="A close up of a newspaper&#10;&#10;Description generated with high confidence">
            <a:extLst>
              <a:ext uri="{FF2B5EF4-FFF2-40B4-BE49-F238E27FC236}">
                <a16:creationId xmlns:a16="http://schemas.microsoft.com/office/drawing/2014/main" id="{943B8446-EDEB-4E3A-AA3B-0D5F3843944D}"/>
              </a:ext>
            </a:extLst>
          </p:cNvPr>
          <p:cNvPicPr>
            <a:picLocks noChangeAspect="1"/>
          </p:cNvPicPr>
          <p:nvPr/>
        </p:nvPicPr>
        <p:blipFill>
          <a:blip r:embed="rId5"/>
          <a:stretch>
            <a:fillRect/>
          </a:stretch>
        </p:blipFill>
        <p:spPr>
          <a:xfrm>
            <a:off x="7762374" y="1899707"/>
            <a:ext cx="2743200" cy="2878111"/>
          </a:xfrm>
          <a:prstGeom prst="rect">
            <a:avLst/>
          </a:prstGeom>
        </p:spPr>
      </p:pic>
      <p:sp>
        <p:nvSpPr>
          <p:cNvPr id="10" name="TextBox 9">
            <a:extLst>
              <a:ext uri="{FF2B5EF4-FFF2-40B4-BE49-F238E27FC236}">
                <a16:creationId xmlns:a16="http://schemas.microsoft.com/office/drawing/2014/main" id="{B7ACDCE4-A5A2-4A87-A244-E86A69CCB7A2}"/>
              </a:ext>
            </a:extLst>
          </p:cNvPr>
          <p:cNvSpPr txBox="1"/>
          <p:nvPr/>
        </p:nvSpPr>
        <p:spPr>
          <a:xfrm>
            <a:off x="834187" y="5757108"/>
            <a:ext cx="2743200"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1)  In an attempt to achieve a single metric that can be used for both men and women, the Wilks metric is calculated with a different set of coefficients for each sex.  </a:t>
            </a:r>
          </a:p>
        </p:txBody>
      </p:sp>
      <p:sp>
        <p:nvSpPr>
          <p:cNvPr id="3" name="Oval 2">
            <a:extLst>
              <a:ext uri="{FF2B5EF4-FFF2-40B4-BE49-F238E27FC236}">
                <a16:creationId xmlns:a16="http://schemas.microsoft.com/office/drawing/2014/main" id="{E31534D8-AF37-4FD8-BC33-90E0FE480CF0}"/>
              </a:ext>
            </a:extLst>
          </p:cNvPr>
          <p:cNvSpPr/>
          <p:nvPr/>
        </p:nvSpPr>
        <p:spPr>
          <a:xfrm>
            <a:off x="1290316" y="1158236"/>
            <a:ext cx="1676400" cy="41656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1CD14C-0E74-46CF-B248-36F5C0CBD10E}"/>
              </a:ext>
            </a:extLst>
          </p:cNvPr>
          <p:cNvSpPr/>
          <p:nvPr/>
        </p:nvSpPr>
        <p:spPr>
          <a:xfrm>
            <a:off x="1168396" y="3535676"/>
            <a:ext cx="1838960" cy="50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5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7C36-6931-4E6C-B5F8-D892372F7CAE}"/>
              </a:ext>
            </a:extLst>
          </p:cNvPr>
          <p:cNvSpPr>
            <a:spLocks noGrp="1"/>
          </p:cNvSpPr>
          <p:nvPr>
            <p:ph type="title"/>
          </p:nvPr>
        </p:nvSpPr>
        <p:spPr/>
        <p:txBody>
          <a:bodyPr/>
          <a:lstStyle/>
          <a:p>
            <a:r>
              <a:rPr lang="en-US">
                <a:cs typeface="Calibri Light"/>
              </a:rPr>
              <a:t>Regression Slides</a:t>
            </a:r>
            <a:endParaRPr lang="en-US"/>
          </a:p>
        </p:txBody>
      </p:sp>
      <p:pic>
        <p:nvPicPr>
          <p:cNvPr id="4" name="Picture 4" descr="A close up of a person&#10;&#10;Description generated with high confidence">
            <a:extLst>
              <a:ext uri="{FF2B5EF4-FFF2-40B4-BE49-F238E27FC236}">
                <a16:creationId xmlns:a16="http://schemas.microsoft.com/office/drawing/2014/main" id="{21F7571E-118D-4FE2-9B0F-98856E1ACEA5}"/>
              </a:ext>
            </a:extLst>
          </p:cNvPr>
          <p:cNvPicPr>
            <a:picLocks noGrp="1" noChangeAspect="1"/>
          </p:cNvPicPr>
          <p:nvPr>
            <p:ph idx="1"/>
          </p:nvPr>
        </p:nvPicPr>
        <p:blipFill>
          <a:blip r:embed="rId2"/>
          <a:stretch>
            <a:fillRect/>
          </a:stretch>
        </p:blipFill>
        <p:spPr>
          <a:xfrm>
            <a:off x="1585373" y="1714666"/>
            <a:ext cx="8388648" cy="4156313"/>
          </a:xfrm>
          <a:prstGeom prst="rect">
            <a:avLst/>
          </a:prstGeom>
        </p:spPr>
      </p:pic>
    </p:spTree>
    <p:extLst>
      <p:ext uri="{BB962C8B-B14F-4D97-AF65-F5344CB8AC3E}">
        <p14:creationId xmlns:p14="http://schemas.microsoft.com/office/powerpoint/2010/main" val="2597380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7C36-6931-4E6C-B5F8-D892372F7CAE}"/>
              </a:ext>
            </a:extLst>
          </p:cNvPr>
          <p:cNvSpPr>
            <a:spLocks noGrp="1"/>
          </p:cNvSpPr>
          <p:nvPr>
            <p:ph type="title"/>
          </p:nvPr>
        </p:nvSpPr>
        <p:spPr/>
        <p:txBody>
          <a:bodyPr/>
          <a:lstStyle/>
          <a:p>
            <a:r>
              <a:rPr lang="en-US">
                <a:cs typeface="Calibri Light"/>
              </a:rPr>
              <a:t>Regression Slides</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619F7E9A-538C-4E8D-B9C8-2F36179AC7F9}"/>
              </a:ext>
            </a:extLst>
          </p:cNvPr>
          <p:cNvPicPr>
            <a:picLocks noGrp="1" noChangeAspect="1"/>
          </p:cNvPicPr>
          <p:nvPr>
            <p:ph idx="1"/>
          </p:nvPr>
        </p:nvPicPr>
        <p:blipFill>
          <a:blip r:embed="rId2"/>
          <a:stretch>
            <a:fillRect/>
          </a:stretch>
        </p:blipFill>
        <p:spPr>
          <a:xfrm>
            <a:off x="1442050" y="1528748"/>
            <a:ext cx="8991599" cy="4772563"/>
          </a:xfrm>
          <a:prstGeom prst="rect">
            <a:avLst/>
          </a:prstGeom>
        </p:spPr>
      </p:pic>
    </p:spTree>
    <p:extLst>
      <p:ext uri="{BB962C8B-B14F-4D97-AF65-F5344CB8AC3E}">
        <p14:creationId xmlns:p14="http://schemas.microsoft.com/office/powerpoint/2010/main" val="121896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7C36-6931-4E6C-B5F8-D892372F7CAE}"/>
              </a:ext>
            </a:extLst>
          </p:cNvPr>
          <p:cNvSpPr>
            <a:spLocks noGrp="1"/>
          </p:cNvSpPr>
          <p:nvPr>
            <p:ph type="title"/>
          </p:nvPr>
        </p:nvSpPr>
        <p:spPr/>
        <p:txBody>
          <a:bodyPr/>
          <a:lstStyle/>
          <a:p>
            <a:r>
              <a:rPr lang="en-US">
                <a:cs typeface="Calibri Light"/>
              </a:rPr>
              <a:t>Regression Slides</a:t>
            </a: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A144767A-486B-46A2-840B-2129F4062206}"/>
              </a:ext>
            </a:extLst>
          </p:cNvPr>
          <p:cNvPicPr>
            <a:picLocks noGrp="1" noChangeAspect="1"/>
          </p:cNvPicPr>
          <p:nvPr>
            <p:ph idx="1"/>
          </p:nvPr>
        </p:nvPicPr>
        <p:blipFill>
          <a:blip r:embed="rId2"/>
          <a:stretch>
            <a:fillRect/>
          </a:stretch>
        </p:blipFill>
        <p:spPr>
          <a:xfrm>
            <a:off x="1337095" y="1709993"/>
            <a:ext cx="8727055" cy="4180036"/>
          </a:xfrm>
          <a:prstGeom prst="rect">
            <a:avLst/>
          </a:prstGeom>
        </p:spPr>
      </p:pic>
    </p:spTree>
    <p:extLst>
      <p:ext uri="{BB962C8B-B14F-4D97-AF65-F5344CB8AC3E}">
        <p14:creationId xmlns:p14="http://schemas.microsoft.com/office/powerpoint/2010/main" val="3101966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7C36-6931-4E6C-B5F8-D892372F7CAE}"/>
              </a:ext>
            </a:extLst>
          </p:cNvPr>
          <p:cNvSpPr>
            <a:spLocks noGrp="1"/>
          </p:cNvSpPr>
          <p:nvPr>
            <p:ph type="title"/>
          </p:nvPr>
        </p:nvSpPr>
        <p:spPr/>
        <p:txBody>
          <a:bodyPr/>
          <a:lstStyle/>
          <a:p>
            <a:r>
              <a:rPr lang="en-US">
                <a:cs typeface="Calibri Light"/>
              </a:rPr>
              <a:t>Regression Slides</a:t>
            </a:r>
            <a:endParaRPr lang="en-US"/>
          </a:p>
        </p:txBody>
      </p:sp>
      <p:pic>
        <p:nvPicPr>
          <p:cNvPr id="18" name="Picture 18" descr="A screenshot of a cell phone&#10;&#10;Description generated with very high confidence">
            <a:extLst>
              <a:ext uri="{FF2B5EF4-FFF2-40B4-BE49-F238E27FC236}">
                <a16:creationId xmlns:a16="http://schemas.microsoft.com/office/drawing/2014/main" id="{97E9A2F8-EFD3-4143-85A6-43F606AAF452}"/>
              </a:ext>
            </a:extLst>
          </p:cNvPr>
          <p:cNvPicPr>
            <a:picLocks noGrp="1" noChangeAspect="1"/>
          </p:cNvPicPr>
          <p:nvPr>
            <p:ph idx="1"/>
          </p:nvPr>
        </p:nvPicPr>
        <p:blipFill>
          <a:blip r:embed="rId2"/>
          <a:stretch>
            <a:fillRect/>
          </a:stretch>
        </p:blipFill>
        <p:spPr>
          <a:xfrm>
            <a:off x="1885501" y="1533241"/>
            <a:ext cx="9067978" cy="4346634"/>
          </a:xfrm>
          <a:prstGeom prst="rect">
            <a:avLst/>
          </a:prstGeom>
        </p:spPr>
      </p:pic>
    </p:spTree>
    <p:extLst>
      <p:ext uri="{BB962C8B-B14F-4D97-AF65-F5344CB8AC3E}">
        <p14:creationId xmlns:p14="http://schemas.microsoft.com/office/powerpoint/2010/main" val="61008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83A3-4011-442A-9927-ED1AEE33BC7D}"/>
              </a:ext>
            </a:extLst>
          </p:cNvPr>
          <p:cNvSpPr>
            <a:spLocks noGrp="1"/>
          </p:cNvSpPr>
          <p:nvPr>
            <p:ph type="title"/>
          </p:nvPr>
        </p:nvSpPr>
        <p:spPr/>
        <p:txBody>
          <a:bodyPr/>
          <a:lstStyle/>
          <a:p>
            <a:r>
              <a:rPr lang="en-US">
                <a:cs typeface="Calibri Light"/>
              </a:rPr>
              <a:t>KSVM</a:t>
            </a:r>
            <a:endParaRPr lang="en-US"/>
          </a:p>
        </p:txBody>
      </p:sp>
      <p:sp>
        <p:nvSpPr>
          <p:cNvPr id="3" name="Content Placeholder 2">
            <a:extLst>
              <a:ext uri="{FF2B5EF4-FFF2-40B4-BE49-F238E27FC236}">
                <a16:creationId xmlns:a16="http://schemas.microsoft.com/office/drawing/2014/main" id="{B88E5C5F-87BA-4D50-A2DC-BB0697E65A31}"/>
              </a:ext>
            </a:extLst>
          </p:cNvPr>
          <p:cNvSpPr>
            <a:spLocks noGrp="1"/>
          </p:cNvSpPr>
          <p:nvPr>
            <p:ph idx="1"/>
          </p:nvPr>
        </p:nvSpPr>
        <p:spPr>
          <a:xfrm>
            <a:off x="838200" y="1566833"/>
            <a:ext cx="10515600" cy="4782658"/>
          </a:xfrm>
        </p:spPr>
        <p:txBody>
          <a:bodyPr vert="horz" lIns="91440" tIns="45720" rIns="91440" bIns="45720" rtlCol="0" anchor="t">
            <a:normAutofit fontScale="70000" lnSpcReduction="20000"/>
          </a:bodyPr>
          <a:lstStyle/>
          <a:p>
            <a:r>
              <a:rPr lang="en-US">
                <a:cs typeface="Calibri"/>
              </a:rPr>
              <a:t>library(</a:t>
            </a:r>
            <a:r>
              <a:rPr lang="en-US" err="1">
                <a:cs typeface="Calibri"/>
              </a:rPr>
              <a:t>arules</a:t>
            </a:r>
            <a:r>
              <a:rPr lang="en-US">
                <a:cs typeface="Calibri"/>
              </a:rPr>
              <a:t>)</a:t>
            </a:r>
          </a:p>
          <a:p>
            <a:r>
              <a:rPr lang="en-US">
                <a:cs typeface="Calibri"/>
              </a:rPr>
              <a:t>library(</a:t>
            </a:r>
            <a:r>
              <a:rPr lang="en-US" err="1">
                <a:cs typeface="Calibri"/>
              </a:rPr>
              <a:t>tidyverse</a:t>
            </a:r>
            <a:r>
              <a:rPr lang="en-US">
                <a:cs typeface="Calibri"/>
              </a:rPr>
              <a:t>)</a:t>
            </a:r>
            <a:endParaRPr lang="en-US"/>
          </a:p>
          <a:p>
            <a:r>
              <a:rPr lang="en-US">
                <a:cs typeface="Calibri"/>
              </a:rPr>
              <a:t>library(</a:t>
            </a:r>
            <a:r>
              <a:rPr lang="en-US" err="1">
                <a:cs typeface="Calibri"/>
              </a:rPr>
              <a:t>arulesViz</a:t>
            </a:r>
            <a:r>
              <a:rPr lang="en-US">
                <a:cs typeface="Calibri"/>
              </a:rPr>
              <a:t>)</a:t>
            </a:r>
            <a:endParaRPr lang="en-US"/>
          </a:p>
          <a:p>
            <a:r>
              <a:rPr lang="en-US">
                <a:cs typeface="Calibri"/>
              </a:rPr>
              <a:t>library(</a:t>
            </a:r>
            <a:r>
              <a:rPr lang="en-US" err="1">
                <a:cs typeface="Calibri"/>
              </a:rPr>
              <a:t>kernlab</a:t>
            </a:r>
            <a:r>
              <a:rPr lang="en-US">
                <a:cs typeface="Calibri"/>
              </a:rPr>
              <a:t>)</a:t>
            </a:r>
            <a:endParaRPr lang="en-US"/>
          </a:p>
          <a:p>
            <a:r>
              <a:rPr lang="en-US">
                <a:cs typeface="Calibri"/>
              </a:rPr>
              <a:t>library(e1071)</a:t>
            </a:r>
            <a:br>
              <a:rPr lang="en-US">
                <a:cs typeface="Calibri"/>
              </a:rPr>
            </a:br>
            <a:r>
              <a:rPr lang="en-US">
                <a:cs typeface="Calibri"/>
              </a:rPr>
              <a:t> library(</a:t>
            </a:r>
            <a:r>
              <a:rPr lang="en-US" err="1">
                <a:cs typeface="Calibri"/>
              </a:rPr>
              <a:t>neuralnet</a:t>
            </a:r>
            <a:r>
              <a:rPr lang="en-US">
                <a:cs typeface="Calibri"/>
              </a:rPr>
              <a:t>)</a:t>
            </a:r>
            <a:endParaRPr lang="en-US"/>
          </a:p>
          <a:p>
            <a:r>
              <a:rPr lang="en-US">
                <a:cs typeface="Calibri"/>
              </a:rPr>
              <a:t>library(MASS)</a:t>
            </a:r>
            <a:endParaRPr lang="en-US"/>
          </a:p>
          <a:p>
            <a:pPr marL="0" indent="0" algn="ctr">
              <a:buNone/>
            </a:pPr>
            <a:r>
              <a:rPr lang="en-US" sz="4400" b="1">
                <a:latin typeface="Aldhabi"/>
                <a:cs typeface="Aldhabi"/>
              </a:rPr>
              <a:t>Reading in the csv file</a:t>
            </a:r>
          </a:p>
          <a:p>
            <a:r>
              <a:rPr lang="en-US" err="1">
                <a:cs typeface="Calibri"/>
              </a:rPr>
              <a:t>plData</a:t>
            </a:r>
            <a:r>
              <a:rPr lang="en-US">
                <a:cs typeface="Calibri"/>
              </a:rPr>
              <a:t> &lt;- read.csv(file="C:/PLTrimmed2.csv", header = TRUE)</a:t>
            </a:r>
          </a:p>
          <a:p>
            <a:r>
              <a:rPr lang="en-US">
                <a:cs typeface="Calibri"/>
              </a:rPr>
              <a:t>Creating training and testing datasets</a:t>
            </a:r>
            <a:endParaRPr lang="en-US"/>
          </a:p>
          <a:p>
            <a:r>
              <a:rPr lang="en-US" err="1">
                <a:cs typeface="Calibri"/>
              </a:rPr>
              <a:t>randIndex</a:t>
            </a:r>
            <a:r>
              <a:rPr lang="en-US">
                <a:cs typeface="Calibri"/>
              </a:rPr>
              <a:t> &lt;- sample (1:dim(</a:t>
            </a:r>
            <a:r>
              <a:rPr lang="en-US" err="1">
                <a:cs typeface="Calibri"/>
              </a:rPr>
              <a:t>plData</a:t>
            </a:r>
            <a:r>
              <a:rPr lang="en-US">
                <a:cs typeface="Calibri"/>
              </a:rPr>
              <a:t>)[1]) #making a randomized index to avoid systematic bias</a:t>
            </a:r>
            <a:br>
              <a:rPr lang="en-US">
                <a:cs typeface="Calibri"/>
              </a:rPr>
            </a:br>
            <a:r>
              <a:rPr lang="en-US">
                <a:cs typeface="Calibri"/>
              </a:rPr>
              <a:t> cutPoint2_3 &lt;- floor(2*dim(</a:t>
            </a:r>
            <a:r>
              <a:rPr lang="en-US" err="1">
                <a:cs typeface="Calibri"/>
              </a:rPr>
              <a:t>plData</a:t>
            </a:r>
            <a:r>
              <a:rPr lang="en-US">
                <a:cs typeface="Calibri"/>
              </a:rPr>
              <a:t>)[1]/3) #calculating 2/3 cut point based on number of rows</a:t>
            </a:r>
            <a:br>
              <a:rPr lang="en-US">
                <a:cs typeface="Calibri"/>
              </a:rPr>
            </a:br>
            <a:r>
              <a:rPr lang="en-US">
                <a:cs typeface="Calibri"/>
              </a:rPr>
              <a:t> </a:t>
            </a:r>
            <a:r>
              <a:rPr lang="en-US" err="1">
                <a:cs typeface="Calibri"/>
              </a:rPr>
              <a:t>trainPLdata</a:t>
            </a:r>
            <a:r>
              <a:rPr lang="en-US">
                <a:cs typeface="Calibri"/>
              </a:rPr>
              <a:t> &lt;- </a:t>
            </a:r>
            <a:r>
              <a:rPr lang="en-US" err="1">
                <a:cs typeface="Calibri"/>
              </a:rPr>
              <a:t>plData</a:t>
            </a:r>
            <a:r>
              <a:rPr lang="en-US">
                <a:cs typeface="Calibri"/>
              </a:rPr>
              <a:t>[</a:t>
            </a:r>
            <a:r>
              <a:rPr lang="en-US" err="1">
                <a:cs typeface="Calibri"/>
              </a:rPr>
              <a:t>randIndex</a:t>
            </a:r>
            <a:r>
              <a:rPr lang="en-US">
                <a:cs typeface="Calibri"/>
              </a:rPr>
              <a:t>[1:cutPoint2_3],] #randomized training data of 2/3 of the dataset</a:t>
            </a:r>
            <a:br>
              <a:rPr lang="en-US">
                <a:cs typeface="Calibri"/>
              </a:rPr>
            </a:br>
            <a:r>
              <a:rPr lang="en-US">
                <a:cs typeface="Calibri"/>
              </a:rPr>
              <a:t> </a:t>
            </a:r>
            <a:r>
              <a:rPr lang="en-US" err="1">
                <a:cs typeface="Calibri"/>
              </a:rPr>
              <a:t>testPLdata</a:t>
            </a:r>
            <a:r>
              <a:rPr lang="en-US">
                <a:cs typeface="Calibri"/>
              </a:rPr>
              <a:t> &lt;- </a:t>
            </a:r>
            <a:r>
              <a:rPr lang="en-US" err="1">
                <a:cs typeface="Calibri"/>
              </a:rPr>
              <a:t>plData</a:t>
            </a:r>
            <a:r>
              <a:rPr lang="en-US">
                <a:cs typeface="Calibri"/>
              </a:rPr>
              <a:t>[</a:t>
            </a:r>
            <a:r>
              <a:rPr lang="en-US" err="1">
                <a:cs typeface="Calibri"/>
              </a:rPr>
              <a:t>randIndex</a:t>
            </a:r>
            <a:r>
              <a:rPr lang="en-US">
                <a:cs typeface="Calibri"/>
              </a:rPr>
              <a:t>[(cutPoint2_3+1):dim(</a:t>
            </a:r>
            <a:r>
              <a:rPr lang="en-US" err="1">
                <a:cs typeface="Calibri"/>
              </a:rPr>
              <a:t>plData</a:t>
            </a:r>
            <a:r>
              <a:rPr lang="en-US">
                <a:cs typeface="Calibri"/>
              </a:rPr>
              <a:t>)[1]],] #randomized test data of 1/3 of the set</a:t>
            </a:r>
            <a:endParaRPr lang="en-US"/>
          </a:p>
          <a:p>
            <a:pPr marL="0" indent="0">
              <a:buNone/>
            </a:pPr>
            <a:endParaRPr lang="en-US">
              <a:cs typeface="Calibri"/>
            </a:endParaRPr>
          </a:p>
        </p:txBody>
      </p:sp>
    </p:spTree>
    <p:extLst>
      <p:ext uri="{BB962C8B-B14F-4D97-AF65-F5344CB8AC3E}">
        <p14:creationId xmlns:p14="http://schemas.microsoft.com/office/powerpoint/2010/main" val="357843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FCF6-6FD4-48D0-BC7A-5FF14D795298}"/>
              </a:ext>
            </a:extLst>
          </p:cNvPr>
          <p:cNvSpPr>
            <a:spLocks noGrp="1"/>
          </p:cNvSpPr>
          <p:nvPr>
            <p:ph type="title"/>
          </p:nvPr>
        </p:nvSpPr>
        <p:spPr/>
        <p:txBody>
          <a:bodyPr/>
          <a:lstStyle/>
          <a:p>
            <a:r>
              <a:rPr lang="en-US">
                <a:cs typeface="Calibri Light"/>
              </a:rPr>
              <a:t>KSVM Continued</a:t>
            </a:r>
            <a:endParaRPr lang="en-US"/>
          </a:p>
        </p:txBody>
      </p:sp>
      <p:sp>
        <p:nvSpPr>
          <p:cNvPr id="3" name="Content Placeholder 2">
            <a:extLst>
              <a:ext uri="{FF2B5EF4-FFF2-40B4-BE49-F238E27FC236}">
                <a16:creationId xmlns:a16="http://schemas.microsoft.com/office/drawing/2014/main" id="{CB7577A6-31F1-4CD1-8711-828454F4B47D}"/>
              </a:ext>
            </a:extLst>
          </p:cNvPr>
          <p:cNvSpPr>
            <a:spLocks noGrp="1"/>
          </p:cNvSpPr>
          <p:nvPr>
            <p:ph idx="1"/>
          </p:nvPr>
        </p:nvSpPr>
        <p:spPr>
          <a:xfrm>
            <a:off x="838200" y="1423059"/>
            <a:ext cx="10515600" cy="4753904"/>
          </a:xfrm>
        </p:spPr>
        <p:txBody>
          <a:bodyPr vert="horz" lIns="91440" tIns="45720" rIns="91440" bIns="45720" rtlCol="0" anchor="t">
            <a:normAutofit fontScale="70000" lnSpcReduction="20000"/>
          </a:bodyPr>
          <a:lstStyle/>
          <a:p>
            <a:pPr>
              <a:buNone/>
            </a:pPr>
            <a:r>
              <a:rPr lang="en-US">
                <a:cs typeface="Calibri"/>
              </a:rPr>
              <a:t>Building the model</a:t>
            </a:r>
            <a:endParaRPr lang="en-US"/>
          </a:p>
          <a:p>
            <a:pPr>
              <a:buFont typeface="Arial"/>
              <a:buChar char="•"/>
            </a:pPr>
            <a:r>
              <a:rPr lang="en-US">
                <a:cs typeface="Calibri"/>
              </a:rPr>
              <a:t>We used C=50 because the previous model at C=5 produced a high rate of error. C=50 did not improve the error, however. Training error in the example in the text was around .8%, while we saw error of more than 90% in each model. Cross validation error was also very high.</a:t>
            </a:r>
            <a:endParaRPr lang="en-US"/>
          </a:p>
          <a:p>
            <a:pPr indent="0">
              <a:buNone/>
            </a:pPr>
            <a:r>
              <a:rPr lang="en-US" err="1">
                <a:cs typeface="Calibri"/>
              </a:rPr>
              <a:t>svmWilksbw</a:t>
            </a:r>
            <a:r>
              <a:rPr lang="en-US">
                <a:cs typeface="Calibri"/>
              </a:rPr>
              <a:t> &lt;- </a:t>
            </a:r>
            <a:r>
              <a:rPr lang="en-US" err="1">
                <a:cs typeface="Calibri"/>
              </a:rPr>
              <a:t>ksvm</a:t>
            </a:r>
            <a:r>
              <a:rPr lang="en-US">
                <a:cs typeface="Calibri"/>
              </a:rPr>
              <a:t>(Wilks ~ </a:t>
            </a:r>
            <a:r>
              <a:rPr lang="en-US" err="1">
                <a:cs typeface="Calibri"/>
              </a:rPr>
              <a:t>BodyweightKg</a:t>
            </a:r>
            <a:r>
              <a:rPr lang="en-US">
                <a:cs typeface="Calibri"/>
              </a:rPr>
              <a:t>, data=</a:t>
            </a:r>
            <a:r>
              <a:rPr lang="en-US" err="1">
                <a:cs typeface="Calibri"/>
              </a:rPr>
              <a:t>trainPLdata</a:t>
            </a:r>
            <a:r>
              <a:rPr lang="en-US">
                <a:cs typeface="Calibri"/>
              </a:rPr>
              <a:t>, kernel =  "</a:t>
            </a:r>
            <a:r>
              <a:rPr lang="en-US" err="1">
                <a:cs typeface="Calibri"/>
              </a:rPr>
              <a:t>vanilladot</a:t>
            </a:r>
            <a:r>
              <a:rPr lang="en-US">
                <a:cs typeface="Calibri"/>
              </a:rPr>
              <a:t>",</a:t>
            </a:r>
            <a:r>
              <a:rPr lang="en-US" err="1">
                <a:cs typeface="Calibri"/>
              </a:rPr>
              <a:t>kpar</a:t>
            </a:r>
            <a:r>
              <a:rPr lang="en-US">
                <a:cs typeface="Calibri"/>
              </a:rPr>
              <a:t>="</a:t>
            </a:r>
            <a:r>
              <a:rPr lang="en-US" err="1">
                <a:cs typeface="Calibri"/>
              </a:rPr>
              <a:t>automatic",C</a:t>
            </a:r>
            <a:r>
              <a:rPr lang="en-US">
                <a:cs typeface="Calibri"/>
              </a:rPr>
              <a:t>=50,cross=3,prob.model=TRUE)</a:t>
            </a:r>
            <a:endParaRPr lang="en-US"/>
          </a:p>
          <a:p>
            <a:pPr>
              <a:buNone/>
            </a:pPr>
            <a:r>
              <a:rPr lang="en-US">
                <a:cs typeface="Calibri"/>
              </a:rPr>
              <a:t>##  Setting default kernel parameters</a:t>
            </a:r>
            <a:endParaRPr lang="en-US"/>
          </a:p>
          <a:p>
            <a:pPr>
              <a:buNone/>
            </a:pPr>
            <a:r>
              <a:rPr lang="en-US" err="1">
                <a:cs typeface="Calibri"/>
              </a:rPr>
              <a:t>svmWilksbw</a:t>
            </a:r>
            <a:endParaRPr lang="en-US" err="1"/>
          </a:p>
          <a:p>
            <a:pPr>
              <a:buNone/>
            </a:pPr>
            <a:r>
              <a:rPr lang="en-US">
                <a:cs typeface="Calibri"/>
              </a:rPr>
              <a:t>## Support Vector Machine object of class "</a:t>
            </a:r>
            <a:r>
              <a:rPr lang="en-US" err="1">
                <a:cs typeface="Calibri"/>
              </a:rPr>
              <a:t>ksvm</a:t>
            </a:r>
            <a:r>
              <a:rPr lang="en-US">
                <a:cs typeface="Calibri"/>
              </a:rPr>
              <a:t>" </a:t>
            </a:r>
            <a:br>
              <a:rPr lang="en-US">
                <a:cs typeface="Calibri"/>
              </a:rPr>
            </a:br>
            <a:r>
              <a:rPr lang="en-US">
                <a:cs typeface="Calibri"/>
              </a:rPr>
              <a:t>## SV type: eps-</a:t>
            </a:r>
            <a:r>
              <a:rPr lang="en-US" err="1">
                <a:cs typeface="Calibri"/>
              </a:rPr>
              <a:t>svr</a:t>
            </a:r>
            <a:r>
              <a:rPr lang="en-US">
                <a:cs typeface="Calibri"/>
              </a:rPr>
              <a:t>  (regression) </a:t>
            </a:r>
            <a:br>
              <a:rPr lang="en-US">
                <a:cs typeface="Calibri"/>
              </a:rPr>
            </a:br>
            <a:r>
              <a:rPr lang="en-US">
                <a:cs typeface="Calibri"/>
              </a:rPr>
              <a:t>##  parameter : epsilon = 0.1  cost C = 50 </a:t>
            </a:r>
            <a:br>
              <a:rPr lang="en-US">
                <a:cs typeface="Calibri"/>
              </a:rPr>
            </a:br>
            <a:r>
              <a:rPr lang="en-US">
                <a:cs typeface="Calibri"/>
              </a:rPr>
              <a:t>## Linear (vanilla) kernel function. </a:t>
            </a:r>
            <a:br>
              <a:rPr lang="en-US">
                <a:cs typeface="Calibri"/>
              </a:rPr>
            </a:br>
            <a:r>
              <a:rPr lang="en-US">
                <a:cs typeface="Calibri"/>
              </a:rPr>
              <a:t>## Number of Support Vectors : 170860 </a:t>
            </a:r>
            <a:br>
              <a:rPr lang="en-US">
                <a:cs typeface="Calibri"/>
              </a:rPr>
            </a:br>
            <a:r>
              <a:rPr lang="en-US">
                <a:cs typeface="Calibri"/>
              </a:rPr>
              <a:t>## Objective Function Value : -6264243 </a:t>
            </a:r>
            <a:br>
              <a:rPr lang="en-US">
                <a:cs typeface="Calibri"/>
              </a:rPr>
            </a:br>
            <a:r>
              <a:rPr lang="en-US">
                <a:solidFill>
                  <a:srgbClr val="FF0000"/>
                </a:solidFill>
                <a:cs typeface="Calibri"/>
              </a:rPr>
              <a:t>## Training error : 0.96763 </a:t>
            </a:r>
            <a:br>
              <a:rPr lang="en-US">
                <a:solidFill>
                  <a:srgbClr val="FF0000"/>
                </a:solidFill>
                <a:cs typeface="Calibri"/>
              </a:rPr>
            </a:br>
            <a:r>
              <a:rPr lang="en-US">
                <a:solidFill>
                  <a:srgbClr val="FF0000"/>
                </a:solidFill>
                <a:cs typeface="Calibri"/>
              </a:rPr>
              <a:t>## Cross validation error : 5708.135</a:t>
            </a:r>
            <a:r>
              <a:rPr lang="en-US">
                <a:cs typeface="Calibri"/>
              </a:rPr>
              <a:t> </a:t>
            </a:r>
            <a:br>
              <a:rPr lang="en-US">
                <a:cs typeface="Calibri"/>
              </a:rPr>
            </a:br>
            <a:r>
              <a:rPr lang="en-US">
                <a:cs typeface="Calibri"/>
              </a:rPr>
              <a:t>## Laplace distr. width : 0</a:t>
            </a:r>
            <a:endParaRPr lang="en-US"/>
          </a:p>
          <a:p>
            <a:pPr marL="0" indent="0">
              <a:buNone/>
            </a:pPr>
            <a:endParaRPr lang="en-US">
              <a:cs typeface="Calibri"/>
            </a:endParaRPr>
          </a:p>
        </p:txBody>
      </p:sp>
      <p:sp>
        <p:nvSpPr>
          <p:cNvPr id="6" name="Callout: Line with Accent Bar 5">
            <a:extLst>
              <a:ext uri="{FF2B5EF4-FFF2-40B4-BE49-F238E27FC236}">
                <a16:creationId xmlns:a16="http://schemas.microsoft.com/office/drawing/2014/main" id="{57E99AB8-4B05-47AE-AB89-97BC9EB01109}"/>
              </a:ext>
            </a:extLst>
          </p:cNvPr>
          <p:cNvSpPr/>
          <p:nvPr/>
        </p:nvSpPr>
        <p:spPr>
          <a:xfrm>
            <a:off x="6763061" y="3328790"/>
            <a:ext cx="4099809" cy="1774385"/>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In the Spam example in the book, these values (in red) are very low.</a:t>
            </a:r>
            <a:endParaRPr lang="en-US"/>
          </a:p>
        </p:txBody>
      </p:sp>
    </p:spTree>
    <p:extLst>
      <p:ext uri="{BB962C8B-B14F-4D97-AF65-F5344CB8AC3E}">
        <p14:creationId xmlns:p14="http://schemas.microsoft.com/office/powerpoint/2010/main" val="634486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8F13-C997-40AB-BD71-EA5F18812909}"/>
              </a:ext>
            </a:extLst>
          </p:cNvPr>
          <p:cNvSpPr>
            <a:spLocks noGrp="1"/>
          </p:cNvSpPr>
          <p:nvPr>
            <p:ph type="title"/>
          </p:nvPr>
        </p:nvSpPr>
        <p:spPr/>
        <p:txBody>
          <a:bodyPr/>
          <a:lstStyle/>
          <a:p>
            <a:r>
              <a:rPr lang="en-US">
                <a:cs typeface="Calibri Light"/>
              </a:rPr>
              <a:t>KSVM continued</a:t>
            </a:r>
            <a:endParaRPr lang="en-US"/>
          </a:p>
        </p:txBody>
      </p:sp>
      <p:sp>
        <p:nvSpPr>
          <p:cNvPr id="3" name="Content Placeholder 2">
            <a:extLst>
              <a:ext uri="{FF2B5EF4-FFF2-40B4-BE49-F238E27FC236}">
                <a16:creationId xmlns:a16="http://schemas.microsoft.com/office/drawing/2014/main" id="{488E1A52-200C-41E5-AB01-44063CEB29C7}"/>
              </a:ext>
            </a:extLst>
          </p:cNvPr>
          <p:cNvSpPr>
            <a:spLocks noGrp="1"/>
          </p:cNvSpPr>
          <p:nvPr>
            <p:ph idx="1"/>
          </p:nvPr>
        </p:nvSpPr>
        <p:spPr/>
        <p:txBody>
          <a:bodyPr vert="horz" lIns="91440" tIns="45720" rIns="91440" bIns="45720" rtlCol="0" anchor="t">
            <a:normAutofit fontScale="70000" lnSpcReduction="20000"/>
          </a:bodyPr>
          <a:lstStyle/>
          <a:p>
            <a:pPr marL="0" indent="0" algn="ctr">
              <a:buNone/>
            </a:pPr>
            <a:r>
              <a:rPr lang="en-US" sz="4400" b="1">
                <a:cs typeface="Calibri"/>
              </a:rPr>
              <a:t>Predictions</a:t>
            </a:r>
            <a:endParaRPr lang="en-US" sz="4400" b="1"/>
          </a:p>
          <a:p>
            <a:pPr>
              <a:buNone/>
            </a:pPr>
            <a:r>
              <a:rPr lang="en-US" err="1">
                <a:cs typeface="Calibri"/>
              </a:rPr>
              <a:t>alphaindex</a:t>
            </a:r>
            <a:r>
              <a:rPr lang="en-US">
                <a:cs typeface="Calibri"/>
              </a:rPr>
              <a:t>(</a:t>
            </a:r>
            <a:r>
              <a:rPr lang="en-US" err="1">
                <a:cs typeface="Calibri"/>
              </a:rPr>
              <a:t>svmWilksbw</a:t>
            </a:r>
            <a:r>
              <a:rPr lang="en-US">
                <a:cs typeface="Calibri"/>
              </a:rPr>
              <a:t>)[[1]][alpha(</a:t>
            </a:r>
            <a:r>
              <a:rPr lang="en-US" err="1">
                <a:cs typeface="Calibri"/>
              </a:rPr>
              <a:t>svmWilksbw</a:t>
            </a:r>
            <a:r>
              <a:rPr lang="en-US">
                <a:cs typeface="Calibri"/>
              </a:rPr>
              <a:t>)[[1]] &lt; 0.05] #list of support vectors next to list from training data</a:t>
            </a:r>
            <a:endParaRPr lang="en-US"/>
          </a:p>
          <a:p>
            <a:pPr>
              <a:buNone/>
            </a:pPr>
            <a:r>
              <a:rPr lang="en-US">
                <a:cs typeface="Calibri"/>
              </a:rPr>
              <a:t>## integer(0)</a:t>
            </a:r>
            <a:endParaRPr lang="en-US"/>
          </a:p>
          <a:p>
            <a:pPr>
              <a:buNone/>
            </a:pPr>
            <a:r>
              <a:rPr lang="en-US" err="1">
                <a:cs typeface="Calibri"/>
              </a:rPr>
              <a:t>svmPred</a:t>
            </a:r>
            <a:r>
              <a:rPr lang="en-US">
                <a:cs typeface="Calibri"/>
              </a:rPr>
              <a:t> &lt;- predict(</a:t>
            </a:r>
            <a:r>
              <a:rPr lang="en-US" err="1">
                <a:cs typeface="Calibri"/>
              </a:rPr>
              <a:t>svmWilksbw</a:t>
            </a:r>
            <a:r>
              <a:rPr lang="en-US">
                <a:cs typeface="Calibri"/>
              </a:rPr>
              <a:t>, </a:t>
            </a:r>
            <a:r>
              <a:rPr lang="en-US" err="1">
                <a:cs typeface="Calibri"/>
              </a:rPr>
              <a:t>testPLdata</a:t>
            </a:r>
            <a:r>
              <a:rPr lang="en-US">
                <a:cs typeface="Calibri"/>
              </a:rPr>
              <a:t>, type = "votes") #confusion matrix</a:t>
            </a:r>
            <a:br>
              <a:rPr lang="en-US">
                <a:cs typeface="Calibri"/>
              </a:rPr>
            </a:br>
            <a:r>
              <a:rPr lang="en-US">
                <a:cs typeface="Calibri"/>
              </a:rPr>
              <a:t> str(</a:t>
            </a:r>
            <a:r>
              <a:rPr lang="en-US" err="1">
                <a:cs typeface="Calibri"/>
              </a:rPr>
              <a:t>svmPred</a:t>
            </a:r>
            <a:r>
              <a:rPr lang="en-US">
                <a:cs typeface="Calibri"/>
              </a:rPr>
              <a:t>)</a:t>
            </a:r>
            <a:endParaRPr lang="en-US"/>
          </a:p>
          <a:p>
            <a:pPr>
              <a:buNone/>
            </a:pPr>
            <a:r>
              <a:rPr lang="en-US">
                <a:cs typeface="Calibri"/>
              </a:rPr>
              <a:t>##  num [1:93469, 1] 327 356 376 337 365 ...</a:t>
            </a:r>
            <a:br>
              <a:rPr lang="en-US">
                <a:cs typeface="Calibri"/>
              </a:rPr>
            </a:br>
            <a:r>
              <a:rPr lang="en-US">
                <a:cs typeface="Calibri"/>
              </a:rPr>
              <a:t> ##  - </a:t>
            </a:r>
            <a:r>
              <a:rPr lang="en-US" err="1">
                <a:cs typeface="Calibri"/>
              </a:rPr>
              <a:t>attr</a:t>
            </a:r>
            <a:r>
              <a:rPr lang="en-US">
                <a:cs typeface="Calibri"/>
              </a:rPr>
              <a:t>(*, "</a:t>
            </a:r>
            <a:r>
              <a:rPr lang="en-US" err="1">
                <a:cs typeface="Calibri"/>
              </a:rPr>
              <a:t>dimnames</a:t>
            </a:r>
            <a:r>
              <a:rPr lang="en-US">
                <a:cs typeface="Calibri"/>
              </a:rPr>
              <a:t>")=List of 2</a:t>
            </a:r>
            <a:br>
              <a:rPr lang="en-US">
                <a:cs typeface="Calibri"/>
              </a:rPr>
            </a:br>
            <a:r>
              <a:rPr lang="en-US">
                <a:cs typeface="Calibri"/>
              </a:rPr>
              <a:t> ##   ..$ : </a:t>
            </a:r>
            <a:r>
              <a:rPr lang="en-US" err="1">
                <a:cs typeface="Calibri"/>
              </a:rPr>
              <a:t>chr</a:t>
            </a:r>
            <a:r>
              <a:rPr lang="en-US">
                <a:cs typeface="Calibri"/>
              </a:rPr>
              <a:t> [1:93469] "39483" "134590" "270933" "39940" ...</a:t>
            </a:r>
            <a:br>
              <a:rPr lang="en-US">
                <a:cs typeface="Calibri"/>
              </a:rPr>
            </a:br>
            <a:r>
              <a:rPr lang="en-US">
                <a:cs typeface="Calibri"/>
              </a:rPr>
              <a:t> ##   ..$ : NULL</a:t>
            </a:r>
            <a:endParaRPr lang="en-US"/>
          </a:p>
          <a:p>
            <a:pPr>
              <a:buNone/>
            </a:pPr>
            <a:r>
              <a:rPr lang="en-US" err="1">
                <a:cs typeface="Calibri"/>
              </a:rPr>
              <a:t>compTable</a:t>
            </a:r>
            <a:r>
              <a:rPr lang="en-US">
                <a:cs typeface="Calibri"/>
              </a:rPr>
              <a:t> &lt;- </a:t>
            </a:r>
            <a:r>
              <a:rPr lang="en-US" err="1">
                <a:cs typeface="Calibri"/>
              </a:rPr>
              <a:t>data.frame</a:t>
            </a:r>
            <a:r>
              <a:rPr lang="en-US">
                <a:cs typeface="Calibri"/>
              </a:rPr>
              <a:t>(</a:t>
            </a:r>
            <a:r>
              <a:rPr lang="en-US" err="1">
                <a:cs typeface="Calibri"/>
              </a:rPr>
              <a:t>testPLdata</a:t>
            </a:r>
            <a:r>
              <a:rPr lang="en-US">
                <a:cs typeface="Calibri"/>
              </a:rPr>
              <a:t>[,13], </a:t>
            </a:r>
            <a:r>
              <a:rPr lang="en-US" err="1">
                <a:cs typeface="Calibri"/>
              </a:rPr>
              <a:t>svmPred</a:t>
            </a:r>
            <a:r>
              <a:rPr lang="en-US">
                <a:cs typeface="Calibri"/>
              </a:rPr>
              <a:t>[1,]) #13 is the last column containing the type variable</a:t>
            </a:r>
            <a:endParaRPr lang="en-US"/>
          </a:p>
          <a:p>
            <a:pPr>
              <a:buNone/>
            </a:pPr>
            <a:r>
              <a:rPr lang="en-US">
                <a:cs typeface="Calibri"/>
              </a:rPr>
              <a:t>## Warning in </a:t>
            </a:r>
            <a:r>
              <a:rPr lang="en-US" err="1">
                <a:cs typeface="Calibri"/>
              </a:rPr>
              <a:t>data.frame</a:t>
            </a:r>
            <a:r>
              <a:rPr lang="en-US">
                <a:cs typeface="Calibri"/>
              </a:rPr>
              <a:t>(</a:t>
            </a:r>
            <a:r>
              <a:rPr lang="en-US" err="1">
                <a:cs typeface="Calibri"/>
              </a:rPr>
              <a:t>testPLdata</a:t>
            </a:r>
            <a:r>
              <a:rPr lang="en-US">
                <a:cs typeface="Calibri"/>
              </a:rPr>
              <a:t>[, 13], </a:t>
            </a:r>
            <a:r>
              <a:rPr lang="en-US" err="1">
                <a:cs typeface="Calibri"/>
              </a:rPr>
              <a:t>svmPred</a:t>
            </a:r>
            <a:r>
              <a:rPr lang="en-US">
                <a:cs typeface="Calibri"/>
              </a:rPr>
              <a:t>[1, ]): row names were found</a:t>
            </a:r>
            <a:br>
              <a:rPr lang="en-US">
                <a:cs typeface="Calibri"/>
              </a:rPr>
            </a:br>
            <a:r>
              <a:rPr lang="en-US">
                <a:cs typeface="Calibri"/>
              </a:rPr>
              <a:t> ## from a short variable and have been discarded</a:t>
            </a:r>
            <a:endParaRPr lang="en-US"/>
          </a:p>
          <a:p>
            <a:pPr>
              <a:buNone/>
            </a:pPr>
            <a:r>
              <a:rPr lang="en-US">
                <a:cs typeface="Calibri"/>
              </a:rPr>
              <a:t>table(</a:t>
            </a:r>
            <a:r>
              <a:rPr lang="en-US" err="1">
                <a:cs typeface="Calibri"/>
              </a:rPr>
              <a:t>compTable</a:t>
            </a:r>
            <a:r>
              <a:rPr lang="en-US">
                <a:cs typeface="Calibri"/>
              </a:rPr>
              <a:t>) #returns the confusion matrix as output</a:t>
            </a:r>
            <a:endParaRPr lang="en-US"/>
          </a:p>
          <a:p>
            <a:pPr marL="0" indent="0">
              <a:buNone/>
            </a:pPr>
            <a:endParaRPr lang="en-US">
              <a:cs typeface="Calibri"/>
            </a:endParaRPr>
          </a:p>
        </p:txBody>
      </p:sp>
    </p:spTree>
    <p:extLst>
      <p:ext uri="{BB962C8B-B14F-4D97-AF65-F5344CB8AC3E}">
        <p14:creationId xmlns:p14="http://schemas.microsoft.com/office/powerpoint/2010/main" val="382327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4106-BC26-4FF6-8312-EDE2DA56EA09}"/>
              </a:ext>
            </a:extLst>
          </p:cNvPr>
          <p:cNvSpPr>
            <a:spLocks noGrp="1"/>
          </p:cNvSpPr>
          <p:nvPr>
            <p:ph type="title"/>
          </p:nvPr>
        </p:nvSpPr>
        <p:spPr/>
        <p:txBody>
          <a:bodyPr/>
          <a:lstStyle/>
          <a:p>
            <a:r>
              <a:rPr lang="en-US">
                <a:cs typeface="Calibri Light"/>
              </a:rPr>
              <a:t>KSVM Conclusions</a:t>
            </a:r>
            <a:endParaRPr lang="en-US"/>
          </a:p>
        </p:txBody>
      </p:sp>
      <p:sp>
        <p:nvSpPr>
          <p:cNvPr id="3" name="Content Placeholder 2">
            <a:extLst>
              <a:ext uri="{FF2B5EF4-FFF2-40B4-BE49-F238E27FC236}">
                <a16:creationId xmlns:a16="http://schemas.microsoft.com/office/drawing/2014/main" id="{CADED606-C7CC-47CE-8C7B-374672EE689B}"/>
              </a:ext>
            </a:extLst>
          </p:cNvPr>
          <p:cNvSpPr>
            <a:spLocks noGrp="1"/>
          </p:cNvSpPr>
          <p:nvPr>
            <p:ph idx="1"/>
          </p:nvPr>
        </p:nvSpPr>
        <p:spPr/>
        <p:txBody>
          <a:bodyPr vert="horz" lIns="91440" tIns="45720" rIns="91440" bIns="45720" rtlCol="0" anchor="t">
            <a:normAutofit lnSpcReduction="10000"/>
          </a:bodyPr>
          <a:lstStyle/>
          <a:p>
            <a:pPr>
              <a:buNone/>
            </a:pPr>
            <a:r>
              <a:rPr lang="en-US" i="1">
                <a:cs typeface="Calibri"/>
              </a:rPr>
              <a:t>The code returned the confusion matrix, but it seems flawed because we are not looking for a yes or no. </a:t>
            </a:r>
            <a:endParaRPr lang="en-US"/>
          </a:p>
          <a:p>
            <a:pPr marL="0" indent="0">
              <a:buNone/>
            </a:pPr>
            <a:r>
              <a:rPr lang="en-US" i="1">
                <a:cs typeface="Calibri"/>
              </a:rPr>
              <a:t>Following the instructions from the text (voting on whether email was spam or not spam) we have results, but they do not seem productive. The hypothesis was that higher bodyweight was a good predictor of higher Wilks score, but the SVM didn’t seem to clear this up. With more time, it may have been possible to find a way to classify a distinction between high and low Wilks. Perhaps a way to use the SVM would be to designate a 0 for Wilks scores below the mean and a 1 for scores above it. That would allow us to vote on which bodyweights could be predicted to produce Wilks scores above or below the mean. </a:t>
            </a:r>
            <a:endParaRPr lang="en-US"/>
          </a:p>
        </p:txBody>
      </p:sp>
    </p:spTree>
    <p:extLst>
      <p:ext uri="{BB962C8B-B14F-4D97-AF65-F5344CB8AC3E}">
        <p14:creationId xmlns:p14="http://schemas.microsoft.com/office/powerpoint/2010/main" val="3240532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25FE-51F5-415F-B06F-BF900B20BFC1}"/>
              </a:ext>
            </a:extLst>
          </p:cNvPr>
          <p:cNvSpPr>
            <a:spLocks noGrp="1"/>
          </p:cNvSpPr>
          <p:nvPr>
            <p:ph type="title"/>
          </p:nvPr>
        </p:nvSpPr>
        <p:spPr/>
        <p:txBody>
          <a:bodyPr/>
          <a:lstStyle/>
          <a:p>
            <a:r>
              <a:rPr lang="en-US" err="1">
                <a:cs typeface="Calibri Light"/>
              </a:rPr>
              <a:t>randomForest</a:t>
            </a:r>
            <a:endParaRPr lang="en-US" err="1"/>
          </a:p>
        </p:txBody>
      </p:sp>
      <p:sp>
        <p:nvSpPr>
          <p:cNvPr id="3" name="Content Placeholder 2">
            <a:extLst>
              <a:ext uri="{FF2B5EF4-FFF2-40B4-BE49-F238E27FC236}">
                <a16:creationId xmlns:a16="http://schemas.microsoft.com/office/drawing/2014/main" id="{58BA9AF8-9747-46E1-8360-FEF3A012CE9C}"/>
              </a:ext>
            </a:extLst>
          </p:cNvPr>
          <p:cNvSpPr>
            <a:spLocks noGrp="1"/>
          </p:cNvSpPr>
          <p:nvPr>
            <p:ph idx="1"/>
          </p:nvPr>
        </p:nvSpPr>
        <p:spPr/>
        <p:txBody>
          <a:bodyPr vert="horz" lIns="91440" tIns="45720" rIns="91440" bIns="45720" rtlCol="0" anchor="t">
            <a:normAutofit/>
          </a:bodyPr>
          <a:lstStyle/>
          <a:p>
            <a:pPr>
              <a:buNone/>
            </a:pPr>
            <a:r>
              <a:rPr lang="en-US">
                <a:cs typeface="Calibri"/>
              </a:rPr>
              <a:t>Random Forest</a:t>
            </a:r>
            <a:endParaRPr lang="en-US"/>
          </a:p>
          <a:p>
            <a:pPr>
              <a:buNone/>
            </a:pPr>
            <a:r>
              <a:rPr lang="en-US">
                <a:cs typeface="Calibri"/>
              </a:rPr>
              <a:t>The Random Forest was run in Rattle, which the code will indicate.</a:t>
            </a:r>
            <a:endParaRPr lang="en-US"/>
          </a:p>
          <a:p>
            <a:pPr>
              <a:buNone/>
            </a:pPr>
            <a:r>
              <a:rPr lang="en-US">
                <a:cs typeface="Calibri"/>
              </a:rPr>
              <a:t># Load the dataset from file.</a:t>
            </a:r>
            <a:endParaRPr lang="en-US"/>
          </a:p>
          <a:p>
            <a:pPr>
              <a:buNone/>
            </a:pPr>
            <a:r>
              <a:rPr lang="en-US" err="1">
                <a:cs typeface="Calibri"/>
              </a:rPr>
              <a:t>fname</a:t>
            </a:r>
            <a:r>
              <a:rPr lang="en-US">
                <a:cs typeface="Calibri"/>
              </a:rPr>
              <a:t> &lt;- "</a:t>
            </a:r>
            <a:r>
              <a:rPr lang="en-US">
                <a:cs typeface="Calibri"/>
                <a:hlinkClick r:id="rId2"/>
              </a:rPr>
              <a:t>file:///C:/PLTrimmed2.csv</a:t>
            </a:r>
            <a:r>
              <a:rPr lang="en-US">
                <a:cs typeface="Calibri"/>
              </a:rPr>
              <a:t>" </a:t>
            </a:r>
            <a:endParaRPr lang="en-US"/>
          </a:p>
          <a:p>
            <a:pPr>
              <a:buNone/>
            </a:pPr>
            <a:r>
              <a:rPr lang="en-US" err="1">
                <a:cs typeface="Calibri"/>
              </a:rPr>
              <a:t>rfPlData</a:t>
            </a:r>
            <a:r>
              <a:rPr lang="en-US">
                <a:cs typeface="Calibri"/>
              </a:rPr>
              <a:t> &lt;- read.csv(</a:t>
            </a:r>
            <a:r>
              <a:rPr lang="en-US" err="1">
                <a:cs typeface="Calibri"/>
              </a:rPr>
              <a:t>fname</a:t>
            </a:r>
            <a:r>
              <a:rPr lang="en-US">
                <a:cs typeface="Calibri"/>
              </a:rPr>
              <a:t>,</a:t>
            </a:r>
            <a:endParaRPr lang="en-US"/>
          </a:p>
          <a:p>
            <a:pPr>
              <a:buNone/>
            </a:pPr>
            <a:r>
              <a:rPr lang="en-US">
                <a:cs typeface="Calibri"/>
              </a:rPr>
              <a:t>                                           </a:t>
            </a:r>
            <a:r>
              <a:rPr lang="en-US" err="1">
                <a:cs typeface="Calibri"/>
              </a:rPr>
              <a:t>na.strings</a:t>
            </a:r>
            <a:r>
              <a:rPr lang="en-US">
                <a:cs typeface="Calibri"/>
              </a:rPr>
              <a:t>=c(".", "NA", "", "?"),</a:t>
            </a:r>
            <a:endParaRPr lang="en-US"/>
          </a:p>
          <a:p>
            <a:pPr>
              <a:buNone/>
            </a:pPr>
            <a:r>
              <a:rPr lang="en-US">
                <a:cs typeface="Calibri"/>
              </a:rPr>
              <a:t>                                           </a:t>
            </a:r>
            <a:r>
              <a:rPr lang="en-US" err="1">
                <a:cs typeface="Calibri"/>
              </a:rPr>
              <a:t>strip.white</a:t>
            </a:r>
            <a:r>
              <a:rPr lang="en-US">
                <a:cs typeface="Calibri"/>
              </a:rPr>
              <a:t>=TRUE, encoding="UTF-8")</a:t>
            </a:r>
            <a:endParaRPr lang="en-US"/>
          </a:p>
          <a:p>
            <a:pPr marL="0" indent="0">
              <a:buNone/>
            </a:pPr>
            <a:endParaRPr lang="en-US">
              <a:cs typeface="Calibri"/>
            </a:endParaRPr>
          </a:p>
        </p:txBody>
      </p:sp>
    </p:spTree>
    <p:extLst>
      <p:ext uri="{BB962C8B-B14F-4D97-AF65-F5344CB8AC3E}">
        <p14:creationId xmlns:p14="http://schemas.microsoft.com/office/powerpoint/2010/main" val="271755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DA8-EAD8-4DED-AAB7-BC322A9152EC}"/>
              </a:ext>
            </a:extLst>
          </p:cNvPr>
          <p:cNvSpPr>
            <a:spLocks noGrp="1"/>
          </p:cNvSpPr>
          <p:nvPr>
            <p:ph type="title"/>
          </p:nvPr>
        </p:nvSpPr>
        <p:spPr/>
        <p:txBody>
          <a:bodyPr/>
          <a:lstStyle/>
          <a:p>
            <a:r>
              <a:rPr lang="en-US">
                <a:cs typeface="Calibri Light"/>
              </a:rPr>
              <a:t>Questions About the Data</a:t>
            </a:r>
            <a:endParaRPr lang="en-US"/>
          </a:p>
        </p:txBody>
      </p:sp>
      <p:sp>
        <p:nvSpPr>
          <p:cNvPr id="3" name="Content Placeholder 2">
            <a:extLst>
              <a:ext uri="{FF2B5EF4-FFF2-40B4-BE49-F238E27FC236}">
                <a16:creationId xmlns:a16="http://schemas.microsoft.com/office/drawing/2014/main" id="{951D22D2-D61F-42D6-A1E0-E1C7D94FA7F8}"/>
              </a:ext>
            </a:extLst>
          </p:cNvPr>
          <p:cNvSpPr>
            <a:spLocks noGrp="1"/>
          </p:cNvSpPr>
          <p:nvPr>
            <p:ph idx="1"/>
          </p:nvPr>
        </p:nvSpPr>
        <p:spPr/>
        <p:txBody>
          <a:bodyPr vert="horz" lIns="91440" tIns="45720" rIns="91440" bIns="45720" rtlCol="0" anchor="t">
            <a:normAutofit/>
          </a:bodyPr>
          <a:lstStyle/>
          <a:p>
            <a:r>
              <a:rPr lang="en-US">
                <a:cs typeface="Calibri"/>
              </a:rPr>
              <a:t>Which set of lifts influence the Wilks Score the most?</a:t>
            </a:r>
          </a:p>
          <a:p>
            <a:r>
              <a:rPr lang="en-US">
                <a:cs typeface="Calibri"/>
              </a:rPr>
              <a:t>Does bench press total affect squat or deadlift total?</a:t>
            </a:r>
          </a:p>
          <a:p>
            <a:r>
              <a:rPr lang="en-US">
                <a:cs typeface="Calibri"/>
              </a:rPr>
              <a:t>Does equipment change the Wilks Score?</a:t>
            </a:r>
          </a:p>
          <a:p>
            <a:r>
              <a:rPr lang="en-US">
                <a:cs typeface="Calibri"/>
              </a:rPr>
              <a:t>Is there a relationship between Wilks and Body weight?</a:t>
            </a:r>
          </a:p>
          <a:p>
            <a:endParaRPr lang="en-US">
              <a:cs typeface="Calibri"/>
            </a:endParaRPr>
          </a:p>
          <a:p>
            <a:endParaRPr lang="en-US">
              <a:cs typeface="Calibri"/>
            </a:endParaRPr>
          </a:p>
        </p:txBody>
      </p:sp>
    </p:spTree>
    <p:extLst>
      <p:ext uri="{BB962C8B-B14F-4D97-AF65-F5344CB8AC3E}">
        <p14:creationId xmlns:p14="http://schemas.microsoft.com/office/powerpoint/2010/main" val="1221540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05A3-59EA-4603-8283-6CC5B84285B7}"/>
              </a:ext>
            </a:extLst>
          </p:cNvPr>
          <p:cNvSpPr>
            <a:spLocks noGrp="1"/>
          </p:cNvSpPr>
          <p:nvPr>
            <p:ph type="title"/>
          </p:nvPr>
        </p:nvSpPr>
        <p:spPr/>
        <p:txBody>
          <a:bodyPr/>
          <a:lstStyle/>
          <a:p>
            <a:r>
              <a:rPr lang="en-US">
                <a:cs typeface="Calibri Light"/>
              </a:rPr>
              <a:t>randomForest continued</a:t>
            </a:r>
          </a:p>
        </p:txBody>
      </p:sp>
      <p:sp>
        <p:nvSpPr>
          <p:cNvPr id="3" name="Content Placeholder 2">
            <a:extLst>
              <a:ext uri="{FF2B5EF4-FFF2-40B4-BE49-F238E27FC236}">
                <a16:creationId xmlns:a16="http://schemas.microsoft.com/office/drawing/2014/main" id="{8A4CA2FA-3C3A-42C4-9593-6B1307A81FE2}"/>
              </a:ext>
            </a:extLst>
          </p:cNvPr>
          <p:cNvSpPr>
            <a:spLocks noGrp="1"/>
          </p:cNvSpPr>
          <p:nvPr>
            <p:ph idx="1"/>
          </p:nvPr>
        </p:nvSpPr>
        <p:spPr>
          <a:xfrm>
            <a:off x="349370" y="1566833"/>
            <a:ext cx="4850921" cy="4739526"/>
          </a:xfrm>
        </p:spPr>
        <p:txBody>
          <a:bodyPr vert="horz" lIns="91440" tIns="45720" rIns="91440" bIns="45720" rtlCol="0" anchor="t">
            <a:normAutofit fontScale="55000" lnSpcReduction="20000"/>
          </a:bodyPr>
          <a:lstStyle/>
          <a:p>
            <a:pPr>
              <a:buNone/>
            </a:pPr>
            <a:r>
              <a:rPr lang="en-US">
                <a:cs typeface="Calibri"/>
              </a:rPr>
              <a:t># Action the user selections from the Data tab. </a:t>
            </a:r>
            <a:endParaRPr lang="en-US"/>
          </a:p>
          <a:p>
            <a:pPr>
              <a:buNone/>
            </a:pPr>
            <a:r>
              <a:rPr lang="en-US">
                <a:cs typeface="Calibri"/>
              </a:rPr>
              <a:t># Build the train/validate/test datasets.</a:t>
            </a:r>
            <a:endParaRPr lang="en-US"/>
          </a:p>
          <a:p>
            <a:pPr>
              <a:buNone/>
            </a:pPr>
            <a:r>
              <a:rPr lang="en-US">
                <a:cs typeface="Calibri"/>
              </a:rPr>
              <a:t># nobs=280405 train=196284 validate=42061 test=42060</a:t>
            </a:r>
            <a:endParaRPr lang="en-US"/>
          </a:p>
          <a:p>
            <a:pPr>
              <a:buNone/>
            </a:pPr>
            <a:r>
              <a:rPr lang="en-US">
                <a:cs typeface="Calibri"/>
              </a:rPr>
              <a:t>s</a:t>
            </a:r>
            <a:r>
              <a:rPr lang="en-US" noProof="1">
                <a:cs typeface="Calibri"/>
              </a:rPr>
              <a:t>et.seed(crv$seed)</a:t>
            </a:r>
          </a:p>
          <a:p>
            <a:pPr>
              <a:buNone/>
            </a:pPr>
            <a:r>
              <a:rPr lang="en-US" noProof="1">
                <a:cs typeface="Calibri"/>
              </a:rPr>
              <a:t>crs$nobs &lt;- nrow(crs$dataset)</a:t>
            </a:r>
          </a:p>
          <a:p>
            <a:pPr>
              <a:buNone/>
            </a:pPr>
            <a:r>
              <a:rPr lang="en-US" noProof="1">
                <a:cs typeface="Calibri"/>
              </a:rPr>
              <a:t>crs$train &lt;- sample(crs$nobs, 0.7*crs$nobs)</a:t>
            </a:r>
          </a:p>
          <a:p>
            <a:pPr>
              <a:buNone/>
            </a:pPr>
            <a:r>
              <a:rPr lang="en-US" noProof="1">
                <a:cs typeface="Calibri"/>
              </a:rPr>
              <a:t>crs$nobs %&gt;%</a:t>
            </a:r>
          </a:p>
          <a:p>
            <a:pPr>
              <a:buNone/>
            </a:pPr>
            <a:r>
              <a:rPr lang="en-US" noProof="1">
                <a:cs typeface="Calibri"/>
              </a:rPr>
              <a:t>  seq_len() %&gt;%</a:t>
            </a:r>
          </a:p>
          <a:p>
            <a:pPr>
              <a:buNone/>
            </a:pPr>
            <a:r>
              <a:rPr lang="en-US" noProof="1">
                <a:cs typeface="Calibri"/>
              </a:rPr>
              <a:t>  setdiff(crs$train) %&gt;%</a:t>
            </a:r>
          </a:p>
          <a:p>
            <a:pPr>
              <a:buNone/>
            </a:pPr>
            <a:r>
              <a:rPr lang="en-US" noProof="1">
                <a:cs typeface="Calibri"/>
              </a:rPr>
              <a:t>  sample(0.15*crs$nobs) -&gt;</a:t>
            </a:r>
          </a:p>
          <a:p>
            <a:pPr>
              <a:buNone/>
            </a:pPr>
            <a:r>
              <a:rPr lang="en-US" noProof="1">
                <a:cs typeface="Calibri"/>
              </a:rPr>
              <a:t>crs$validate</a:t>
            </a:r>
          </a:p>
          <a:p>
            <a:pPr>
              <a:buNone/>
            </a:pPr>
            <a:r>
              <a:rPr lang="en-US" noProof="1">
                <a:cs typeface="Calibri"/>
              </a:rPr>
              <a:t>crs$nobs %&gt;%</a:t>
            </a:r>
          </a:p>
          <a:p>
            <a:pPr>
              <a:buNone/>
            </a:pPr>
            <a:r>
              <a:rPr lang="en-US" noProof="1">
                <a:cs typeface="Calibri"/>
              </a:rPr>
              <a:t>  seq_len() %&gt;%</a:t>
            </a:r>
          </a:p>
          <a:p>
            <a:pPr>
              <a:buNone/>
            </a:pPr>
            <a:r>
              <a:rPr lang="en-US" noProof="1">
                <a:cs typeface="Calibri"/>
              </a:rPr>
              <a:t>  setdiff(crs$train) %&gt;%</a:t>
            </a:r>
          </a:p>
          <a:p>
            <a:pPr>
              <a:buNone/>
            </a:pPr>
            <a:r>
              <a:rPr lang="en-US" noProof="1">
                <a:cs typeface="Calibri"/>
              </a:rPr>
              <a:t>  setdiff(crs$validate) -&gt;</a:t>
            </a:r>
          </a:p>
          <a:p>
            <a:pPr>
              <a:buNone/>
            </a:pPr>
            <a:r>
              <a:rPr lang="en-US" noProof="1">
                <a:cs typeface="Calibri"/>
              </a:rPr>
              <a:t>crs$test</a:t>
            </a:r>
          </a:p>
          <a:p>
            <a:pPr>
              <a:buNone/>
            </a:pPr>
            <a:endParaRPr lang="en-US">
              <a:cs typeface="Calibri"/>
            </a:endParaRPr>
          </a:p>
          <a:p>
            <a:pPr marL="0" indent="0">
              <a:buNone/>
            </a:pPr>
            <a:endParaRPr lang="en-US">
              <a:cs typeface="Calibri"/>
            </a:endParaRPr>
          </a:p>
        </p:txBody>
      </p:sp>
      <p:sp>
        <p:nvSpPr>
          <p:cNvPr id="5" name="TextBox 4">
            <a:extLst>
              <a:ext uri="{FF2B5EF4-FFF2-40B4-BE49-F238E27FC236}">
                <a16:creationId xmlns:a16="http://schemas.microsoft.com/office/drawing/2014/main" id="{543D2FD8-FAA2-4B70-AF1A-7C3FC1ACC053}"/>
              </a:ext>
            </a:extLst>
          </p:cNvPr>
          <p:cNvSpPr txBox="1"/>
          <p:nvPr/>
        </p:nvSpPr>
        <p:spPr>
          <a:xfrm>
            <a:off x="5952227" y="1561380"/>
            <a:ext cx="5980981" cy="525015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pPr>
            <a:r>
              <a:rPr lang="en-US" sz="1500" noProof="1">
                <a:latin typeface="Calibri"/>
                <a:cs typeface="Calibri"/>
              </a:rPr>
              <a:t># The following variable selections have been noted.</a:t>
            </a:r>
          </a:p>
          <a:p>
            <a:pPr marL="228600" indent="-228600">
              <a:lnSpc>
                <a:spcPct val="90000"/>
              </a:lnSpc>
              <a:spcBef>
                <a:spcPts val="1000"/>
              </a:spcBef>
            </a:pPr>
            <a:r>
              <a:rPr lang="en-US" sz="1500" noProof="1">
                <a:latin typeface="Calibri"/>
                <a:cs typeface="Calibri"/>
              </a:rPr>
              <a:t>crs$input     &lt;- c("MeetID", "MeetCountry", "MeetState", "Name",</a:t>
            </a:r>
          </a:p>
          <a:p>
            <a:pPr marL="228600" indent="-228600">
              <a:lnSpc>
                <a:spcPct val="90000"/>
              </a:lnSpc>
              <a:spcBef>
                <a:spcPts val="1000"/>
              </a:spcBef>
            </a:pPr>
            <a:r>
              <a:rPr lang="en-US" sz="1500" noProof="1">
                <a:latin typeface="Calibri"/>
                <a:cs typeface="Calibri"/>
              </a:rPr>
              <a:t>                   "Equipment", "Age", "BodyweightKg", "BestSquatKg",</a:t>
            </a:r>
          </a:p>
          <a:p>
            <a:pPr marL="228600" indent="-228600">
              <a:lnSpc>
                <a:spcPct val="90000"/>
              </a:lnSpc>
              <a:spcBef>
                <a:spcPts val="1000"/>
              </a:spcBef>
            </a:pPr>
            <a:r>
              <a:rPr lang="en-US" sz="1500" noProof="1">
                <a:latin typeface="Calibri"/>
                <a:cs typeface="Calibri"/>
              </a:rPr>
              <a:t>                   "BestBenchKg", "BestDeadliftKg", "TotalKg",</a:t>
            </a:r>
          </a:p>
          <a:p>
            <a:pPr marL="228600" indent="-228600">
              <a:lnSpc>
                <a:spcPct val="90000"/>
              </a:lnSpc>
              <a:spcBef>
                <a:spcPts val="1000"/>
              </a:spcBef>
            </a:pPr>
            <a:r>
              <a:rPr lang="en-US" sz="1500" noProof="1">
                <a:latin typeface="Calibri"/>
                <a:cs typeface="Calibri"/>
              </a:rPr>
              <a:t>                   "Wilks", "Year")</a:t>
            </a:r>
          </a:p>
          <a:p>
            <a:pPr marL="228600" indent="-228600">
              <a:lnSpc>
                <a:spcPct val="90000"/>
              </a:lnSpc>
              <a:spcBef>
                <a:spcPts val="1000"/>
              </a:spcBef>
            </a:pPr>
            <a:r>
              <a:rPr lang="en-US" sz="1500" noProof="1">
                <a:latin typeface="Calibri"/>
                <a:cs typeface="Calibri"/>
              </a:rPr>
              <a:t>crs$numeric   &lt;- c("MeetID", "Age", "BodyweightKg", "BestSquatKg",</a:t>
            </a:r>
          </a:p>
          <a:p>
            <a:pPr marL="228600" indent="-228600">
              <a:lnSpc>
                <a:spcPct val="90000"/>
              </a:lnSpc>
              <a:spcBef>
                <a:spcPts val="1000"/>
              </a:spcBef>
            </a:pPr>
            <a:r>
              <a:rPr lang="en-US" sz="1500" noProof="1">
                <a:latin typeface="Calibri"/>
                <a:cs typeface="Calibri"/>
              </a:rPr>
              <a:t>                   "BestBenchKg", "BestDeadliftKg", "TotalKg",</a:t>
            </a:r>
          </a:p>
          <a:p>
            <a:pPr marL="228600" indent="-228600">
              <a:lnSpc>
                <a:spcPct val="90000"/>
              </a:lnSpc>
              <a:spcBef>
                <a:spcPts val="1000"/>
              </a:spcBef>
            </a:pPr>
            <a:r>
              <a:rPr lang="en-US" sz="1500" noProof="1">
                <a:latin typeface="Calibri"/>
                <a:cs typeface="Calibri"/>
              </a:rPr>
              <a:t>                   "Wilks", "Year")</a:t>
            </a:r>
          </a:p>
          <a:p>
            <a:pPr marL="228600" indent="-228600">
              <a:lnSpc>
                <a:spcPct val="90000"/>
              </a:lnSpc>
              <a:spcBef>
                <a:spcPts val="1000"/>
              </a:spcBef>
            </a:pPr>
            <a:r>
              <a:rPr lang="en-US" sz="1500" noProof="1">
                <a:latin typeface="Calibri"/>
                <a:cs typeface="Calibri"/>
              </a:rPr>
              <a:t>crs$categoric &lt;- c("MeetCountry", "MeetState", "Name",</a:t>
            </a:r>
          </a:p>
          <a:p>
            <a:pPr marL="228600" indent="-228600">
              <a:lnSpc>
                <a:spcPct val="90000"/>
              </a:lnSpc>
              <a:spcBef>
                <a:spcPts val="1000"/>
              </a:spcBef>
            </a:pPr>
            <a:r>
              <a:rPr lang="en-US" sz="1500" noProof="1">
                <a:latin typeface="Calibri"/>
                <a:cs typeface="Calibri"/>
              </a:rPr>
              <a:t>                   "Equipment")</a:t>
            </a:r>
          </a:p>
          <a:p>
            <a:pPr marL="228600" indent="-228600">
              <a:lnSpc>
                <a:spcPct val="90000"/>
              </a:lnSpc>
              <a:spcBef>
                <a:spcPts val="1000"/>
              </a:spcBef>
            </a:pPr>
            <a:r>
              <a:rPr lang="en-US" sz="1500" noProof="1">
                <a:latin typeface="Calibri"/>
                <a:cs typeface="Calibri"/>
              </a:rPr>
              <a:t>crs$target    &lt;- "Sex"</a:t>
            </a:r>
          </a:p>
          <a:p>
            <a:pPr marL="228600" indent="-228600">
              <a:lnSpc>
                <a:spcPct val="90000"/>
              </a:lnSpc>
              <a:spcBef>
                <a:spcPts val="1000"/>
              </a:spcBef>
            </a:pPr>
            <a:r>
              <a:rPr lang="en-US" sz="1500" noProof="1">
                <a:latin typeface="Calibri"/>
                <a:cs typeface="Calibri"/>
              </a:rPr>
              <a:t>crs$risk      &lt;- NULL</a:t>
            </a:r>
          </a:p>
          <a:p>
            <a:pPr marL="228600" indent="-228600">
              <a:lnSpc>
                <a:spcPct val="90000"/>
              </a:lnSpc>
              <a:spcBef>
                <a:spcPts val="1000"/>
              </a:spcBef>
            </a:pPr>
            <a:r>
              <a:rPr lang="en-US" sz="1500" noProof="1">
                <a:latin typeface="Calibri"/>
                <a:cs typeface="Calibri"/>
              </a:rPr>
              <a:t>crs$ident     &lt;- NULL</a:t>
            </a:r>
          </a:p>
          <a:p>
            <a:pPr marL="228600" indent="-228600">
              <a:lnSpc>
                <a:spcPct val="90000"/>
              </a:lnSpc>
              <a:spcBef>
                <a:spcPts val="1000"/>
              </a:spcBef>
            </a:pPr>
            <a:r>
              <a:rPr lang="en-US" sz="1500" noProof="1">
                <a:latin typeface="Calibri"/>
                <a:cs typeface="Calibri"/>
              </a:rPr>
              <a:t>crs$ignore    &lt;- NULL</a:t>
            </a:r>
          </a:p>
          <a:p>
            <a:pPr>
              <a:lnSpc>
                <a:spcPct val="90000"/>
              </a:lnSpc>
              <a:spcBef>
                <a:spcPts val="1000"/>
              </a:spcBef>
            </a:pPr>
            <a:r>
              <a:rPr lang="en-US" sz="1500" noProof="1">
                <a:latin typeface="Calibri"/>
                <a:cs typeface="Calibri"/>
              </a:rPr>
              <a:t>crs$weights   &lt;- NULL</a:t>
            </a:r>
          </a:p>
          <a:p>
            <a:endParaRPr lang="en-US" sz="1600">
              <a:latin typeface="Calibri Light"/>
              <a:cs typeface="Calibri Light"/>
            </a:endParaRPr>
          </a:p>
        </p:txBody>
      </p:sp>
    </p:spTree>
    <p:extLst>
      <p:ext uri="{BB962C8B-B14F-4D97-AF65-F5344CB8AC3E}">
        <p14:creationId xmlns:p14="http://schemas.microsoft.com/office/powerpoint/2010/main" val="156016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3831-74F6-473D-BF58-1E2CD64B9C3D}"/>
              </a:ext>
            </a:extLst>
          </p:cNvPr>
          <p:cNvSpPr>
            <a:spLocks noGrp="1"/>
          </p:cNvSpPr>
          <p:nvPr>
            <p:ph type="title"/>
          </p:nvPr>
        </p:nvSpPr>
        <p:spPr/>
        <p:txBody>
          <a:bodyPr/>
          <a:lstStyle/>
          <a:p>
            <a:r>
              <a:rPr lang="en-US">
                <a:cs typeface="Calibri Light"/>
              </a:rPr>
              <a:t>randomForest continued</a:t>
            </a:r>
            <a:endParaRPr lang="en-US"/>
          </a:p>
        </p:txBody>
      </p:sp>
      <p:sp>
        <p:nvSpPr>
          <p:cNvPr id="5" name="Content Placeholder 4">
            <a:extLst>
              <a:ext uri="{FF2B5EF4-FFF2-40B4-BE49-F238E27FC236}">
                <a16:creationId xmlns:a16="http://schemas.microsoft.com/office/drawing/2014/main" id="{5CBCCBEE-A7BF-4FBF-B6E8-FE93B0ABB842}"/>
              </a:ext>
            </a:extLst>
          </p:cNvPr>
          <p:cNvSpPr>
            <a:spLocks noGrp="1"/>
          </p:cNvSpPr>
          <p:nvPr>
            <p:ph idx="1"/>
          </p:nvPr>
        </p:nvSpPr>
        <p:spPr>
          <a:xfrm>
            <a:off x="838200" y="1825625"/>
            <a:ext cx="5339751" cy="4753904"/>
          </a:xfrm>
        </p:spPr>
        <p:txBody>
          <a:bodyPr vert="horz" lIns="91440" tIns="45720" rIns="91440" bIns="45720" rtlCol="0" anchor="t">
            <a:noAutofit/>
          </a:bodyPr>
          <a:lstStyle/>
          <a:p>
            <a:pPr>
              <a:buNone/>
            </a:pPr>
            <a:r>
              <a:rPr lang="en-US" sz="1400" noProof="1">
                <a:cs typeface="Calibri"/>
              </a:rPr>
              <a:t># Build the train/validate/test datasets.</a:t>
            </a:r>
            <a:endParaRPr lang="en-US"/>
          </a:p>
          <a:p>
            <a:pPr>
              <a:buNone/>
            </a:pPr>
            <a:r>
              <a:rPr lang="en-US" sz="1400" noProof="1">
                <a:cs typeface="Calibri"/>
              </a:rPr>
              <a:t># nobs=280405 train=196284 validate=42061 test=42060</a:t>
            </a:r>
          </a:p>
          <a:p>
            <a:pPr>
              <a:buNone/>
            </a:pPr>
            <a:r>
              <a:rPr lang="en-US" sz="1400" noProof="1">
                <a:cs typeface="Calibri"/>
              </a:rPr>
              <a:t>set.seed(crv$seed)</a:t>
            </a:r>
          </a:p>
          <a:p>
            <a:pPr>
              <a:buNone/>
            </a:pPr>
            <a:r>
              <a:rPr lang="en-US" sz="1400" noProof="1">
                <a:cs typeface="Calibri"/>
              </a:rPr>
              <a:t>crs$nobs &lt;- nrow(crs$dataset)</a:t>
            </a:r>
          </a:p>
          <a:p>
            <a:pPr>
              <a:buNone/>
            </a:pPr>
            <a:r>
              <a:rPr lang="en-US" sz="1400" noProof="1">
                <a:cs typeface="Calibri"/>
              </a:rPr>
              <a:t>crs$train &lt;- sample(crs$nobs, 0.7*crs$nobs)</a:t>
            </a:r>
          </a:p>
          <a:p>
            <a:pPr>
              <a:buNone/>
            </a:pPr>
            <a:r>
              <a:rPr lang="en-US" sz="1400" noProof="1">
                <a:cs typeface="Calibri"/>
              </a:rPr>
              <a:t>crs$nobs %&gt;%</a:t>
            </a:r>
          </a:p>
          <a:p>
            <a:pPr>
              <a:buNone/>
            </a:pPr>
            <a:r>
              <a:rPr lang="en-US" sz="1400" noProof="1">
                <a:cs typeface="Calibri"/>
              </a:rPr>
              <a:t>  seq_len() %&gt;%</a:t>
            </a:r>
          </a:p>
          <a:p>
            <a:pPr>
              <a:buNone/>
            </a:pPr>
            <a:r>
              <a:rPr lang="en-US" sz="1400" noProof="1">
                <a:cs typeface="Calibri"/>
              </a:rPr>
              <a:t>  setdiff(crs$train) %&gt;%</a:t>
            </a:r>
          </a:p>
          <a:p>
            <a:pPr>
              <a:buNone/>
            </a:pPr>
            <a:r>
              <a:rPr lang="en-US" sz="1400" noProof="1">
                <a:cs typeface="Calibri"/>
              </a:rPr>
              <a:t>  sample(0.15*crs$nobs) -&gt;</a:t>
            </a:r>
          </a:p>
          <a:p>
            <a:pPr>
              <a:buNone/>
            </a:pPr>
            <a:r>
              <a:rPr lang="en-US" sz="1400" noProof="1">
                <a:cs typeface="Calibri"/>
              </a:rPr>
              <a:t>crs$validate</a:t>
            </a:r>
          </a:p>
          <a:p>
            <a:pPr>
              <a:buNone/>
            </a:pPr>
            <a:r>
              <a:rPr lang="en-US" sz="1400" noProof="1">
                <a:cs typeface="Calibri"/>
              </a:rPr>
              <a:t>crs$nobs %&gt;%</a:t>
            </a:r>
          </a:p>
          <a:p>
            <a:pPr>
              <a:buNone/>
            </a:pPr>
            <a:r>
              <a:rPr lang="en-US" sz="1400" noProof="1">
                <a:cs typeface="Calibri"/>
              </a:rPr>
              <a:t>  seq_len() %&gt;%</a:t>
            </a:r>
          </a:p>
          <a:p>
            <a:pPr>
              <a:buNone/>
            </a:pPr>
            <a:r>
              <a:rPr lang="en-US" sz="1400" noProof="1">
                <a:cs typeface="Calibri"/>
              </a:rPr>
              <a:t>  setdiff(crs$train) %&gt;%</a:t>
            </a:r>
          </a:p>
          <a:p>
            <a:pPr>
              <a:buNone/>
            </a:pPr>
            <a:r>
              <a:rPr lang="en-US" sz="1400" noProof="1">
                <a:cs typeface="Calibri"/>
              </a:rPr>
              <a:t>  setdiff(crs$validate) -&gt;</a:t>
            </a:r>
          </a:p>
          <a:p>
            <a:pPr>
              <a:buNone/>
            </a:pPr>
            <a:r>
              <a:rPr lang="en-US" sz="1400" noProof="1">
                <a:cs typeface="Calibri"/>
              </a:rPr>
              <a:t>crs$test</a:t>
            </a:r>
            <a:endParaRPr lang="en-US" sz="1400" noProof="1"/>
          </a:p>
          <a:p>
            <a:pPr marL="0" indent="0">
              <a:buNone/>
            </a:pPr>
            <a:endParaRPr lang="en-US">
              <a:cs typeface="Calibri"/>
            </a:endParaRPr>
          </a:p>
        </p:txBody>
      </p:sp>
      <p:sp>
        <p:nvSpPr>
          <p:cNvPr id="6" name="TextBox 5">
            <a:extLst>
              <a:ext uri="{FF2B5EF4-FFF2-40B4-BE49-F238E27FC236}">
                <a16:creationId xmlns:a16="http://schemas.microsoft.com/office/drawing/2014/main" id="{1EE9FF34-A872-4DC4-A626-62A9617C5FBB}"/>
              </a:ext>
            </a:extLst>
          </p:cNvPr>
          <p:cNvSpPr txBox="1"/>
          <p:nvPr/>
        </p:nvSpPr>
        <p:spPr>
          <a:xfrm>
            <a:off x="6498565" y="1820174"/>
            <a:ext cx="5262114" cy="375487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t>
            </a:r>
            <a:r>
              <a:rPr lang="en-US" sz="1400" noProof="1"/>
              <a:t> The following variable selections have been noted.</a:t>
            </a:r>
            <a:endParaRPr lang="en-US" sz="1400" noProof="1">
              <a:cs typeface="Calibri"/>
            </a:endParaRPr>
          </a:p>
          <a:p>
            <a:r>
              <a:rPr lang="en-US" sz="1400" noProof="1"/>
              <a:t>crs$input     &lt;- c("MeetID", "MeetCountry", "MeetState", "Name",</a:t>
            </a:r>
            <a:endParaRPr lang="en-US" sz="1400" noProof="1">
              <a:cs typeface="Calibri"/>
            </a:endParaRPr>
          </a:p>
          <a:p>
            <a:r>
              <a:rPr lang="en-US" sz="1400" noProof="1"/>
              <a:t>                   "Sex", "Equipment", "BodyweightKg", "BestSquatKg",</a:t>
            </a:r>
            <a:endParaRPr lang="en-US" sz="1400" noProof="1">
              <a:cs typeface="Calibri"/>
            </a:endParaRPr>
          </a:p>
          <a:p>
            <a:r>
              <a:rPr lang="en-US" sz="1400" noProof="1"/>
              <a:t>                   "BestBenchKg", "BestDeadliftKg", "TotalKg",</a:t>
            </a:r>
            <a:endParaRPr lang="en-US" sz="1400" noProof="1">
              <a:cs typeface="Calibri"/>
            </a:endParaRPr>
          </a:p>
          <a:p>
            <a:r>
              <a:rPr lang="en-US" sz="1400" noProof="1"/>
              <a:t>                   "Year")</a:t>
            </a:r>
            <a:endParaRPr lang="en-US" sz="1400" noProof="1">
              <a:cs typeface="Calibri"/>
            </a:endParaRPr>
          </a:p>
          <a:p>
            <a:r>
              <a:rPr lang="en-US" sz="1400" noProof="1"/>
              <a:t>crs$numeric   &lt;- c("MeetID", "BodyweightKg", "BestSquatKg",</a:t>
            </a:r>
            <a:endParaRPr lang="en-US" sz="1400" noProof="1">
              <a:cs typeface="Calibri"/>
            </a:endParaRPr>
          </a:p>
          <a:p>
            <a:r>
              <a:rPr lang="en-US" sz="1400" noProof="1"/>
              <a:t>                   "BestBenchKg", "BestDeadliftKg", "TotalKg",</a:t>
            </a:r>
            <a:endParaRPr lang="en-US" sz="1400" noProof="1">
              <a:cs typeface="Calibri"/>
            </a:endParaRPr>
          </a:p>
          <a:p>
            <a:r>
              <a:rPr lang="en-US" sz="1400" noProof="1"/>
              <a:t>                   "Year")</a:t>
            </a:r>
            <a:endParaRPr lang="en-US" sz="1400" noProof="1">
              <a:cs typeface="Calibri"/>
            </a:endParaRPr>
          </a:p>
          <a:p>
            <a:endParaRPr lang="en-US" sz="1400" noProof="1">
              <a:cs typeface="Calibri"/>
            </a:endParaRPr>
          </a:p>
          <a:p>
            <a:r>
              <a:rPr lang="en-US" sz="1400" noProof="1"/>
              <a:t>crs$categoric &lt;- c("MeetCountry", "MeetState", "Name", "Sex",</a:t>
            </a:r>
            <a:endParaRPr lang="en-US" sz="1400" noProof="1">
              <a:cs typeface="Calibri"/>
            </a:endParaRPr>
          </a:p>
          <a:p>
            <a:r>
              <a:rPr lang="en-US" sz="1400" noProof="1"/>
              <a:t>                   "Equipment")</a:t>
            </a:r>
            <a:endParaRPr lang="en-US" sz="1400" noProof="1">
              <a:cs typeface="Calibri"/>
            </a:endParaRPr>
          </a:p>
          <a:p>
            <a:endParaRPr lang="en-US" sz="1400" noProof="1">
              <a:cs typeface="Calibri"/>
            </a:endParaRPr>
          </a:p>
          <a:p>
            <a:r>
              <a:rPr lang="en-US" sz="1400" noProof="1"/>
              <a:t>crs$target    &lt;- "Wilks"</a:t>
            </a:r>
            <a:endParaRPr lang="en-US" sz="1400" noProof="1">
              <a:cs typeface="Calibri"/>
            </a:endParaRPr>
          </a:p>
          <a:p>
            <a:r>
              <a:rPr lang="en-US" sz="1400" noProof="1"/>
              <a:t>crs$risk      &lt;- NULL</a:t>
            </a:r>
            <a:endParaRPr lang="en-US" sz="1400" noProof="1">
              <a:cs typeface="Calibri"/>
            </a:endParaRPr>
          </a:p>
          <a:p>
            <a:r>
              <a:rPr lang="en-US" sz="1400" noProof="1"/>
              <a:t>crs$ident     &lt;- NULL</a:t>
            </a:r>
            <a:endParaRPr lang="en-US" sz="1400" noProof="1">
              <a:cs typeface="Calibri"/>
            </a:endParaRPr>
          </a:p>
          <a:p>
            <a:r>
              <a:rPr lang="en-US" sz="1400" noProof="1"/>
              <a:t>crs$ignore    &lt;- "Age"</a:t>
            </a:r>
            <a:endParaRPr lang="en-US" sz="1400" noProof="1">
              <a:cs typeface="Calibri"/>
            </a:endParaRPr>
          </a:p>
          <a:p>
            <a:r>
              <a:rPr lang="en-US" sz="1400" noProof="1">
                <a:latin typeface="Calibri"/>
                <a:ea typeface="Cambria"/>
                <a:cs typeface="Calibri"/>
              </a:rPr>
              <a:t>crs$weights   &lt;- NULL</a:t>
            </a:r>
            <a:endParaRPr lang="en-US" sz="1400" noProof="1">
              <a:latin typeface="Calibri"/>
              <a:cs typeface="Calibri"/>
            </a:endParaRPr>
          </a:p>
        </p:txBody>
      </p:sp>
    </p:spTree>
    <p:extLst>
      <p:ext uri="{BB962C8B-B14F-4D97-AF65-F5344CB8AC3E}">
        <p14:creationId xmlns:p14="http://schemas.microsoft.com/office/powerpoint/2010/main" val="3844600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D425-A102-4A47-9898-76DC4D0E79B8}"/>
              </a:ext>
            </a:extLst>
          </p:cNvPr>
          <p:cNvSpPr>
            <a:spLocks noGrp="1"/>
          </p:cNvSpPr>
          <p:nvPr>
            <p:ph type="title"/>
          </p:nvPr>
        </p:nvSpPr>
        <p:spPr/>
        <p:txBody>
          <a:bodyPr/>
          <a:lstStyle/>
          <a:p>
            <a:r>
              <a:rPr lang="en-US" noProof="1">
                <a:cs typeface="Calibri Light"/>
              </a:rPr>
              <a:t>randomForest</a:t>
            </a:r>
            <a:r>
              <a:rPr lang="en-US">
                <a:cs typeface="Calibri Light"/>
              </a:rPr>
              <a:t> continued</a:t>
            </a:r>
            <a:endParaRPr lang="en-US"/>
          </a:p>
        </p:txBody>
      </p:sp>
      <p:sp>
        <p:nvSpPr>
          <p:cNvPr id="3" name="Content Placeholder 2">
            <a:extLst>
              <a:ext uri="{FF2B5EF4-FFF2-40B4-BE49-F238E27FC236}">
                <a16:creationId xmlns:a16="http://schemas.microsoft.com/office/drawing/2014/main" id="{BA40D88F-0B22-4796-91D9-1C18E860FE23}"/>
              </a:ext>
            </a:extLst>
          </p:cNvPr>
          <p:cNvSpPr>
            <a:spLocks noGrp="1"/>
          </p:cNvSpPr>
          <p:nvPr>
            <p:ph idx="1"/>
          </p:nvPr>
        </p:nvSpPr>
        <p:spPr>
          <a:xfrm>
            <a:off x="263106" y="1782493"/>
            <a:ext cx="5828582" cy="4351338"/>
          </a:xfrm>
        </p:spPr>
        <p:txBody>
          <a:bodyPr vert="horz" lIns="91440" tIns="45720" rIns="91440" bIns="45720" rtlCol="0" anchor="t">
            <a:normAutofit fontScale="62500" lnSpcReduction="20000"/>
          </a:bodyPr>
          <a:lstStyle/>
          <a:p>
            <a:pPr>
              <a:buNone/>
            </a:pPr>
            <a:r>
              <a:rPr lang="en-US">
                <a:cs typeface="Calibri"/>
              </a:rPr>
              <a:t>#</a:t>
            </a:r>
            <a:r>
              <a:rPr lang="en-US" noProof="1">
                <a:cs typeface="Calibri"/>
              </a:rPr>
              <a:t> Build randomForest model using traditional approach.</a:t>
            </a:r>
          </a:p>
          <a:p>
            <a:pPr>
              <a:buNone/>
            </a:pPr>
            <a:r>
              <a:rPr lang="en-US" noProof="1">
                <a:cs typeface="Calibri"/>
              </a:rPr>
              <a:t>set.seed(crv$seed)</a:t>
            </a:r>
          </a:p>
          <a:p>
            <a:pPr>
              <a:buNone/>
            </a:pPr>
            <a:r>
              <a:rPr lang="en-US" noProof="1">
                <a:cs typeface="Calibri"/>
              </a:rPr>
              <a:t>crs$rf &lt;- randomForest::randomForest(Wilks ~ .,</a:t>
            </a:r>
          </a:p>
          <a:p>
            <a:pPr>
              <a:buNone/>
            </a:pPr>
            <a:r>
              <a:rPr lang="en-US" noProof="1">
                <a:cs typeface="Calibri"/>
              </a:rPr>
              <a:t>  data=crs$dataset[crs$train, c(crs$input, crs$target)], </a:t>
            </a:r>
          </a:p>
          <a:p>
            <a:pPr>
              <a:buNone/>
            </a:pPr>
            <a:r>
              <a:rPr lang="en-US" noProof="1">
                <a:cs typeface="Calibri"/>
              </a:rPr>
              <a:t>  ntree=100,</a:t>
            </a:r>
          </a:p>
          <a:p>
            <a:pPr>
              <a:buNone/>
            </a:pPr>
            <a:r>
              <a:rPr lang="en-US" noProof="1">
                <a:cs typeface="Calibri"/>
              </a:rPr>
              <a:t>  mtry=2,</a:t>
            </a:r>
          </a:p>
          <a:p>
            <a:pPr>
              <a:buNone/>
            </a:pPr>
            <a:r>
              <a:rPr lang="en-US" noProof="1">
                <a:cs typeface="Calibri"/>
              </a:rPr>
              <a:t>  sampsize=c(38408),</a:t>
            </a:r>
          </a:p>
          <a:p>
            <a:pPr>
              <a:buNone/>
            </a:pPr>
            <a:r>
              <a:rPr lang="en-US" noProof="1">
                <a:cs typeface="Calibri"/>
              </a:rPr>
              <a:t>  importance=TRUE,</a:t>
            </a:r>
          </a:p>
          <a:p>
            <a:pPr>
              <a:buNone/>
            </a:pPr>
            <a:r>
              <a:rPr lang="en-US" noProof="1">
                <a:cs typeface="Calibri"/>
              </a:rPr>
              <a:t>  na.action=randomForest::na.roughfix,</a:t>
            </a:r>
          </a:p>
          <a:p>
            <a:pPr>
              <a:buNone/>
            </a:pPr>
            <a:r>
              <a:rPr lang="en-US" noProof="1">
                <a:cs typeface="Calibri"/>
              </a:rPr>
              <a:t>  replace=FALSE)</a:t>
            </a:r>
          </a:p>
          <a:p>
            <a:pPr>
              <a:buNone/>
            </a:pPr>
            <a:endParaRPr lang="en-US" noProof="1">
              <a:cs typeface="Calibri"/>
            </a:endParaRPr>
          </a:p>
          <a:p>
            <a:pPr>
              <a:buNone/>
            </a:pPr>
            <a:r>
              <a:rPr lang="en-US" noProof="1">
                <a:cs typeface="Calibri"/>
              </a:rPr>
              <a:t># Generate textual output of the 'Random Forest' model.</a:t>
            </a:r>
          </a:p>
          <a:p>
            <a:pPr>
              <a:buNone/>
            </a:pPr>
            <a:r>
              <a:rPr lang="en-US" noProof="1">
                <a:cs typeface="Calibri"/>
              </a:rPr>
              <a:t>crs$rf</a:t>
            </a:r>
          </a:p>
          <a:p>
            <a:pPr marL="0" indent="0">
              <a:buNone/>
            </a:pPr>
            <a:endParaRPr lang="en-US">
              <a:cs typeface="Calibri"/>
            </a:endParaRPr>
          </a:p>
        </p:txBody>
      </p:sp>
      <p:sp>
        <p:nvSpPr>
          <p:cNvPr id="4" name="TextBox 3">
            <a:extLst>
              <a:ext uri="{FF2B5EF4-FFF2-40B4-BE49-F238E27FC236}">
                <a16:creationId xmlns:a16="http://schemas.microsoft.com/office/drawing/2014/main" id="{7F65333B-9321-47A4-99BB-F6F11EB3978C}"/>
              </a:ext>
            </a:extLst>
          </p:cNvPr>
          <p:cNvSpPr txBox="1"/>
          <p:nvPr/>
        </p:nvSpPr>
        <p:spPr>
          <a:xfrm>
            <a:off x="6038490" y="1705155"/>
            <a:ext cx="5607170"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t># List the importance of the variables.</a:t>
            </a:r>
            <a:endParaRPr lang="en-US" noProof="1">
              <a:cs typeface="Calibri"/>
            </a:endParaRPr>
          </a:p>
          <a:p>
            <a:r>
              <a:rPr lang="en-US" noProof="1"/>
              <a:t>rn &lt;- crs$rf %&gt;%</a:t>
            </a:r>
            <a:endParaRPr lang="en-US" noProof="1">
              <a:cs typeface="Calibri"/>
            </a:endParaRPr>
          </a:p>
          <a:p>
            <a:r>
              <a:rPr lang="en-US" noProof="1"/>
              <a:t>    randomForest::importance() %&gt;%</a:t>
            </a:r>
            <a:endParaRPr lang="en-US" noProof="1">
              <a:cs typeface="Calibri"/>
            </a:endParaRPr>
          </a:p>
          <a:p>
            <a:r>
              <a:rPr lang="en-US" noProof="1"/>
              <a:t>    round(2)</a:t>
            </a:r>
            <a:endParaRPr lang="en-US" noProof="1">
              <a:cs typeface="Calibri"/>
            </a:endParaRPr>
          </a:p>
          <a:p>
            <a:r>
              <a:rPr lang="en-US" noProof="1"/>
              <a:t>    rn[order(rn[,1], decreasing=TRUE),]</a:t>
            </a:r>
            <a:endParaRPr lang="en-US" noProof="1">
              <a:cs typeface="Calibri"/>
            </a:endParaRPr>
          </a:p>
          <a:p>
            <a:endParaRPr lang="en-US" noProof="1">
              <a:cs typeface="Calibri"/>
            </a:endParaRPr>
          </a:p>
          <a:p>
            <a:r>
              <a:rPr lang="en-US" noProof="1"/>
              <a:t># Score the validation dataset. </a:t>
            </a:r>
            <a:endParaRPr lang="en-US" noProof="1">
              <a:cs typeface="Calibri"/>
            </a:endParaRPr>
          </a:p>
          <a:p>
            <a:r>
              <a:rPr lang="en-US" noProof="1"/>
              <a:t># Obtain predictions for randomForest model.</a:t>
            </a:r>
            <a:endParaRPr lang="en-US" noProof="1">
              <a:cs typeface="Calibri"/>
            </a:endParaRPr>
          </a:p>
          <a:p>
            <a:endParaRPr lang="en-US" noProof="1">
              <a:cs typeface="Calibri"/>
            </a:endParaRPr>
          </a:p>
          <a:p>
            <a:r>
              <a:rPr lang="en-US" noProof="1"/>
              <a:t>crs$pr &lt;- predict(crs$rf, newdata=na.omit(crs$dataset</a:t>
            </a:r>
            <a:endParaRPr lang="en-US" noProof="1">
              <a:cs typeface="Calibri"/>
            </a:endParaRPr>
          </a:p>
          <a:p>
            <a:r>
              <a:rPr lang="en-US" noProof="1"/>
              <a:t>     [crs$validate, </a:t>
            </a:r>
            <a:endParaRPr lang="en-US" noProof="1">
              <a:cs typeface="Calibri"/>
            </a:endParaRPr>
          </a:p>
          <a:p>
            <a:r>
              <a:rPr lang="en-US" noProof="1"/>
              <a:t>     c(crs$input)]))</a:t>
            </a:r>
            <a:endParaRPr lang="en-US" noProof="1">
              <a:cs typeface="Calibri"/>
            </a:endParaRPr>
          </a:p>
          <a:p>
            <a:endParaRPr lang="en-US" noProof="1">
              <a:cs typeface="Calibri"/>
            </a:endParaRPr>
          </a:p>
          <a:p>
            <a:r>
              <a:rPr lang="en-US" noProof="1"/>
              <a:t># Extract the relevant variables from the dataset.</a:t>
            </a:r>
            <a:endParaRPr lang="en-US" noProof="1">
              <a:cs typeface="Calibri"/>
            </a:endParaRPr>
          </a:p>
          <a:p>
            <a:r>
              <a:rPr lang="en-US" noProof="1"/>
              <a:t>sdata &lt;- subset(crs$dataset[crs$validate,], </a:t>
            </a:r>
            <a:endParaRPr lang="en-US" noProof="1">
              <a:cs typeface="Calibri"/>
            </a:endParaRPr>
          </a:p>
          <a:p>
            <a:r>
              <a:rPr lang="en-US" noProof="1"/>
              <a:t>     select=c("Wilks"))</a:t>
            </a:r>
            <a:endParaRPr lang="en-US" noProof="1">
              <a:cs typeface="Calibri"/>
            </a:endParaRPr>
          </a:p>
        </p:txBody>
      </p:sp>
    </p:spTree>
    <p:extLst>
      <p:ext uri="{BB962C8B-B14F-4D97-AF65-F5344CB8AC3E}">
        <p14:creationId xmlns:p14="http://schemas.microsoft.com/office/powerpoint/2010/main" val="208255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E22D-51AC-48A1-AA34-921E759B3126}"/>
              </a:ext>
            </a:extLst>
          </p:cNvPr>
          <p:cNvSpPr>
            <a:spLocks noGrp="1"/>
          </p:cNvSpPr>
          <p:nvPr>
            <p:ph type="title"/>
          </p:nvPr>
        </p:nvSpPr>
        <p:spPr/>
        <p:txBody>
          <a:bodyPr/>
          <a:lstStyle/>
          <a:p>
            <a:r>
              <a:rPr lang="en-US" err="1">
                <a:cs typeface="Calibri Light"/>
              </a:rPr>
              <a:t>randomForest</a:t>
            </a:r>
            <a:r>
              <a:rPr lang="en-US">
                <a:cs typeface="Calibri Light"/>
              </a:rPr>
              <a:t> Conclusions</a:t>
            </a:r>
            <a:endParaRPr lang="en-US"/>
          </a:p>
        </p:txBody>
      </p:sp>
      <p:sp>
        <p:nvSpPr>
          <p:cNvPr id="3" name="Content Placeholder 2">
            <a:extLst>
              <a:ext uri="{FF2B5EF4-FFF2-40B4-BE49-F238E27FC236}">
                <a16:creationId xmlns:a16="http://schemas.microsoft.com/office/drawing/2014/main" id="{84AD8F62-4FE3-409D-9F3E-692DBDDAD45B}"/>
              </a:ext>
            </a:extLst>
          </p:cNvPr>
          <p:cNvSpPr>
            <a:spLocks noGrp="1"/>
          </p:cNvSpPr>
          <p:nvPr>
            <p:ph idx="1"/>
          </p:nvPr>
        </p:nvSpPr>
        <p:spPr>
          <a:xfrm>
            <a:off x="913150" y="1825625"/>
            <a:ext cx="10253273" cy="3077174"/>
          </a:xfrm>
        </p:spPr>
        <p:txBody>
          <a:bodyPr vert="horz" lIns="91440" tIns="45720" rIns="91440" bIns="45720" rtlCol="0" anchor="t">
            <a:noAutofit/>
          </a:bodyPr>
          <a:lstStyle/>
          <a:p>
            <a:pPr>
              <a:buNone/>
            </a:pPr>
            <a:r>
              <a:rPr lang="en-US">
                <a:cs typeface="Calibri"/>
              </a:rPr>
              <a:t>The Random Forest gave us a spreadsheet with two columns. One is the observed Wilks scores and the other is the predicted scores (?) from the Random Forest analysis. The means and medians from each are very similar, but it’s difficult to ascertain what that tells us. Since this was run with Wilks as the target against bodyweight with 500 trees, we made the decision to run it again with 3 variables and 250 trees, again with Wilks as the target.  Below is the code.</a:t>
            </a:r>
            <a:endParaRPr lang="en-US"/>
          </a:p>
          <a:p>
            <a:pPr>
              <a:buNone/>
            </a:pPr>
            <a:endParaRPr lang="en-US"/>
          </a:p>
        </p:txBody>
      </p:sp>
      <p:sp>
        <p:nvSpPr>
          <p:cNvPr id="6" name="TextBox 5">
            <a:extLst>
              <a:ext uri="{FF2B5EF4-FFF2-40B4-BE49-F238E27FC236}">
                <a16:creationId xmlns:a16="http://schemas.microsoft.com/office/drawing/2014/main" id="{AE0824D9-E747-4DD3-B642-BE475C15CABD}"/>
              </a:ext>
            </a:extLst>
          </p:cNvPr>
          <p:cNvSpPr txBox="1"/>
          <p:nvPr/>
        </p:nvSpPr>
        <p:spPr>
          <a:xfrm>
            <a:off x="839449" y="4992973"/>
            <a:ext cx="10912839"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Click to add </a:t>
            </a:r>
            <a:r>
              <a:rPr lang="en-US" err="1"/>
              <a:t>terandomForest</a:t>
            </a:r>
            <a:r>
              <a:rPr lang="en-US"/>
              <a:t>(formula = Wilks ~ .,</a:t>
            </a:r>
          </a:p>
          <a:p>
            <a:r>
              <a:rPr lang="en-US"/>
              <a:t>              data = </a:t>
            </a:r>
            <a:r>
              <a:rPr lang="en-US" err="1"/>
              <a:t>crs$dataset</a:t>
            </a:r>
            <a:r>
              <a:rPr lang="en-US"/>
              <a:t>[</a:t>
            </a:r>
            <a:r>
              <a:rPr lang="en-US" err="1"/>
              <a:t>crs$train</a:t>
            </a:r>
            <a:r>
              <a:rPr lang="en-US"/>
              <a:t>, c(</a:t>
            </a:r>
            <a:r>
              <a:rPr lang="en-US" err="1"/>
              <a:t>crs$input</a:t>
            </a:r>
            <a:r>
              <a:rPr lang="en-US"/>
              <a:t>, </a:t>
            </a:r>
            <a:r>
              <a:rPr lang="en-US" err="1"/>
              <a:t>crs$target</a:t>
            </a:r>
            <a:r>
              <a:rPr lang="en-US"/>
              <a:t>)],</a:t>
            </a:r>
            <a:endParaRPr lang="en-US">
              <a:cs typeface="Calibri"/>
            </a:endParaRPr>
          </a:p>
          <a:p>
            <a:r>
              <a:rPr lang="en-US"/>
              <a:t>              </a:t>
            </a:r>
            <a:r>
              <a:rPr lang="en-US" err="1"/>
              <a:t>ntree</a:t>
            </a:r>
            <a:r>
              <a:rPr lang="en-US"/>
              <a:t> = 200, </a:t>
            </a:r>
            <a:r>
              <a:rPr lang="en-US" err="1"/>
              <a:t>mtry</a:t>
            </a:r>
            <a:r>
              <a:rPr lang="en-US"/>
              <a:t> = 3, importance = TRUE, replace = FALSE, </a:t>
            </a:r>
            <a:r>
              <a:rPr lang="en-US" err="1"/>
              <a:t>na.action</a:t>
            </a:r>
            <a:r>
              <a:rPr lang="en-US"/>
              <a:t> = </a:t>
            </a:r>
            <a:r>
              <a:rPr lang="en-US" err="1"/>
              <a:t>randomForest</a:t>
            </a:r>
            <a:r>
              <a:rPr lang="en-US"/>
              <a:t>::</a:t>
            </a:r>
            <a:r>
              <a:rPr lang="en-US" err="1"/>
              <a:t>na.roughfix</a:t>
            </a:r>
            <a:r>
              <a:rPr lang="en-US"/>
              <a:t>)</a:t>
            </a:r>
            <a:r>
              <a:rPr lang="en-US" err="1"/>
              <a:t>xt</a:t>
            </a:r>
            <a:endParaRPr lang="en-US" err="1">
              <a:cs typeface="Calibri"/>
            </a:endParaRPr>
          </a:p>
        </p:txBody>
      </p:sp>
    </p:spTree>
    <p:extLst>
      <p:ext uri="{BB962C8B-B14F-4D97-AF65-F5344CB8AC3E}">
        <p14:creationId xmlns:p14="http://schemas.microsoft.com/office/powerpoint/2010/main" val="1011590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2679-94E4-4AA0-9A6B-76F3491F945A}"/>
              </a:ext>
            </a:extLst>
          </p:cNvPr>
          <p:cNvSpPr>
            <a:spLocks noGrp="1"/>
          </p:cNvSpPr>
          <p:nvPr>
            <p:ph type="title"/>
          </p:nvPr>
        </p:nvSpPr>
        <p:spPr/>
        <p:txBody>
          <a:bodyPr/>
          <a:lstStyle/>
          <a:p>
            <a:pPr algn="ctr"/>
            <a:r>
              <a:rPr lang="en-US" noProof="1">
                <a:cs typeface="Calibri Light"/>
              </a:rPr>
              <a:t>randomForest Summary – 250 Trees</a:t>
            </a:r>
          </a:p>
        </p:txBody>
      </p:sp>
      <p:pic>
        <p:nvPicPr>
          <p:cNvPr id="4" name="Picture 4" descr="A screenshot of a cell phone&#10;&#10;Description generated with very high confidence">
            <a:extLst>
              <a:ext uri="{FF2B5EF4-FFF2-40B4-BE49-F238E27FC236}">
                <a16:creationId xmlns:a16="http://schemas.microsoft.com/office/drawing/2014/main" id="{565B151F-477E-4D7D-85E5-368EC93BF8F8}"/>
              </a:ext>
            </a:extLst>
          </p:cNvPr>
          <p:cNvPicPr>
            <a:picLocks noChangeAspect="1"/>
          </p:cNvPicPr>
          <p:nvPr/>
        </p:nvPicPr>
        <p:blipFill>
          <a:blip r:embed="rId2"/>
          <a:stretch>
            <a:fillRect/>
          </a:stretch>
        </p:blipFill>
        <p:spPr>
          <a:xfrm>
            <a:off x="1164237" y="1552127"/>
            <a:ext cx="9863526" cy="5190302"/>
          </a:xfrm>
          <a:prstGeom prst="rect">
            <a:avLst/>
          </a:prstGeom>
        </p:spPr>
      </p:pic>
    </p:spTree>
    <p:extLst>
      <p:ext uri="{BB962C8B-B14F-4D97-AF65-F5344CB8AC3E}">
        <p14:creationId xmlns:p14="http://schemas.microsoft.com/office/powerpoint/2010/main" val="3696307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generated with high confidence">
            <a:extLst>
              <a:ext uri="{FF2B5EF4-FFF2-40B4-BE49-F238E27FC236}">
                <a16:creationId xmlns:a16="http://schemas.microsoft.com/office/drawing/2014/main" id="{4790A914-F4BB-42AD-8FF0-B9003CDCC1AA}"/>
              </a:ext>
            </a:extLst>
          </p:cNvPr>
          <p:cNvPicPr>
            <a:picLocks noChangeAspect="1"/>
          </p:cNvPicPr>
          <p:nvPr/>
        </p:nvPicPr>
        <p:blipFill>
          <a:blip r:embed="rId2"/>
          <a:stretch>
            <a:fillRect/>
          </a:stretch>
        </p:blipFill>
        <p:spPr>
          <a:xfrm>
            <a:off x="2513350" y="179911"/>
            <a:ext cx="6640641" cy="6473193"/>
          </a:xfrm>
          <a:prstGeom prst="rect">
            <a:avLst/>
          </a:prstGeom>
        </p:spPr>
      </p:pic>
    </p:spTree>
    <p:extLst>
      <p:ext uri="{BB962C8B-B14F-4D97-AF65-F5344CB8AC3E}">
        <p14:creationId xmlns:p14="http://schemas.microsoft.com/office/powerpoint/2010/main" val="2609868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5327-F468-44AA-9657-2224C9DE83F9}"/>
              </a:ext>
            </a:extLst>
          </p:cNvPr>
          <p:cNvSpPr>
            <a:spLocks noGrp="1"/>
          </p:cNvSpPr>
          <p:nvPr>
            <p:ph type="title"/>
          </p:nvPr>
        </p:nvSpPr>
        <p:spPr>
          <a:xfrm>
            <a:off x="634276" y="803705"/>
            <a:ext cx="4208656" cy="2447743"/>
          </a:xfrm>
        </p:spPr>
        <p:txBody>
          <a:bodyPr vert="horz" lIns="91440" tIns="45720" rIns="91440" bIns="45720" rtlCol="0" anchor="b">
            <a:normAutofit fontScale="90000"/>
          </a:bodyPr>
          <a:lstStyle/>
          <a:p>
            <a:pPr algn="r"/>
            <a:r>
              <a:rPr lang="en-US" sz="5400">
                <a:solidFill>
                  <a:srgbClr val="002060"/>
                </a:solidFill>
                <a:cs typeface="Calibri Light"/>
              </a:rPr>
              <a:t>Example of the output of the </a:t>
            </a:r>
            <a:r>
              <a:rPr lang="en-US" sz="5400" err="1">
                <a:solidFill>
                  <a:srgbClr val="002060"/>
                </a:solidFill>
                <a:cs typeface="Calibri Light"/>
              </a:rPr>
              <a:t>randomFores</a:t>
            </a:r>
            <a:r>
              <a:rPr lang="en-US" sz="5400" err="1">
                <a:solidFill>
                  <a:srgbClr val="FFFFFF"/>
                </a:solidFill>
                <a:cs typeface="Calibri Light"/>
              </a:rPr>
              <a:t>t</a:t>
            </a:r>
            <a:endParaRPr lang="en-US" sz="5400" kern="1200" err="1">
              <a:solidFill>
                <a:srgbClr val="FFFFFF"/>
              </a:solidFill>
              <a:latin typeface="+mj-lt"/>
              <a:ea typeface="+mj-ea"/>
              <a:cs typeface="+mj-cs"/>
            </a:endParaRPr>
          </a:p>
        </p:txBody>
      </p:sp>
      <p:pic>
        <p:nvPicPr>
          <p:cNvPr id="3" name="Picture 3" descr="A screenshot of a cell phone on a table&#10;&#10;Description generated with high confidence">
            <a:extLst>
              <a:ext uri="{FF2B5EF4-FFF2-40B4-BE49-F238E27FC236}">
                <a16:creationId xmlns:a16="http://schemas.microsoft.com/office/drawing/2014/main" id="{B24A2A37-3424-47AD-8EC1-94459FB46E39}"/>
              </a:ext>
            </a:extLst>
          </p:cNvPr>
          <p:cNvPicPr>
            <a:picLocks noChangeAspect="1"/>
          </p:cNvPicPr>
          <p:nvPr/>
        </p:nvPicPr>
        <p:blipFill>
          <a:blip r:embed="rId2"/>
          <a:stretch>
            <a:fillRect/>
          </a:stretch>
        </p:blipFill>
        <p:spPr>
          <a:xfrm>
            <a:off x="8043773" y="490178"/>
            <a:ext cx="2051102" cy="5878619"/>
          </a:xfrm>
          <a:prstGeom prst="rect">
            <a:avLst/>
          </a:prstGeom>
        </p:spPr>
      </p:pic>
      <p:sp>
        <p:nvSpPr>
          <p:cNvPr id="5" name="TextBox 4">
            <a:extLst>
              <a:ext uri="{FF2B5EF4-FFF2-40B4-BE49-F238E27FC236}">
                <a16:creationId xmlns:a16="http://schemas.microsoft.com/office/drawing/2014/main" id="{CBF53590-D559-4420-B89D-A4582E75B2A4}"/>
              </a:ext>
            </a:extLst>
          </p:cNvPr>
          <p:cNvSpPr txBox="1"/>
          <p:nvPr/>
        </p:nvSpPr>
        <p:spPr>
          <a:xfrm>
            <a:off x="2101121" y="4131039"/>
            <a:ext cx="2743200"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cs typeface="Calibri"/>
              </a:rPr>
              <a:t>Since this was a regression model, a value was recorded for each observation. This is the testing data.</a:t>
            </a:r>
            <a:endParaRPr lang="en-US" err="1">
              <a:cs typeface="Calibri"/>
            </a:endParaRPr>
          </a:p>
        </p:txBody>
      </p:sp>
    </p:spTree>
    <p:extLst>
      <p:ext uri="{BB962C8B-B14F-4D97-AF65-F5344CB8AC3E}">
        <p14:creationId xmlns:p14="http://schemas.microsoft.com/office/powerpoint/2010/main" val="2259588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8C05-4614-4C63-A60B-83E8F8BD9796}"/>
              </a:ext>
            </a:extLst>
          </p:cNvPr>
          <p:cNvSpPr>
            <a:spLocks noGrp="1"/>
          </p:cNvSpPr>
          <p:nvPr>
            <p:ph type="title"/>
          </p:nvPr>
        </p:nvSpPr>
        <p:spPr>
          <a:xfrm>
            <a:off x="742950" y="742951"/>
            <a:ext cx="3476625" cy="4962524"/>
          </a:xfrm>
        </p:spPr>
        <p:txBody>
          <a:bodyPr>
            <a:normAutofit/>
          </a:bodyPr>
          <a:lstStyle/>
          <a:p>
            <a:pPr algn="ctr"/>
            <a:r>
              <a:rPr lang="en-US" sz="4800">
                <a:solidFill>
                  <a:srgbClr val="002060"/>
                </a:solidFill>
                <a:cs typeface="Calibri Light"/>
              </a:rPr>
              <a:t>Summary </a:t>
            </a:r>
            <a:r>
              <a:rPr lang="en-US" sz="4800" err="1">
                <a:solidFill>
                  <a:srgbClr val="002060"/>
                </a:solidFill>
                <a:cs typeface="Calibri Light"/>
              </a:rPr>
              <a:t>rF</a:t>
            </a:r>
            <a:r>
              <a:rPr lang="en-US" sz="4800">
                <a:solidFill>
                  <a:srgbClr val="002060"/>
                </a:solidFill>
                <a:cs typeface="Calibri Light"/>
              </a:rPr>
              <a:t> model of the testing data by predicted value cutoffs</a:t>
            </a:r>
            <a:endParaRPr lang="en-US" sz="4800">
              <a:solidFill>
                <a:srgbClr val="002060"/>
              </a:solidFill>
            </a:endParaRPr>
          </a:p>
        </p:txBody>
      </p:sp>
      <p:pic>
        <p:nvPicPr>
          <p:cNvPr id="3" name="Picture 3" descr="A picture containing text, window&#10;&#10;Description generated with high confidence">
            <a:extLst>
              <a:ext uri="{FF2B5EF4-FFF2-40B4-BE49-F238E27FC236}">
                <a16:creationId xmlns:a16="http://schemas.microsoft.com/office/drawing/2014/main" id="{815D6141-B4DB-4A7C-9199-1DFFB38C72FF}"/>
              </a:ext>
            </a:extLst>
          </p:cNvPr>
          <p:cNvPicPr>
            <a:picLocks noChangeAspect="1"/>
          </p:cNvPicPr>
          <p:nvPr/>
        </p:nvPicPr>
        <p:blipFill>
          <a:blip r:embed="rId2"/>
          <a:stretch>
            <a:fillRect/>
          </a:stretch>
        </p:blipFill>
        <p:spPr>
          <a:xfrm>
            <a:off x="5153822" y="762402"/>
            <a:ext cx="6553545" cy="5341138"/>
          </a:xfrm>
          <a:prstGeom prst="rect">
            <a:avLst/>
          </a:prstGeom>
        </p:spPr>
      </p:pic>
    </p:spTree>
    <p:extLst>
      <p:ext uri="{BB962C8B-B14F-4D97-AF65-F5344CB8AC3E}">
        <p14:creationId xmlns:p14="http://schemas.microsoft.com/office/powerpoint/2010/main" val="3152281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226F-F033-4FC4-A74C-7486698DDCCF}"/>
              </a:ext>
            </a:extLst>
          </p:cNvPr>
          <p:cNvSpPr>
            <a:spLocks noGrp="1"/>
          </p:cNvSpPr>
          <p:nvPr>
            <p:ph type="title"/>
          </p:nvPr>
        </p:nvSpPr>
        <p:spPr/>
        <p:txBody>
          <a:bodyPr/>
          <a:lstStyle/>
          <a:p>
            <a:r>
              <a:rPr lang="en-US">
                <a:cs typeface="Calibri Light"/>
              </a:rPr>
              <a:t>Recall, Caseload, and Precision</a:t>
            </a:r>
            <a:endParaRPr lang="en-US"/>
          </a:p>
        </p:txBody>
      </p:sp>
      <p:pic>
        <p:nvPicPr>
          <p:cNvPr id="3" name="Picture 3" descr="A picture containing bottle, photo&#10;&#10;Description generated with very high confidence">
            <a:extLst>
              <a:ext uri="{FF2B5EF4-FFF2-40B4-BE49-F238E27FC236}">
                <a16:creationId xmlns:a16="http://schemas.microsoft.com/office/drawing/2014/main" id="{BCBD3762-6BEF-42B8-BFC4-A6EADDDA6AC5}"/>
              </a:ext>
            </a:extLst>
          </p:cNvPr>
          <p:cNvPicPr>
            <a:picLocks noChangeAspect="1"/>
          </p:cNvPicPr>
          <p:nvPr/>
        </p:nvPicPr>
        <p:blipFill>
          <a:blip r:embed="rId2"/>
          <a:stretch>
            <a:fillRect/>
          </a:stretch>
        </p:blipFill>
        <p:spPr>
          <a:xfrm>
            <a:off x="951875" y="2423659"/>
            <a:ext cx="10288249" cy="2422912"/>
          </a:xfrm>
          <a:prstGeom prst="rect">
            <a:avLst/>
          </a:prstGeom>
        </p:spPr>
      </p:pic>
    </p:spTree>
    <p:extLst>
      <p:ext uri="{BB962C8B-B14F-4D97-AF65-F5344CB8AC3E}">
        <p14:creationId xmlns:p14="http://schemas.microsoft.com/office/powerpoint/2010/main" val="148979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946A-034D-436E-AFF3-6D39542D677F}"/>
              </a:ext>
            </a:extLst>
          </p:cNvPr>
          <p:cNvSpPr>
            <a:spLocks noGrp="1"/>
          </p:cNvSpPr>
          <p:nvPr>
            <p:ph type="title"/>
          </p:nvPr>
        </p:nvSpPr>
        <p:spPr/>
        <p:txBody>
          <a:bodyPr/>
          <a:lstStyle/>
          <a:p>
            <a:r>
              <a:rPr lang="en-US">
                <a:cs typeface="Calibri Light"/>
              </a:rPr>
              <a:t>Plotting the Data</a:t>
            </a:r>
            <a:endParaRPr lang="en-US"/>
          </a:p>
        </p:txBody>
      </p:sp>
      <p:sp>
        <p:nvSpPr>
          <p:cNvPr id="3" name="Content Placeholder 2">
            <a:extLst>
              <a:ext uri="{FF2B5EF4-FFF2-40B4-BE49-F238E27FC236}">
                <a16:creationId xmlns:a16="http://schemas.microsoft.com/office/drawing/2014/main" id="{6A1BE876-7C62-4CB3-9E93-FECA38B044DF}"/>
              </a:ext>
            </a:extLst>
          </p:cNvPr>
          <p:cNvSpPr>
            <a:spLocks noGrp="1"/>
          </p:cNvSpPr>
          <p:nvPr>
            <p:ph idx="1"/>
          </p:nvPr>
        </p:nvSpPr>
        <p:spPr/>
        <p:txBody>
          <a:bodyPr vert="horz" lIns="91440" tIns="45720" rIns="91440" bIns="45720" rtlCol="0" anchor="t">
            <a:normAutofit/>
          </a:bodyPr>
          <a:lstStyle/>
          <a:p>
            <a:r>
              <a:rPr lang="en-US">
                <a:cs typeface="Calibri"/>
              </a:rPr>
              <a:t>Starting with Histograms on the data</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809AEBF5-9163-4C40-99BF-9D5744371283}"/>
              </a:ext>
            </a:extLst>
          </p:cNvPr>
          <p:cNvPicPr>
            <a:picLocks noChangeAspect="1"/>
          </p:cNvPicPr>
          <p:nvPr/>
        </p:nvPicPr>
        <p:blipFill>
          <a:blip r:embed="rId2"/>
          <a:stretch>
            <a:fillRect/>
          </a:stretch>
        </p:blipFill>
        <p:spPr>
          <a:xfrm>
            <a:off x="842319" y="2326353"/>
            <a:ext cx="2743200" cy="2102321"/>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46AAD9F1-A110-4C42-9130-75C636BF3B2E}"/>
              </a:ext>
            </a:extLst>
          </p:cNvPr>
          <p:cNvPicPr>
            <a:picLocks noChangeAspect="1"/>
          </p:cNvPicPr>
          <p:nvPr/>
        </p:nvPicPr>
        <p:blipFill>
          <a:blip r:embed="rId3"/>
          <a:stretch>
            <a:fillRect/>
          </a:stretch>
        </p:blipFill>
        <p:spPr>
          <a:xfrm>
            <a:off x="3581400" y="2421620"/>
            <a:ext cx="3175686" cy="1901489"/>
          </a:xfrm>
          <a:prstGeom prst="rect">
            <a:avLst/>
          </a:prstGeom>
        </p:spPr>
      </p:pic>
      <p:pic>
        <p:nvPicPr>
          <p:cNvPr id="8" name="Picture 8" descr="A screenshot of a cell phone&#10;&#10;Description generated with very high confidence">
            <a:extLst>
              <a:ext uri="{FF2B5EF4-FFF2-40B4-BE49-F238E27FC236}">
                <a16:creationId xmlns:a16="http://schemas.microsoft.com/office/drawing/2014/main" id="{AF94BCF3-79CD-4346-8624-C2E7D2D4D038}"/>
              </a:ext>
            </a:extLst>
          </p:cNvPr>
          <p:cNvPicPr>
            <a:picLocks noChangeAspect="1"/>
          </p:cNvPicPr>
          <p:nvPr/>
        </p:nvPicPr>
        <p:blipFill>
          <a:blip r:embed="rId4"/>
          <a:stretch>
            <a:fillRect/>
          </a:stretch>
        </p:blipFill>
        <p:spPr>
          <a:xfrm>
            <a:off x="6474940" y="2328643"/>
            <a:ext cx="2743200" cy="2097741"/>
          </a:xfrm>
          <a:prstGeom prst="rect">
            <a:avLst/>
          </a:prstGeom>
        </p:spPr>
      </p:pic>
      <p:pic>
        <p:nvPicPr>
          <p:cNvPr id="10" name="Picture 10" descr="A screenshot of a cell phone&#10;&#10;Description generated with very high confidence">
            <a:extLst>
              <a:ext uri="{FF2B5EF4-FFF2-40B4-BE49-F238E27FC236}">
                <a16:creationId xmlns:a16="http://schemas.microsoft.com/office/drawing/2014/main" id="{5535F3C8-26F5-4434-AB0E-A372A7DE2E72}"/>
              </a:ext>
            </a:extLst>
          </p:cNvPr>
          <p:cNvPicPr>
            <a:picLocks noChangeAspect="1"/>
          </p:cNvPicPr>
          <p:nvPr/>
        </p:nvPicPr>
        <p:blipFill>
          <a:blip r:embed="rId5"/>
          <a:stretch>
            <a:fillRect/>
          </a:stretch>
        </p:blipFill>
        <p:spPr>
          <a:xfrm>
            <a:off x="883508" y="4426602"/>
            <a:ext cx="2743200" cy="2103120"/>
          </a:xfrm>
          <a:prstGeom prst="rect">
            <a:avLst/>
          </a:prstGeom>
        </p:spPr>
      </p:pic>
      <p:pic>
        <p:nvPicPr>
          <p:cNvPr id="12" name="Picture 12" descr="A screenshot of a cell phone&#10;&#10;Description generated with very high confidence">
            <a:extLst>
              <a:ext uri="{FF2B5EF4-FFF2-40B4-BE49-F238E27FC236}">
                <a16:creationId xmlns:a16="http://schemas.microsoft.com/office/drawing/2014/main" id="{7031E4AB-168B-40D3-A2E5-28D4E3072C51}"/>
              </a:ext>
            </a:extLst>
          </p:cNvPr>
          <p:cNvPicPr>
            <a:picLocks noChangeAspect="1"/>
          </p:cNvPicPr>
          <p:nvPr/>
        </p:nvPicPr>
        <p:blipFill>
          <a:blip r:embed="rId6"/>
          <a:stretch>
            <a:fillRect/>
          </a:stretch>
        </p:blipFill>
        <p:spPr>
          <a:xfrm>
            <a:off x="3694670" y="4355876"/>
            <a:ext cx="2743200" cy="2347546"/>
          </a:xfrm>
          <a:prstGeom prst="rect">
            <a:avLst/>
          </a:prstGeom>
        </p:spPr>
      </p:pic>
      <p:pic>
        <p:nvPicPr>
          <p:cNvPr id="14" name="Picture 14" descr="A screenshot of a cell phone&#10;&#10;Description generated with very high confidence">
            <a:extLst>
              <a:ext uri="{FF2B5EF4-FFF2-40B4-BE49-F238E27FC236}">
                <a16:creationId xmlns:a16="http://schemas.microsoft.com/office/drawing/2014/main" id="{15B517DD-C6DE-47F4-B3CD-23519BBDE292}"/>
              </a:ext>
            </a:extLst>
          </p:cNvPr>
          <p:cNvPicPr>
            <a:picLocks noChangeAspect="1"/>
          </p:cNvPicPr>
          <p:nvPr/>
        </p:nvPicPr>
        <p:blipFill>
          <a:blip r:embed="rId7"/>
          <a:stretch>
            <a:fillRect/>
          </a:stretch>
        </p:blipFill>
        <p:spPr>
          <a:xfrm>
            <a:off x="6516130" y="4424133"/>
            <a:ext cx="2743200" cy="2149248"/>
          </a:xfrm>
          <a:prstGeom prst="rect">
            <a:avLst/>
          </a:prstGeom>
        </p:spPr>
      </p:pic>
      <p:pic>
        <p:nvPicPr>
          <p:cNvPr id="16" name="Picture 16" descr="A screenshot of a cell phone&#10;&#10;Description generated with very high confidence">
            <a:extLst>
              <a:ext uri="{FF2B5EF4-FFF2-40B4-BE49-F238E27FC236}">
                <a16:creationId xmlns:a16="http://schemas.microsoft.com/office/drawing/2014/main" id="{5FDBA550-8527-4F9F-A7A6-50D632E5F935}"/>
              </a:ext>
            </a:extLst>
          </p:cNvPr>
          <p:cNvPicPr>
            <a:picLocks noChangeAspect="1"/>
          </p:cNvPicPr>
          <p:nvPr/>
        </p:nvPicPr>
        <p:blipFill>
          <a:blip r:embed="rId8"/>
          <a:stretch>
            <a:fillRect/>
          </a:stretch>
        </p:blipFill>
        <p:spPr>
          <a:xfrm>
            <a:off x="9255211" y="2282913"/>
            <a:ext cx="2743200" cy="1962661"/>
          </a:xfrm>
          <a:prstGeom prst="rect">
            <a:avLst/>
          </a:prstGeom>
        </p:spPr>
      </p:pic>
      <p:pic>
        <p:nvPicPr>
          <p:cNvPr id="18" name="Picture 18" descr="A screenshot of a cell phone&#10;&#10;Description generated with very high confidence">
            <a:extLst>
              <a:ext uri="{FF2B5EF4-FFF2-40B4-BE49-F238E27FC236}">
                <a16:creationId xmlns:a16="http://schemas.microsoft.com/office/drawing/2014/main" id="{045FD248-696F-4C5B-B798-0B30020CAC68}"/>
              </a:ext>
            </a:extLst>
          </p:cNvPr>
          <p:cNvPicPr>
            <a:picLocks noChangeAspect="1"/>
          </p:cNvPicPr>
          <p:nvPr/>
        </p:nvPicPr>
        <p:blipFill>
          <a:blip r:embed="rId9"/>
          <a:stretch>
            <a:fillRect/>
          </a:stretch>
        </p:blipFill>
        <p:spPr>
          <a:xfrm>
            <a:off x="9162535" y="4359508"/>
            <a:ext cx="2743200" cy="2154929"/>
          </a:xfrm>
          <a:prstGeom prst="rect">
            <a:avLst/>
          </a:prstGeom>
        </p:spPr>
      </p:pic>
    </p:spTree>
    <p:extLst>
      <p:ext uri="{BB962C8B-B14F-4D97-AF65-F5344CB8AC3E}">
        <p14:creationId xmlns:p14="http://schemas.microsoft.com/office/powerpoint/2010/main" val="155484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0FFF-085D-46B4-A3F7-AD7859856733}"/>
              </a:ext>
            </a:extLst>
          </p:cNvPr>
          <p:cNvSpPr>
            <a:spLocks noGrp="1"/>
          </p:cNvSpPr>
          <p:nvPr>
            <p:ph type="title"/>
          </p:nvPr>
        </p:nvSpPr>
        <p:spPr>
          <a:xfrm>
            <a:off x="828431" y="189279"/>
            <a:ext cx="10515600" cy="1325563"/>
          </a:xfrm>
        </p:spPr>
        <p:txBody>
          <a:bodyPr/>
          <a:lstStyle/>
          <a:p>
            <a:r>
              <a:rPr lang="en-US">
                <a:cs typeface="Calibri Light"/>
              </a:rPr>
              <a:t>Plotting lifts and weight vs Wilks Scores</a:t>
            </a:r>
            <a:endParaRPr lang="en-US"/>
          </a:p>
        </p:txBody>
      </p:sp>
      <p:pic>
        <p:nvPicPr>
          <p:cNvPr id="4" name="Picture 4" descr="A picture containing screenshot&#10;&#10;Description generated with high confidence">
            <a:extLst>
              <a:ext uri="{FF2B5EF4-FFF2-40B4-BE49-F238E27FC236}">
                <a16:creationId xmlns:a16="http://schemas.microsoft.com/office/drawing/2014/main" id="{0B99E31B-DE9F-477D-A318-C956C2BFA5E9}"/>
              </a:ext>
            </a:extLst>
          </p:cNvPr>
          <p:cNvPicPr>
            <a:picLocks noGrp="1" noChangeAspect="1"/>
          </p:cNvPicPr>
          <p:nvPr>
            <p:ph idx="1"/>
          </p:nvPr>
        </p:nvPicPr>
        <p:blipFill>
          <a:blip r:embed="rId2"/>
          <a:stretch>
            <a:fillRect/>
          </a:stretch>
        </p:blipFill>
        <p:spPr>
          <a:xfrm>
            <a:off x="620956" y="1117905"/>
            <a:ext cx="3496164" cy="2796931"/>
          </a:xfrm>
          <a:prstGeom prst="rect">
            <a:avLst/>
          </a:prstGeom>
        </p:spPr>
      </p:pic>
      <p:pic>
        <p:nvPicPr>
          <p:cNvPr id="6" name="Picture 6" descr="A close up of a map&#10;&#10;Description generated with high confidence">
            <a:extLst>
              <a:ext uri="{FF2B5EF4-FFF2-40B4-BE49-F238E27FC236}">
                <a16:creationId xmlns:a16="http://schemas.microsoft.com/office/drawing/2014/main" id="{D7946473-5F90-4EDE-9712-129637DBDAB9}"/>
              </a:ext>
            </a:extLst>
          </p:cNvPr>
          <p:cNvPicPr>
            <a:picLocks noChangeAspect="1"/>
          </p:cNvPicPr>
          <p:nvPr/>
        </p:nvPicPr>
        <p:blipFill>
          <a:blip r:embed="rId3"/>
          <a:stretch>
            <a:fillRect/>
          </a:stretch>
        </p:blipFill>
        <p:spPr>
          <a:xfrm>
            <a:off x="4001477" y="1139874"/>
            <a:ext cx="3485660" cy="2790482"/>
          </a:xfrm>
          <a:prstGeom prst="rect">
            <a:avLst/>
          </a:prstGeom>
        </p:spPr>
      </p:pic>
      <p:pic>
        <p:nvPicPr>
          <p:cNvPr id="8" name="Picture 8" descr="A close up of a map&#10;&#10;Description generated with high confidence">
            <a:extLst>
              <a:ext uri="{FF2B5EF4-FFF2-40B4-BE49-F238E27FC236}">
                <a16:creationId xmlns:a16="http://schemas.microsoft.com/office/drawing/2014/main" id="{31F56650-52B7-4F02-AF88-56DC5CCF484C}"/>
              </a:ext>
            </a:extLst>
          </p:cNvPr>
          <p:cNvPicPr>
            <a:picLocks noChangeAspect="1"/>
          </p:cNvPicPr>
          <p:nvPr/>
        </p:nvPicPr>
        <p:blipFill>
          <a:blip r:embed="rId4"/>
          <a:stretch>
            <a:fillRect/>
          </a:stretch>
        </p:blipFill>
        <p:spPr>
          <a:xfrm>
            <a:off x="4069861" y="3787335"/>
            <a:ext cx="3485661" cy="2790483"/>
          </a:xfrm>
          <a:prstGeom prst="rect">
            <a:avLst/>
          </a:prstGeom>
        </p:spPr>
      </p:pic>
      <p:pic>
        <p:nvPicPr>
          <p:cNvPr id="10" name="Picture 10" descr="A close up of a map&#10;&#10;Description generated with high confidence">
            <a:extLst>
              <a:ext uri="{FF2B5EF4-FFF2-40B4-BE49-F238E27FC236}">
                <a16:creationId xmlns:a16="http://schemas.microsoft.com/office/drawing/2014/main" id="{BAA18361-7F4B-4A11-AA24-37B815946ADB}"/>
              </a:ext>
            </a:extLst>
          </p:cNvPr>
          <p:cNvPicPr>
            <a:picLocks noChangeAspect="1"/>
          </p:cNvPicPr>
          <p:nvPr/>
        </p:nvPicPr>
        <p:blipFill>
          <a:blip r:embed="rId5"/>
          <a:stretch>
            <a:fillRect/>
          </a:stretch>
        </p:blipFill>
        <p:spPr>
          <a:xfrm>
            <a:off x="679938" y="3787335"/>
            <a:ext cx="3436815" cy="2761175"/>
          </a:xfrm>
          <a:prstGeom prst="rect">
            <a:avLst/>
          </a:prstGeom>
        </p:spPr>
      </p:pic>
    </p:spTree>
    <p:extLst>
      <p:ext uri="{BB962C8B-B14F-4D97-AF65-F5344CB8AC3E}">
        <p14:creationId xmlns:p14="http://schemas.microsoft.com/office/powerpoint/2010/main" val="297197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3267-2C82-4804-B3DC-BA383C90CBA6}"/>
              </a:ext>
            </a:extLst>
          </p:cNvPr>
          <p:cNvSpPr>
            <a:spLocks noGrp="1"/>
          </p:cNvSpPr>
          <p:nvPr>
            <p:ph type="title"/>
          </p:nvPr>
        </p:nvSpPr>
        <p:spPr/>
        <p:txBody>
          <a:bodyPr/>
          <a:lstStyle/>
          <a:p>
            <a:r>
              <a:rPr lang="en-US">
                <a:cs typeface="Calibri Light"/>
              </a:rPr>
              <a:t>Does Bench press effect Squat or Deadlift?</a:t>
            </a:r>
            <a:endParaRPr lang="en-US"/>
          </a:p>
        </p:txBody>
      </p:sp>
      <p:pic>
        <p:nvPicPr>
          <p:cNvPr id="4" name="Picture 4" descr="A screenshot of a cell phone&#10;&#10;Description generated with high confidence">
            <a:extLst>
              <a:ext uri="{FF2B5EF4-FFF2-40B4-BE49-F238E27FC236}">
                <a16:creationId xmlns:a16="http://schemas.microsoft.com/office/drawing/2014/main" id="{E79EBFEE-A36F-4B5E-8B5E-5A6ACDE61FFD}"/>
              </a:ext>
            </a:extLst>
          </p:cNvPr>
          <p:cNvPicPr>
            <a:picLocks noGrp="1" noChangeAspect="1"/>
          </p:cNvPicPr>
          <p:nvPr>
            <p:ph idx="1"/>
          </p:nvPr>
        </p:nvPicPr>
        <p:blipFill>
          <a:blip r:embed="rId2"/>
          <a:stretch>
            <a:fillRect/>
          </a:stretch>
        </p:blipFill>
        <p:spPr>
          <a:xfrm>
            <a:off x="835879" y="1459829"/>
            <a:ext cx="4619625" cy="3695700"/>
          </a:xfrm>
          <a:prstGeom prst="rect">
            <a:avLst/>
          </a:prstGeom>
        </p:spPr>
      </p:pic>
      <p:pic>
        <p:nvPicPr>
          <p:cNvPr id="6" name="Picture 6" descr="A screenshot of a cell phone&#10;&#10;Description generated with high confidence">
            <a:extLst>
              <a:ext uri="{FF2B5EF4-FFF2-40B4-BE49-F238E27FC236}">
                <a16:creationId xmlns:a16="http://schemas.microsoft.com/office/drawing/2014/main" id="{87A54FF9-4477-44FC-9765-23B6867DFBED}"/>
              </a:ext>
            </a:extLst>
          </p:cNvPr>
          <p:cNvPicPr>
            <a:picLocks noChangeAspect="1"/>
          </p:cNvPicPr>
          <p:nvPr/>
        </p:nvPicPr>
        <p:blipFill>
          <a:blip r:embed="rId3"/>
          <a:stretch>
            <a:fillRect/>
          </a:stretch>
        </p:blipFill>
        <p:spPr>
          <a:xfrm>
            <a:off x="5603631" y="1325489"/>
            <a:ext cx="4960815" cy="3972560"/>
          </a:xfrm>
          <a:prstGeom prst="rect">
            <a:avLst/>
          </a:prstGeom>
        </p:spPr>
      </p:pic>
    </p:spTree>
    <p:extLst>
      <p:ext uri="{BB962C8B-B14F-4D97-AF65-F5344CB8AC3E}">
        <p14:creationId xmlns:p14="http://schemas.microsoft.com/office/powerpoint/2010/main" val="237536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242D-B792-49CF-A3ED-84F9463CFC49}"/>
              </a:ext>
            </a:extLst>
          </p:cNvPr>
          <p:cNvSpPr>
            <a:spLocks noGrp="1"/>
          </p:cNvSpPr>
          <p:nvPr>
            <p:ph type="title"/>
          </p:nvPr>
        </p:nvSpPr>
        <p:spPr/>
        <p:txBody>
          <a:bodyPr/>
          <a:lstStyle/>
          <a:p>
            <a:r>
              <a:rPr lang="en-US">
                <a:cs typeface="Calibri Light"/>
              </a:rPr>
              <a:t>Does Bench press affect Squat or Deadlift?</a:t>
            </a:r>
          </a:p>
        </p:txBody>
      </p:sp>
      <p:pic>
        <p:nvPicPr>
          <p:cNvPr id="4" name="Picture 4" descr="A close up of a map&#10;&#10;Description generated with high confidence">
            <a:extLst>
              <a:ext uri="{FF2B5EF4-FFF2-40B4-BE49-F238E27FC236}">
                <a16:creationId xmlns:a16="http://schemas.microsoft.com/office/drawing/2014/main" id="{AAA62167-E5E8-411A-92B1-118468B46F86}"/>
              </a:ext>
            </a:extLst>
          </p:cNvPr>
          <p:cNvPicPr>
            <a:picLocks noGrp="1" noChangeAspect="1"/>
          </p:cNvPicPr>
          <p:nvPr>
            <p:ph idx="1"/>
          </p:nvPr>
        </p:nvPicPr>
        <p:blipFill>
          <a:blip r:embed="rId2"/>
          <a:stretch>
            <a:fillRect/>
          </a:stretch>
        </p:blipFill>
        <p:spPr>
          <a:xfrm>
            <a:off x="786327" y="1938745"/>
            <a:ext cx="4798468" cy="3738289"/>
          </a:xfrm>
          <a:prstGeom prst="rect">
            <a:avLst/>
          </a:prstGeom>
        </p:spPr>
      </p:pic>
      <p:pic>
        <p:nvPicPr>
          <p:cNvPr id="6" name="Picture 6" descr="A close up of a map&#10;&#10;Description generated with very high confidence">
            <a:extLst>
              <a:ext uri="{FF2B5EF4-FFF2-40B4-BE49-F238E27FC236}">
                <a16:creationId xmlns:a16="http://schemas.microsoft.com/office/drawing/2014/main" id="{B91D4390-94CB-4367-804F-127C4CE1A173}"/>
              </a:ext>
            </a:extLst>
          </p:cNvPr>
          <p:cNvPicPr>
            <a:picLocks noChangeAspect="1"/>
          </p:cNvPicPr>
          <p:nvPr/>
        </p:nvPicPr>
        <p:blipFill>
          <a:blip r:embed="rId3"/>
          <a:stretch>
            <a:fillRect/>
          </a:stretch>
        </p:blipFill>
        <p:spPr>
          <a:xfrm>
            <a:off x="5628186" y="1983576"/>
            <a:ext cx="4640014" cy="3656281"/>
          </a:xfrm>
          <a:prstGeom prst="rect">
            <a:avLst/>
          </a:prstGeom>
        </p:spPr>
      </p:pic>
    </p:spTree>
    <p:extLst>
      <p:ext uri="{BB962C8B-B14F-4D97-AF65-F5344CB8AC3E}">
        <p14:creationId xmlns:p14="http://schemas.microsoft.com/office/powerpoint/2010/main" val="428710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136E-29EF-4712-9AE7-F2C51E5D52AB}"/>
              </a:ext>
            </a:extLst>
          </p:cNvPr>
          <p:cNvSpPr>
            <a:spLocks noGrp="1"/>
          </p:cNvSpPr>
          <p:nvPr>
            <p:ph type="title"/>
          </p:nvPr>
        </p:nvSpPr>
        <p:spPr/>
        <p:txBody>
          <a:bodyPr/>
          <a:lstStyle/>
          <a:p>
            <a:r>
              <a:rPr lang="en-US">
                <a:cs typeface="Calibri Light"/>
              </a:rPr>
              <a:t>Does Equipment influence Wilks score?</a:t>
            </a:r>
            <a:endParaRPr lang="en-US"/>
          </a:p>
        </p:txBody>
      </p:sp>
      <p:pic>
        <p:nvPicPr>
          <p:cNvPr id="4" name="Picture 4">
            <a:extLst>
              <a:ext uri="{FF2B5EF4-FFF2-40B4-BE49-F238E27FC236}">
                <a16:creationId xmlns:a16="http://schemas.microsoft.com/office/drawing/2014/main" id="{30972CEE-9728-40DD-9E60-8EB43CD52793}"/>
              </a:ext>
            </a:extLst>
          </p:cNvPr>
          <p:cNvPicPr>
            <a:picLocks noGrp="1" noChangeAspect="1"/>
          </p:cNvPicPr>
          <p:nvPr>
            <p:ph idx="1"/>
          </p:nvPr>
        </p:nvPicPr>
        <p:blipFill>
          <a:blip r:embed="rId2"/>
          <a:stretch>
            <a:fillRect/>
          </a:stretch>
        </p:blipFill>
        <p:spPr>
          <a:xfrm>
            <a:off x="3480777" y="1871113"/>
            <a:ext cx="4800600" cy="3771900"/>
          </a:xfrm>
          <a:prstGeom prst="rect">
            <a:avLst/>
          </a:prstGeom>
        </p:spPr>
      </p:pic>
    </p:spTree>
    <p:extLst>
      <p:ext uri="{BB962C8B-B14F-4D97-AF65-F5344CB8AC3E}">
        <p14:creationId xmlns:p14="http://schemas.microsoft.com/office/powerpoint/2010/main" val="310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61EC-D074-4F4A-8AEC-7A1BA4990234}"/>
              </a:ext>
            </a:extLst>
          </p:cNvPr>
          <p:cNvSpPr>
            <a:spLocks noGrp="1"/>
          </p:cNvSpPr>
          <p:nvPr>
            <p:ph type="title"/>
          </p:nvPr>
        </p:nvSpPr>
        <p:spPr/>
        <p:txBody>
          <a:bodyPr/>
          <a:lstStyle/>
          <a:p>
            <a:r>
              <a:rPr lang="en-US">
                <a:cs typeface="Calibri Light"/>
              </a:rPr>
              <a:t>Looking  at body weight and Wilks Score</a:t>
            </a:r>
            <a:endParaRPr lang="en-US"/>
          </a:p>
        </p:txBody>
      </p:sp>
      <p:pic>
        <p:nvPicPr>
          <p:cNvPr id="4" name="Picture 4" descr="A close up of a map&#10;&#10;Description generated with high confidence">
            <a:extLst>
              <a:ext uri="{FF2B5EF4-FFF2-40B4-BE49-F238E27FC236}">
                <a16:creationId xmlns:a16="http://schemas.microsoft.com/office/drawing/2014/main" id="{6402DFD8-675D-4F1A-A409-9467857FA48D}"/>
              </a:ext>
            </a:extLst>
          </p:cNvPr>
          <p:cNvPicPr>
            <a:picLocks noGrp="1" noChangeAspect="1"/>
          </p:cNvPicPr>
          <p:nvPr>
            <p:ph idx="1"/>
          </p:nvPr>
        </p:nvPicPr>
        <p:blipFill>
          <a:blip r:embed="rId2"/>
          <a:stretch>
            <a:fillRect/>
          </a:stretch>
        </p:blipFill>
        <p:spPr>
          <a:xfrm>
            <a:off x="3743325" y="2110581"/>
            <a:ext cx="4705350" cy="3781425"/>
          </a:xfrm>
          <a:prstGeom prst="rect">
            <a:avLst/>
          </a:prstGeom>
        </p:spPr>
      </p:pic>
    </p:spTree>
    <p:extLst>
      <p:ext uri="{BB962C8B-B14F-4D97-AF65-F5344CB8AC3E}">
        <p14:creationId xmlns:p14="http://schemas.microsoft.com/office/powerpoint/2010/main" val="24546659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58711B3BC474AA02BBC25EBC5E617" ma:contentTypeVersion="2" ma:contentTypeDescription="Create a new document." ma:contentTypeScope="" ma:versionID="8f0c7b4e2865bad120b78df18f140b1b">
  <xsd:schema xmlns:xsd="http://www.w3.org/2001/XMLSchema" xmlns:xs="http://www.w3.org/2001/XMLSchema" xmlns:p="http://schemas.microsoft.com/office/2006/metadata/properties" xmlns:ns2="f52232b3-5ce2-4ad7-bc22-d91096d31c9c" targetNamespace="http://schemas.microsoft.com/office/2006/metadata/properties" ma:root="true" ma:fieldsID="e899373267a70fb52c366eb272d921c5" ns2:_="">
    <xsd:import namespace="f52232b3-5ce2-4ad7-bc22-d91096d31c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2232b3-5ce2-4ad7-bc22-d91096d31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6DA694-C885-44FD-B503-C9CDB27CD26A}">
  <ds:schemaRefs>
    <ds:schemaRef ds:uri="f52232b3-5ce2-4ad7-bc22-d91096d31c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C43799-2259-4275-97BE-A1EC13353CC9}">
  <ds:schemaRefs>
    <ds:schemaRef ds:uri="http://schemas.microsoft.com/office/2006/metadata/properties"/>
    <ds:schemaRef ds:uri="http://purl.org/dc/elements/1.1/"/>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http://purl.org/dc/terms/"/>
    <ds:schemaRef ds:uri="f52232b3-5ce2-4ad7-bc22-d91096d31c9c"/>
    <ds:schemaRef ds:uri="http://www.w3.org/XML/1998/namespace"/>
  </ds:schemaRefs>
</ds:datastoreItem>
</file>

<file path=customXml/itemProps3.xml><?xml version="1.0" encoding="utf-8"?>
<ds:datastoreItem xmlns:ds="http://schemas.openxmlformats.org/officeDocument/2006/customXml" ds:itemID="{F102BFAD-D42A-40E4-A7F4-8404424278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1090</Words>
  <Application>Microsoft Office PowerPoint</Application>
  <PresentationFormat>Widescreen</PresentationFormat>
  <Paragraphs>227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Aldhabi</vt:lpstr>
      <vt:lpstr>Arial</vt:lpstr>
      <vt:lpstr>Calibri</vt:lpstr>
      <vt:lpstr>Calibri Light</vt:lpstr>
      <vt:lpstr>Office Theme</vt:lpstr>
      <vt:lpstr>Open Powerlifting Database</vt:lpstr>
      <vt:lpstr>Powerlifting Data Set</vt:lpstr>
      <vt:lpstr>Questions About the Data</vt:lpstr>
      <vt:lpstr>Plotting the Data</vt:lpstr>
      <vt:lpstr>Plotting lifts and weight vs Wilks Scores</vt:lpstr>
      <vt:lpstr>Does Bench press effect Squat or Deadlift?</vt:lpstr>
      <vt:lpstr>Does Bench press affect Squat or Deadlift?</vt:lpstr>
      <vt:lpstr>Does Equipment influence Wilks score?</vt:lpstr>
      <vt:lpstr>Looking  at body weight and Wilks Score</vt:lpstr>
      <vt:lpstr>Summary over time</vt:lpstr>
      <vt:lpstr>Averages of Lifts over time</vt:lpstr>
      <vt:lpstr>Geographic Distribution</vt:lpstr>
      <vt:lpstr>Geographic Distribution</vt:lpstr>
      <vt:lpstr>Comparison of Wilks score to Lift Type  - Men</vt:lpstr>
      <vt:lpstr>Comparison of Wilks score to Lift Type  - Women</vt:lpstr>
      <vt:lpstr>Comparison Wilks to lift type w/ Equipment - Men</vt:lpstr>
      <vt:lpstr>Comparison Wilks to lift type w/ Equipment - Women</vt:lpstr>
      <vt:lpstr>Comparison of Wilks to Weight Category  - Men</vt:lpstr>
      <vt:lpstr>Comparison of Wilks to Weight Category  - Women</vt:lpstr>
      <vt:lpstr>Relationship of Wilks and Body Weight</vt:lpstr>
      <vt:lpstr>Regression Slides</vt:lpstr>
      <vt:lpstr>Regression Slides</vt:lpstr>
      <vt:lpstr>Regression Slides</vt:lpstr>
      <vt:lpstr>Regression Slides</vt:lpstr>
      <vt:lpstr>KSVM</vt:lpstr>
      <vt:lpstr>KSVM Continued</vt:lpstr>
      <vt:lpstr>KSVM continued</vt:lpstr>
      <vt:lpstr>KSVM Conclusions</vt:lpstr>
      <vt:lpstr>randomForest</vt:lpstr>
      <vt:lpstr>randomForest continued</vt:lpstr>
      <vt:lpstr>randomForest continued</vt:lpstr>
      <vt:lpstr>randomForest continued</vt:lpstr>
      <vt:lpstr>randomForest Conclusions</vt:lpstr>
      <vt:lpstr>randomForest Summary – 250 Trees</vt:lpstr>
      <vt:lpstr>PowerPoint Presentation</vt:lpstr>
      <vt:lpstr>Example of the output of the randomForest</vt:lpstr>
      <vt:lpstr>Summary rF model of the testing data by predicted value cutoffs</vt:lpstr>
      <vt:lpstr>Recall, Caseload, and Precision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Michael Morales</cp:lastModifiedBy>
  <cp:revision>2</cp:revision>
  <dcterms:created xsi:type="dcterms:W3CDTF">2013-07-15T20:26:40Z</dcterms:created>
  <dcterms:modified xsi:type="dcterms:W3CDTF">2018-12-12T00:44:59Z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0x0101005D858711B3BC474AA02BBC25EBC5E617</vt:lpwstr>
  </property>
</Properties>
</file>