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08965-757E-4BD6-93EF-067A894D8C5B}" v="20" dt="2019-06-16T20:44:3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5984" autoAdjust="0"/>
  </p:normalViewPr>
  <p:slideViewPr>
    <p:cSldViewPr snapToGrid="0">
      <p:cViewPr varScale="1">
        <p:scale>
          <a:sx n="60" d="100"/>
          <a:sy n="60" d="100"/>
        </p:scale>
        <p:origin x="9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rales" userId="3bb74b781e011d0f" providerId="LiveId" clId="{89F08965-757E-4BD6-93EF-067A894D8C5B}"/>
    <pc:docChg chg="custSel addSld delSld modSld sldOrd">
      <pc:chgData name="Michael Morales" userId="3bb74b781e011d0f" providerId="LiveId" clId="{89F08965-757E-4BD6-93EF-067A894D8C5B}" dt="2019-06-16T20:44:59.259" v="773" actId="1076"/>
      <pc:docMkLst>
        <pc:docMk/>
      </pc:docMkLst>
      <pc:sldChg chg="addSp delSp modSp">
        <pc:chgData name="Michael Morales" userId="3bb74b781e011d0f" providerId="LiveId" clId="{89F08965-757E-4BD6-93EF-067A894D8C5B}" dt="2019-06-16T20:19:07.266" v="5" actId="1076"/>
        <pc:sldMkLst>
          <pc:docMk/>
          <pc:sldMk cId="3605059280" sldId="260"/>
        </pc:sldMkLst>
        <pc:picChg chg="add mod">
          <ac:chgData name="Michael Morales" userId="3bb74b781e011d0f" providerId="LiveId" clId="{89F08965-757E-4BD6-93EF-067A894D8C5B}" dt="2019-06-16T20:19:07.266" v="5" actId="1076"/>
          <ac:picMkLst>
            <pc:docMk/>
            <pc:sldMk cId="3605059280" sldId="260"/>
            <ac:picMk id="2" creationId="{6D10946A-3929-4D1F-B3B5-F575C82645ED}"/>
          </ac:picMkLst>
        </pc:picChg>
        <pc:picChg chg="del">
          <ac:chgData name="Michael Morales" userId="3bb74b781e011d0f" providerId="LiveId" clId="{89F08965-757E-4BD6-93EF-067A894D8C5B}" dt="2019-06-16T20:18:12.887" v="2" actId="478"/>
          <ac:picMkLst>
            <pc:docMk/>
            <pc:sldMk cId="3605059280" sldId="260"/>
            <ac:picMk id="4" creationId="{22855B4F-D129-44D5-A7E8-89A08DCE7AE5}"/>
          </ac:picMkLst>
        </pc:picChg>
      </pc:sldChg>
      <pc:sldChg chg="modNotesTx">
        <pc:chgData name="Michael Morales" userId="3bb74b781e011d0f" providerId="LiveId" clId="{89F08965-757E-4BD6-93EF-067A894D8C5B}" dt="2019-06-16T20:29:21.372" v="310" actId="6549"/>
        <pc:sldMkLst>
          <pc:docMk/>
          <pc:sldMk cId="3365780928" sldId="263"/>
        </pc:sldMkLst>
      </pc:sldChg>
      <pc:sldChg chg="modNotesTx">
        <pc:chgData name="Michael Morales" userId="3bb74b781e011d0f" providerId="LiveId" clId="{89F08965-757E-4BD6-93EF-067A894D8C5B}" dt="2019-06-16T20:29:26.651" v="311" actId="6549"/>
        <pc:sldMkLst>
          <pc:docMk/>
          <pc:sldMk cId="17276030" sldId="264"/>
        </pc:sldMkLst>
      </pc:sldChg>
      <pc:sldChg chg="add del">
        <pc:chgData name="Michael Morales" userId="3bb74b781e011d0f" providerId="LiveId" clId="{89F08965-757E-4BD6-93EF-067A894D8C5B}" dt="2019-06-16T20:14:47.348" v="1"/>
        <pc:sldMkLst>
          <pc:docMk/>
          <pc:sldMk cId="2015716276" sldId="265"/>
        </pc:sldMkLst>
      </pc:sldChg>
      <pc:sldChg chg="modSp add del">
        <pc:chgData name="Michael Morales" userId="3bb74b781e011d0f" providerId="LiveId" clId="{89F08965-757E-4BD6-93EF-067A894D8C5B}" dt="2019-06-16T20:44:38.119" v="771" actId="2696"/>
        <pc:sldMkLst>
          <pc:docMk/>
          <pc:sldMk cId="3804991623" sldId="265"/>
        </pc:sldMkLst>
        <pc:spChg chg="mod">
          <ac:chgData name="Michael Morales" userId="3bb74b781e011d0f" providerId="LiveId" clId="{89F08965-757E-4BD6-93EF-067A894D8C5B}" dt="2019-06-16T20:24:30.168" v="21" actId="20577"/>
          <ac:spMkLst>
            <pc:docMk/>
            <pc:sldMk cId="3804991623" sldId="265"/>
            <ac:spMk id="2" creationId="{112CE23D-5784-490D-83E4-E26CF9CE86D3}"/>
          </ac:spMkLst>
        </pc:spChg>
        <pc:spChg chg="mod">
          <ac:chgData name="Michael Morales" userId="3bb74b781e011d0f" providerId="LiveId" clId="{89F08965-757E-4BD6-93EF-067A894D8C5B}" dt="2019-06-16T20:42:40.825" v="765" actId="1076"/>
          <ac:spMkLst>
            <pc:docMk/>
            <pc:sldMk cId="3804991623" sldId="265"/>
            <ac:spMk id="3" creationId="{29F8262F-3713-4376-B1D7-D897C237CB0D}"/>
          </ac:spMkLst>
        </pc:spChg>
      </pc:sldChg>
      <pc:sldChg chg="modSp add ord modNotesTx">
        <pc:chgData name="Michael Morales" userId="3bb74b781e011d0f" providerId="LiveId" clId="{89F08965-757E-4BD6-93EF-067A894D8C5B}" dt="2019-06-16T20:44:59.259" v="773" actId="1076"/>
        <pc:sldMkLst>
          <pc:docMk/>
          <pc:sldMk cId="4173358791" sldId="266"/>
        </pc:sldMkLst>
        <pc:spChg chg="mod">
          <ac:chgData name="Michael Morales" userId="3bb74b781e011d0f" providerId="LiveId" clId="{89F08965-757E-4BD6-93EF-067A894D8C5B}" dt="2019-06-16T20:44:59.259" v="773" actId="1076"/>
          <ac:spMkLst>
            <pc:docMk/>
            <pc:sldMk cId="4173358791" sldId="266"/>
            <ac:spMk id="2" creationId="{308075AE-3385-47DD-89FD-49E20F56CF66}"/>
          </ac:spMkLst>
        </pc:spChg>
        <pc:graphicFrameChg chg="mod">
          <ac:chgData name="Michael Morales" userId="3bb74b781e011d0f" providerId="LiveId" clId="{89F08965-757E-4BD6-93EF-067A894D8C5B}" dt="2019-06-16T20:44:34.650" v="770"/>
          <ac:graphicFrameMkLst>
            <pc:docMk/>
            <pc:sldMk cId="4173358791" sldId="266"/>
            <ac:graphicFrameMk id="5" creationId="{874E8F5D-3FA0-4D3B-82E2-62262A2783B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Revenue</a:t>
            </a:r>
          </a:p>
          <a:p>
            <a:pPr>
              <a:defRPr/>
            </a:pPr>
            <a:r>
              <a:rPr lang="en-US" sz="1200" dirty="0"/>
              <a:t>Since</a:t>
            </a:r>
            <a:r>
              <a:rPr lang="en-US" sz="1200" baseline="0" dirty="0"/>
              <a:t> 2009</a:t>
            </a:r>
            <a:endParaRPr lang="en-US" sz="1200" dirty="0"/>
          </a:p>
        </c:rich>
      </c:tx>
      <c:layout>
        <c:manualLayout>
          <c:xMode val="edge"/>
          <c:yMode val="edge"/>
          <c:x val="0.33697434598216569"/>
          <c:y val="1.7777242749649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B6-45E8-8137-E76BFA5691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B6-45E8-8137-E76BFA56913D}"/>
              </c:ext>
            </c:extLst>
          </c:dPt>
          <c:dLbls>
            <c:dLbl>
              <c:idx val="0"/>
              <c:layout>
                <c:manualLayout>
                  <c:x val="-0.3036487759212827"/>
                  <c:y val="3.1893003395173411E-2"/>
                </c:manualLayout>
              </c:layout>
              <c:tx>
                <c:rich>
                  <a:bodyPr/>
                  <a:lstStyle/>
                  <a:p>
                    <a:fld id="{03B75E9F-91E5-4ED4-A96B-8B56C0E49C6F}" type="CATEGORYNAME">
                      <a:rPr lang="en-US" sz="800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FFD542E4-89BC-4E64-BB55-576AFF486AB2}" type="VALUE">
                      <a:rPr lang="en-US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2B6-45E8-8137-E76BFA56913D}"/>
                </c:ext>
              </c:extLst>
            </c:dLbl>
            <c:dLbl>
              <c:idx val="1"/>
              <c:layout>
                <c:manualLayout>
                  <c:x val="0.23372933596754411"/>
                  <c:y val="-0.111041277497860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B6-45E8-8137-E76BFA569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FudgeMart</c:v>
                </c:pt>
                <c:pt idx="1">
                  <c:v>FudgeFlix</c:v>
                </c:pt>
              </c:strCache>
            </c:strRef>
          </c:cat>
          <c:val>
            <c:numRef>
              <c:f>Sheet1!$B$2:$B$3</c:f>
              <c:numCache>
                <c:formatCode>"$"#,##0</c:formatCode>
                <c:ptCount val="2"/>
                <c:pt idx="0">
                  <c:v>2988231.45</c:v>
                </c:pt>
                <c:pt idx="1">
                  <c:v>17969.060000000001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6-45E8-8137-E76BFA569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Housewares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9092966922723145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2410</c:v>
                </c:pt>
                <c:pt idx="1">
                  <c:v>2560</c:v>
                </c:pt>
                <c:pt idx="2">
                  <c:v>2810</c:v>
                </c:pt>
                <c:pt idx="3">
                  <c:v>2715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84-4943-8E76-4C43CEF98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3110</c:v>
                </c:pt>
                <c:pt idx="1">
                  <c:v>3170</c:v>
                </c:pt>
                <c:pt idx="2">
                  <c:v>2830</c:v>
                </c:pt>
                <c:pt idx="3">
                  <c:v>3595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684-4943-8E76-4C43CEF98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Hardware</a:t>
            </a:r>
            <a:endParaRPr lang="en-US" dirty="0"/>
          </a:p>
        </c:rich>
      </c:tx>
      <c:layout>
        <c:manualLayout>
          <c:xMode val="edge"/>
          <c:yMode val="edge"/>
          <c:x val="0.45052635316374628"/>
          <c:y val="1.0183340215774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9092966922723145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23608.25</c:v>
                </c:pt>
                <c:pt idx="1">
                  <c:v>25723.599999999999</c:v>
                </c:pt>
                <c:pt idx="2">
                  <c:v>36197.600000000006</c:v>
                </c:pt>
                <c:pt idx="3">
                  <c:v>26655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4-41BE-AE45-C9AA8AD39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24660.400000000005</c:v>
                </c:pt>
                <c:pt idx="1">
                  <c:v>35159.15</c:v>
                </c:pt>
                <c:pt idx="2">
                  <c:v>30196.6</c:v>
                </c:pt>
                <c:pt idx="3">
                  <c:v>34591.600000000006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8B4-41BE-AE45-C9AA8AD39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Sporting Goods</a:t>
            </a:r>
            <a:endParaRPr lang="en-US" dirty="0"/>
          </a:p>
        </c:rich>
      </c:tx>
      <c:layout>
        <c:manualLayout>
          <c:xMode val="edge"/>
          <c:yMode val="edge"/>
          <c:x val="0.45052635316374628"/>
          <c:y val="1.0183340215774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9092966922723145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15679</c:v>
                </c:pt>
                <c:pt idx="1">
                  <c:v>15164</c:v>
                </c:pt>
                <c:pt idx="2">
                  <c:v>11941</c:v>
                </c:pt>
                <c:pt idx="3">
                  <c:v>13653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3-41BA-BF22-1A87029D3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14637</c:v>
                </c:pt>
                <c:pt idx="1">
                  <c:v>13489</c:v>
                </c:pt>
                <c:pt idx="2">
                  <c:v>14876</c:v>
                </c:pt>
                <c:pt idx="3">
                  <c:v>15620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C33-41BA-BF22-1A87029D3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Clothing</a:t>
            </a:r>
            <a:endParaRPr lang="en-US" dirty="0"/>
          </a:p>
        </c:rich>
      </c:tx>
      <c:layout>
        <c:manualLayout>
          <c:xMode val="edge"/>
          <c:yMode val="edge"/>
          <c:x val="0.45052635316374628"/>
          <c:y val="1.0183340215774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4742631493130581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11465</c:v>
                </c:pt>
                <c:pt idx="1">
                  <c:v>11268</c:v>
                </c:pt>
                <c:pt idx="2">
                  <c:v>12746</c:v>
                </c:pt>
                <c:pt idx="3">
                  <c:v>12977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9-488C-B995-3F5DEB7F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9290</c:v>
                </c:pt>
                <c:pt idx="1">
                  <c:v>12858</c:v>
                </c:pt>
                <c:pt idx="2">
                  <c:v>9908</c:v>
                </c:pt>
                <c:pt idx="3">
                  <c:v>12043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C19-488C-B995-3F5DEB7F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Department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F-40D0-818F-940761EE36F5}"/>
              </c:ext>
            </c:extLst>
          </c:dPt>
          <c:dPt>
            <c:idx val="1"/>
            <c:bubble3D val="0"/>
            <c:explosion val="1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F-40D0-818F-940761EE36F5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5F-40D0-818F-940761EE36F5}"/>
              </c:ext>
            </c:extLst>
          </c:dPt>
          <c:dPt>
            <c:idx val="3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A33F-4317-AF4C-B9BA956BA8C2}"/>
              </c:ext>
            </c:extLst>
          </c:dPt>
          <c:dPt>
            <c:idx val="4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A5F-40D0-818F-940761EE36F5}"/>
              </c:ext>
            </c:extLst>
          </c:dPt>
          <c:dLbls>
            <c:dLbl>
              <c:idx val="0"/>
              <c:layout>
                <c:manualLayout>
                  <c:x val="-0.20041376445646839"/>
                  <c:y val="0.13024989508271956"/>
                </c:manualLayout>
              </c:layout>
              <c:tx>
                <c:rich>
                  <a:bodyPr/>
                  <a:lstStyle/>
                  <a:p>
                    <a:fld id="{FF8CF797-E075-48D8-82CF-78D75EADA92A}" type="CATEGORYNAME">
                      <a:rPr lang="en-US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FB9AD68E-42A8-465A-A413-9CB099A48344}" type="VALU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55309747-E3D8-4F3C-96D2-B2D5A55AA72A}" type="PERCENTAG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A5F-40D0-818F-940761EE36F5}"/>
                </c:ext>
              </c:extLst>
            </c:dLbl>
            <c:dLbl>
              <c:idx val="1"/>
              <c:layout>
                <c:manualLayout>
                  <c:x val="-5.3559924750501912E-2"/>
                  <c:y val="0.14404961616618975"/>
                </c:manualLayout>
              </c:layout>
              <c:tx>
                <c:rich>
                  <a:bodyPr/>
                  <a:lstStyle/>
                  <a:p>
                    <a:fld id="{28720CF8-8926-4A8E-B852-02382FB1115D}" type="CATEGORYNAME">
                      <a:rPr lang="en-US" b="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71354873-3A7C-440A-A82A-CA1346B9C9ED}" type="VALUE">
                      <a:rPr lang="en-US" b="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b="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9982590A-E791-46D3-82E3-61508AC682C5}" type="PERCENTAGE">
                      <a:rPr lang="en-US" b="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0" baseline="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A5F-40D0-818F-940761EE36F5}"/>
                </c:ext>
              </c:extLst>
            </c:dLbl>
            <c:dLbl>
              <c:idx val="2"/>
              <c:layout>
                <c:manualLayout>
                  <c:x val="0.24744615175426016"/>
                  <c:y val="-0.22690980711673703"/>
                </c:manualLayout>
              </c:layout>
              <c:tx>
                <c:rich>
                  <a:bodyPr/>
                  <a:lstStyle/>
                  <a:p>
                    <a:fld id="{8BFDBE31-95B8-4237-998C-C659680D3D19}" type="CATEGORYNAME">
                      <a:rPr lang="en-US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AC60A92C-11AF-4071-9104-8DFA77115208}" type="VALU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F6F6F5A3-A09A-42AC-909A-A67379534922}" type="PERCENTAG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5F-40D0-818F-940761EE36F5}"/>
                </c:ext>
              </c:extLst>
            </c:dLbl>
            <c:dLbl>
              <c:idx val="3"/>
              <c:layout>
                <c:manualLayout>
                  <c:x val="-9.6538821561020834E-3"/>
                  <c:y val="-1.412549664319547E-2"/>
                </c:manualLayout>
              </c:layout>
              <c:tx>
                <c:rich>
                  <a:bodyPr/>
                  <a:lstStyle/>
                  <a:p>
                    <a:fld id="{AACF0C20-2675-4F41-B3BA-20EC6AE55243}" type="CATEGORYNAME">
                      <a:rPr lang="en-US" b="0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6C1D1B7E-EA1C-4552-B003-8ACA896D2FEF}" type="VALUE">
                      <a:rPr lang="en-US" b="0" baseline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b="0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3D883075-4266-4678-9076-A81B6D9E7D9F}" type="PERCENTAGE">
                      <a:rPr lang="en-US" b="0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0" baseline="0" dirty="0">
                      <a:solidFill>
                        <a:schemeClr val="tx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33F-4317-AF4C-B9BA956BA8C2}"/>
                </c:ext>
              </c:extLst>
            </c:dLbl>
            <c:dLbl>
              <c:idx val="4"/>
              <c:layout>
                <c:manualLayout>
                  <c:x val="1.9171065755425865E-2"/>
                  <c:y val="-1.2819103742075262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5F-40D0-818F-940761EE36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Basic Rental</c:v>
                </c:pt>
                <c:pt idx="1">
                  <c:v>Basic Rental + Streaming</c:v>
                </c:pt>
                <c:pt idx="2">
                  <c:v>Premium Rental</c:v>
                </c:pt>
                <c:pt idx="3">
                  <c:v>Premium Rental + Streaming</c:v>
                </c:pt>
                <c:pt idx="4">
                  <c:v>Streaming Only</c:v>
                </c:pt>
              </c:strCache>
            </c:strRef>
          </c:cat>
          <c:val>
            <c:numRef>
              <c:f>Sheet1!$B$2:$B$6</c:f>
              <c:numCache>
                <c:formatCode>"$"#,##0</c:formatCode>
                <c:ptCount val="5"/>
                <c:pt idx="0">
                  <c:v>5317.8500000000022</c:v>
                </c:pt>
                <c:pt idx="1">
                  <c:v>1379.0800000000004</c:v>
                </c:pt>
                <c:pt idx="2">
                  <c:v>8255.8700000000008</c:v>
                </c:pt>
                <c:pt idx="3">
                  <c:v>1574.3700000000003</c:v>
                </c:pt>
                <c:pt idx="4">
                  <c:v>1441.8900000000006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F-40D0-818F-940761EE3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Premium Rental</a:t>
            </a:r>
            <a:endParaRPr lang="en-US" dirty="0"/>
          </a:p>
        </c:rich>
      </c:tx>
      <c:layout>
        <c:manualLayout>
          <c:xMode val="edge"/>
          <c:yMode val="edge"/>
          <c:x val="0.450526353163746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9092966922723145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599.70000000000005</c:v>
                </c:pt>
                <c:pt idx="1">
                  <c:v>619.69000000000005</c:v>
                </c:pt>
                <c:pt idx="2">
                  <c:v>599.69999999999993</c:v>
                </c:pt>
                <c:pt idx="3">
                  <c:v>519.74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1-45ED-ABFC-6E1EF7B2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819.59</c:v>
                </c:pt>
                <c:pt idx="1">
                  <c:v>839.58</c:v>
                </c:pt>
                <c:pt idx="2">
                  <c:v>839.58</c:v>
                </c:pt>
                <c:pt idx="3">
                  <c:v>719.64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3A91-45ED-ABFC-6E1EF7B2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Basic Rental</a:t>
            </a:r>
            <a:endParaRPr lang="en-US" dirty="0"/>
          </a:p>
        </c:rich>
      </c:tx>
      <c:layout>
        <c:manualLayout>
          <c:xMode val="edge"/>
          <c:yMode val="edge"/>
          <c:x val="0.45052635316374628"/>
          <c:y val="1.0183340215774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268476288985774"/>
          <c:y val="0.16665721677561646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479.52</c:v>
                </c:pt>
                <c:pt idx="1">
                  <c:v>479.52</c:v>
                </c:pt>
                <c:pt idx="2">
                  <c:v>449.55</c:v>
                </c:pt>
                <c:pt idx="3">
                  <c:v>369.63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4-41BE-AE45-C9AA8AD39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391.51</c:v>
                </c:pt>
                <c:pt idx="1">
                  <c:v>383.52</c:v>
                </c:pt>
                <c:pt idx="2">
                  <c:v>383.52</c:v>
                </c:pt>
                <c:pt idx="3">
                  <c:v>383.52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8B4-41BE-AE45-C9AA8AD39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Premium Rental + Streaming (vs. Streaming Only LY)</a:t>
            </a:r>
            <a:endParaRPr lang="en-US" dirty="0"/>
          </a:p>
        </c:rich>
      </c:tx>
      <c:layout>
        <c:manualLayout>
          <c:xMode val="edge"/>
          <c:yMode val="edge"/>
          <c:x val="0.32503429970979231"/>
          <c:y val="2.738476416474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9092966922723145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299.88</c:v>
                </c:pt>
                <c:pt idx="1">
                  <c:v>274.89</c:v>
                </c:pt>
                <c:pt idx="2">
                  <c:v>299.88</c:v>
                </c:pt>
                <c:pt idx="3">
                  <c:v>399.84000000000003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3-41BA-BF22-1A87029D3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194.85000000000002</c:v>
                </c:pt>
                <c:pt idx="1">
                  <c:v>194.85000000000002</c:v>
                </c:pt>
                <c:pt idx="2">
                  <c:v>194.85000000000002</c:v>
                </c:pt>
                <c:pt idx="3">
                  <c:v>272.79000000000002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77-49EB-91EB-ACB0B9CED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Basic Rental</a:t>
            </a:r>
            <a:r>
              <a:rPr lang="en-US" sz="1200" baseline="0" dirty="0"/>
              <a:t> + Streaming (vs. Streaming Only LY)</a:t>
            </a:r>
            <a:endParaRPr lang="en-US" dirty="0"/>
          </a:p>
        </c:rich>
      </c:tx>
      <c:layout>
        <c:manualLayout>
          <c:xMode val="edge"/>
          <c:yMode val="edge"/>
          <c:x val="0.33141525158033236"/>
          <c:y val="1.482539060519656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4742631493130581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224.85000000000002</c:v>
                </c:pt>
                <c:pt idx="1">
                  <c:v>224.85000000000002</c:v>
                </c:pt>
                <c:pt idx="2">
                  <c:v>269.82</c:v>
                </c:pt>
                <c:pt idx="3">
                  <c:v>389.74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9-488C-B995-3F5DEB7F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194.85000000000002</c:v>
                </c:pt>
                <c:pt idx="1">
                  <c:v>194.85000000000002</c:v>
                </c:pt>
                <c:pt idx="2">
                  <c:v>194.85000000000002</c:v>
                </c:pt>
                <c:pt idx="3">
                  <c:v>272.79000000000002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C19-488C-B995-3F5DEB7F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FudgeCorp</a:t>
            </a:r>
            <a:endParaRPr lang="en-US" dirty="0"/>
          </a:p>
          <a:p>
            <a:pPr>
              <a:defRPr/>
            </a:pPr>
            <a:r>
              <a:rPr lang="en-US" sz="1400" i="1" dirty="0"/>
              <a:t>Total</a:t>
            </a:r>
            <a:r>
              <a:rPr lang="en-US" sz="1400" i="1" baseline="0" dirty="0"/>
              <a:t> Revenue By Year</a:t>
            </a:r>
            <a:endParaRPr lang="en-US" sz="1400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FudgeCorp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773853.35</c:v>
                </c:pt>
                <c:pt idx="1">
                  <c:v>747560.06000000017</c:v>
                </c:pt>
                <c:pt idx="2">
                  <c:v>750533.54999999993</c:v>
                </c:pt>
                <c:pt idx="3">
                  <c:v>668689.25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2-42B8-A254-1CD1F6D3F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542616"/>
        <c:axId val="477544256"/>
      </c:barChart>
      <c:catAx>
        <c:axId val="47754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44256"/>
        <c:crosses val="autoZero"/>
        <c:auto val="1"/>
        <c:lblAlgn val="ctr"/>
        <c:lblOffset val="100"/>
        <c:noMultiLvlLbl val="0"/>
      </c:catAx>
      <c:valAx>
        <c:axId val="477544256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4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5724974965456"/>
          <c:y val="0.1707306161329582"/>
          <c:w val="0.85863168951483726"/>
          <c:h val="0.67487150534526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FudgeCorp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773853.35</c:v>
                </c:pt>
                <c:pt idx="1">
                  <c:v>742838.90000000014</c:v>
                </c:pt>
                <c:pt idx="2">
                  <c:v>744915.74999999988</c:v>
                </c:pt>
                <c:pt idx="3">
                  <c:v>662188.44999999995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21-4C1F-9709-A2A6DF16F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542616"/>
        <c:axId val="477544256"/>
      </c:barChart>
      <c:catAx>
        <c:axId val="47754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44256"/>
        <c:crosses val="autoZero"/>
        <c:auto val="1"/>
        <c:lblAlgn val="ctr"/>
        <c:lblOffset val="100"/>
        <c:noMultiLvlLbl val="0"/>
      </c:catAx>
      <c:valAx>
        <c:axId val="477544256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4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5724974965456"/>
          <c:y val="0.1707306161329582"/>
          <c:w val="0.85863168951483726"/>
          <c:h val="0.67487150534526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FudgeFlix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1">
                  <c:v>4721.16</c:v>
                </c:pt>
                <c:pt idx="2">
                  <c:v>5617.7999999999993</c:v>
                </c:pt>
                <c:pt idx="3">
                  <c:v>6500.7999999999984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8-4801-9FAF-307F8020D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542616"/>
        <c:axId val="477544256"/>
      </c:barChart>
      <c:catAx>
        <c:axId val="47754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44256"/>
        <c:crosses val="autoZero"/>
        <c:auto val="1"/>
        <c:lblAlgn val="ctr"/>
        <c:lblOffset val="100"/>
        <c:noMultiLvlLbl val="0"/>
      </c:catAx>
      <c:valAx>
        <c:axId val="477544256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54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Overlap Profile</a:t>
            </a:r>
          </a:p>
        </c:rich>
      </c:tx>
      <c:layout>
        <c:manualLayout>
          <c:xMode val="edge"/>
          <c:yMode val="edge"/>
          <c:x val="0.30427217656134797"/>
          <c:y val="0.106830331642687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FudgeMart Only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2013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4-409E-823E-71BB195A89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FudgeFlix Only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2013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4-409E-823E-71BB195A89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FudgeFlix + FudgeMart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2013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4-409E-823E-71BB195A8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00512"/>
        <c:axId val="483008712"/>
      </c:barChart>
      <c:catAx>
        <c:axId val="483000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08712"/>
        <c:crosses val="autoZero"/>
        <c:auto val="1"/>
        <c:lblAlgn val="ctr"/>
        <c:lblOffset val="100"/>
        <c:noMultiLvlLbl val="0"/>
      </c:catAx>
      <c:valAx>
        <c:axId val="48300871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0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mmm\-yy</c:formatCode>
                <c:ptCount val="12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</c:numCache>
            </c:num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56224.4</c:v>
                </c:pt>
                <c:pt idx="1">
                  <c:v>54709.05</c:v>
                </c:pt>
                <c:pt idx="2">
                  <c:v>52595.3</c:v>
                </c:pt>
                <c:pt idx="3">
                  <c:v>68394.8</c:v>
                </c:pt>
                <c:pt idx="4">
                  <c:v>48777.5</c:v>
                </c:pt>
                <c:pt idx="5">
                  <c:v>52611.15</c:v>
                </c:pt>
                <c:pt idx="6">
                  <c:v>53808.65</c:v>
                </c:pt>
                <c:pt idx="7">
                  <c:v>57672.800000000003</c:v>
                </c:pt>
                <c:pt idx="8">
                  <c:v>62243.8</c:v>
                </c:pt>
                <c:pt idx="9">
                  <c:v>44084.2</c:v>
                </c:pt>
                <c:pt idx="10">
                  <c:v>52299</c:v>
                </c:pt>
                <c:pt idx="11">
                  <c:v>64435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6-4152-844B-851F4020B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2739672"/>
        <c:axId val="4727400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</c:numCache>
            </c:numRef>
          </c:cat>
          <c:val>
            <c:numRef>
              <c:f>Sheet1!$C$2:$C$13</c:f>
              <c:numCache>
                <c:formatCode>"$"#,##0.00</c:formatCode>
                <c:ptCount val="12"/>
                <c:pt idx="0">
                  <c:v>75590</c:v>
                </c:pt>
                <c:pt idx="1">
                  <c:v>38899.85</c:v>
                </c:pt>
                <c:pt idx="2">
                  <c:v>63584.75</c:v>
                </c:pt>
                <c:pt idx="3">
                  <c:v>50635.85</c:v>
                </c:pt>
                <c:pt idx="4">
                  <c:v>71923.55</c:v>
                </c:pt>
                <c:pt idx="5">
                  <c:v>60927.55</c:v>
                </c:pt>
                <c:pt idx="6">
                  <c:v>48521.599999999999</c:v>
                </c:pt>
                <c:pt idx="7">
                  <c:v>49673.45</c:v>
                </c:pt>
                <c:pt idx="8">
                  <c:v>75991.25</c:v>
                </c:pt>
                <c:pt idx="9">
                  <c:v>59301.599999999999</c:v>
                </c:pt>
                <c:pt idx="10">
                  <c:v>71485.75</c:v>
                </c:pt>
                <c:pt idx="11">
                  <c:v>58767.8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AC06-4152-844B-851F4020B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739672"/>
        <c:axId val="472740000"/>
      </c:lineChart>
      <c:dateAx>
        <c:axId val="47273967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40000"/>
        <c:crosses val="autoZero"/>
        <c:auto val="1"/>
        <c:lblOffset val="100"/>
        <c:baseTimeUnit val="months"/>
      </c:dateAx>
      <c:valAx>
        <c:axId val="47274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39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316443745465425"/>
          <c:y val="0.85031144345479504"/>
          <c:w val="0.20221416533173059"/>
          <c:h val="0.112016571549501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mmm\-yy</c:formatCode>
                <c:ptCount val="12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</c:numCache>
            </c:num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534.65</c:v>
                </c:pt>
                <c:pt idx="1">
                  <c:v>534.65</c:v>
                </c:pt>
                <c:pt idx="2">
                  <c:v>534.65</c:v>
                </c:pt>
                <c:pt idx="3">
                  <c:v>534.65</c:v>
                </c:pt>
                <c:pt idx="4">
                  <c:v>529.65</c:v>
                </c:pt>
                <c:pt idx="5">
                  <c:v>529.65</c:v>
                </c:pt>
                <c:pt idx="6">
                  <c:v>539.65</c:v>
                </c:pt>
                <c:pt idx="7">
                  <c:v>549.65</c:v>
                </c:pt>
                <c:pt idx="8">
                  <c:v>554.65</c:v>
                </c:pt>
                <c:pt idx="9">
                  <c:v>559.65</c:v>
                </c:pt>
                <c:pt idx="10">
                  <c:v>564.65</c:v>
                </c:pt>
                <c:pt idx="11">
                  <c:v>564.65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6-404E-B03C-D7F5D2D47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72739672"/>
        <c:axId val="4727400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40940</c:v>
                </c:pt>
                <c:pt idx="1">
                  <c:v>40969</c:v>
                </c:pt>
                <c:pt idx="2">
                  <c:v>41000</c:v>
                </c:pt>
                <c:pt idx="3">
                  <c:v>41030</c:v>
                </c:pt>
                <c:pt idx="4">
                  <c:v>41061</c:v>
                </c:pt>
                <c:pt idx="5">
                  <c:v>41091</c:v>
                </c:pt>
                <c:pt idx="6">
                  <c:v>41122</c:v>
                </c:pt>
                <c:pt idx="7">
                  <c:v>41153</c:v>
                </c:pt>
                <c:pt idx="8">
                  <c:v>41183</c:v>
                </c:pt>
                <c:pt idx="9">
                  <c:v>41214</c:v>
                </c:pt>
                <c:pt idx="10">
                  <c:v>41244</c:v>
                </c:pt>
                <c:pt idx="11">
                  <c:v>41275</c:v>
                </c:pt>
              </c:numCache>
            </c:numRef>
          </c:cat>
          <c:val>
            <c:numRef>
              <c:f>Sheet1!$C$2:$C$13</c:f>
              <c:numCache>
                <c:formatCode>"$"#,##0.00</c:formatCode>
                <c:ptCount val="12"/>
                <c:pt idx="0">
                  <c:v>472.65</c:v>
                </c:pt>
                <c:pt idx="1">
                  <c:v>472.65</c:v>
                </c:pt>
                <c:pt idx="2">
                  <c:v>472.65</c:v>
                </c:pt>
                <c:pt idx="3">
                  <c:v>472.65</c:v>
                </c:pt>
                <c:pt idx="4">
                  <c:v>472.65</c:v>
                </c:pt>
                <c:pt idx="5">
                  <c:v>472.65</c:v>
                </c:pt>
                <c:pt idx="6">
                  <c:v>472.65</c:v>
                </c:pt>
                <c:pt idx="7">
                  <c:v>472.65</c:v>
                </c:pt>
                <c:pt idx="8">
                  <c:v>458.65</c:v>
                </c:pt>
                <c:pt idx="9">
                  <c:v>458.65</c:v>
                </c:pt>
                <c:pt idx="10">
                  <c:v>458.65</c:v>
                </c:pt>
                <c:pt idx="11">
                  <c:v>534.65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8B6-404E-B03C-D7F5D2D47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739672"/>
        <c:axId val="472740000"/>
      </c:lineChart>
      <c:dateAx>
        <c:axId val="47273967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40000"/>
        <c:crosses val="autoZero"/>
        <c:auto val="1"/>
        <c:lblOffset val="100"/>
        <c:baseTimeUnit val="months"/>
      </c:dateAx>
      <c:valAx>
        <c:axId val="47274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39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Department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5F-40D0-818F-940761EE36F5}"/>
              </c:ext>
            </c:extLst>
          </c:dPt>
          <c:dPt>
            <c:idx val="1"/>
            <c:bubble3D val="0"/>
            <c:explosion val="1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5F-40D0-818F-940761EE36F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A5F-40D0-818F-940761EE36F5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0BA-450E-84DC-8D4F3A33295F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A5F-40D0-818F-940761EE36F5}"/>
              </c:ext>
            </c:extLst>
          </c:dPt>
          <c:dLbls>
            <c:dLbl>
              <c:idx val="0"/>
              <c:layout>
                <c:manualLayout>
                  <c:x val="0.1349519546754849"/>
                  <c:y val="3.830879267138810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5F-40D0-818F-940761EE36F5}"/>
                </c:ext>
              </c:extLst>
            </c:dLbl>
            <c:dLbl>
              <c:idx val="1"/>
              <c:layout>
                <c:manualLayout>
                  <c:x val="-0.25362277084969087"/>
                  <c:y val="-0.24878963959131742"/>
                </c:manualLayout>
              </c:layout>
              <c:tx>
                <c:rich>
                  <a:bodyPr/>
                  <a:lstStyle/>
                  <a:p>
                    <a:fld id="{28720CF8-8926-4A8E-B852-02382FB1115D}" type="CATEGORYNAME">
                      <a:rPr lang="en-US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71354873-3A7C-440A-A82A-CA1346B9C9ED}" type="VALU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9982590A-E791-46D3-82E3-61508AC682C5}" type="PERCENTAG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A5F-40D0-818F-940761EE36F5}"/>
                </c:ext>
              </c:extLst>
            </c:dLbl>
            <c:dLbl>
              <c:idx val="2"/>
              <c:layout>
                <c:manualLayout>
                  <c:x val="0.19479803435973669"/>
                  <c:y val="9.0538622173403416E-2"/>
                </c:manualLayout>
              </c:layout>
              <c:tx>
                <c:rich>
                  <a:bodyPr/>
                  <a:lstStyle/>
                  <a:p>
                    <a:fld id="{8BFDBE31-95B8-4237-998C-C659680D3D19}" type="CATEGORYNAME">
                      <a:rPr lang="en-US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AC60A92C-11AF-4071-9104-8DFA77115208}" type="VALU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="1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F6F6F5A3-A09A-42AC-909A-A67379534922}" type="PERCENTAGE">
                      <a:rPr lang="en-US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5F-40D0-818F-940761EE36F5}"/>
                </c:ext>
              </c:extLst>
            </c:dLbl>
            <c:dLbl>
              <c:idx val="4"/>
              <c:layout>
                <c:manualLayout>
                  <c:x val="1.9171065755425865E-2"/>
                  <c:y val="-1.2819103742075262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5F-40D0-818F-940761EE36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Clothing</c:v>
                </c:pt>
                <c:pt idx="1">
                  <c:v>Electronics</c:v>
                </c:pt>
                <c:pt idx="2">
                  <c:v>Hardware</c:v>
                </c:pt>
                <c:pt idx="3">
                  <c:v>Housewares</c:v>
                </c:pt>
                <c:pt idx="4">
                  <c:v>Sporting Goods</c:v>
                </c:pt>
              </c:strCache>
            </c:strRef>
          </c:cat>
          <c:val>
            <c:numRef>
              <c:f>Sheet1!$B$2:$B$6</c:f>
              <c:numCache>
                <c:formatCode>"$"#,##0</c:formatCode>
                <c:ptCount val="5"/>
                <c:pt idx="0">
                  <c:v>198877</c:v>
                </c:pt>
                <c:pt idx="1">
                  <c:v>2005521</c:v>
                </c:pt>
                <c:pt idx="2">
                  <c:v>507247.4499999999</c:v>
                </c:pt>
                <c:pt idx="3">
                  <c:v>46555</c:v>
                </c:pt>
                <c:pt idx="4">
                  <c:v>230031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F-40D0-818F-940761EE3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Electronics</a:t>
            </a:r>
            <a:endParaRPr lang="en-US" dirty="0"/>
          </a:p>
        </c:rich>
      </c:tx>
      <c:layout>
        <c:manualLayout>
          <c:xMode val="edge"/>
          <c:yMode val="edge"/>
          <c:x val="0.450526353163746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81174684670442"/>
          <c:y val="0.19092966922723145"/>
          <c:w val="0.86179142962798216"/>
          <c:h val="0.403225245910375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This Year (2012)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Sheet1!$B$2:$B$5</c:f>
              <c:numCache>
                <c:formatCode>"$"#,##0</c:formatCode>
                <c:ptCount val="4"/>
                <c:pt idx="0">
                  <c:v>116539</c:v>
                </c:pt>
                <c:pt idx="1">
                  <c:v>115052</c:v>
                </c:pt>
                <c:pt idx="2">
                  <c:v>100398</c:v>
                </c:pt>
                <c:pt idx="3">
                  <c:v>102627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1-45ED-ABFC-6E1EF7B2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5318752"/>
        <c:axId val="415313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Last Year (2011)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Qtr1</c:v>
                </c:pt>
                <c:pt idx="1">
                  <c:v>Qtr2</c:v>
                </c:pt>
                <c:pt idx="2">
                  <c:v>Qtr3</c:v>
                </c:pt>
                <c:pt idx="3">
                  <c:v>Qtr4</c:v>
                </c:pt>
              </c:strCache>
            </c:strRef>
          </c:cat>
          <c:val>
            <c:numRef>
              <c:f>Sheet1!$C$2:$C$5</c:f>
              <c:numCache>
                <c:formatCode>"$"#,##0</c:formatCode>
                <c:ptCount val="4"/>
                <c:pt idx="0">
                  <c:v>141173</c:v>
                </c:pt>
                <c:pt idx="1">
                  <c:v>121468</c:v>
                </c:pt>
                <c:pt idx="2">
                  <c:v>101312</c:v>
                </c:pt>
                <c:pt idx="3">
                  <c:v>140929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3A91-45ED-ABFC-6E1EF7B21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18752"/>
        <c:axId val="415313176"/>
      </c:lineChart>
      <c:catAx>
        <c:axId val="4153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3176"/>
        <c:crosses val="autoZero"/>
        <c:auto val="1"/>
        <c:lblAlgn val="ctr"/>
        <c:lblOffset val="100"/>
        <c:noMultiLvlLbl val="0"/>
      </c:catAx>
      <c:valAx>
        <c:axId val="41531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1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349C8-705A-4735-9324-BFCC8CC150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410E56-E6EB-4D86-8938-D8582D9376D6}">
      <dgm:prSet/>
      <dgm:spPr/>
      <dgm:t>
        <a:bodyPr/>
        <a:lstStyle/>
        <a:p>
          <a:r>
            <a:rPr lang="en-US" dirty="0"/>
            <a:t>Stakeholders want to know the total revenue across both </a:t>
          </a:r>
          <a:r>
            <a:rPr lang="en-US" dirty="0" err="1"/>
            <a:t>Fudgeflix</a:t>
          </a:r>
          <a:r>
            <a:rPr lang="en-US" dirty="0"/>
            <a:t> and </a:t>
          </a:r>
          <a:r>
            <a:rPr lang="en-US" dirty="0" err="1"/>
            <a:t>Fudegmart</a:t>
          </a:r>
          <a:r>
            <a:rPr lang="en-US" dirty="0"/>
            <a:t>. This will allow the total revenue of </a:t>
          </a:r>
          <a:r>
            <a:rPr lang="en-US" dirty="0" err="1"/>
            <a:t>Fudgecorp</a:t>
          </a:r>
          <a:r>
            <a:rPr lang="en-US" dirty="0"/>
            <a:t> to be calculated, and will also enable stakeholders to compare and contrast each entity’s performance.</a:t>
          </a:r>
        </a:p>
      </dgm:t>
    </dgm:pt>
    <dgm:pt modelId="{1652DF12-6174-4720-BADA-081E0A876535}" type="parTrans" cxnId="{38AE1E79-CDC3-4CDC-A009-FDD3777E7372}">
      <dgm:prSet/>
      <dgm:spPr/>
      <dgm:t>
        <a:bodyPr/>
        <a:lstStyle/>
        <a:p>
          <a:endParaRPr lang="en-US"/>
        </a:p>
      </dgm:t>
    </dgm:pt>
    <dgm:pt modelId="{853CEE09-7F34-44A6-B9B9-6B982579526E}" type="sibTrans" cxnId="{38AE1E79-CDC3-4CDC-A009-FDD3777E7372}">
      <dgm:prSet/>
      <dgm:spPr/>
      <dgm:t>
        <a:bodyPr/>
        <a:lstStyle/>
        <a:p>
          <a:endParaRPr lang="en-US"/>
        </a:p>
      </dgm:t>
    </dgm:pt>
    <dgm:pt modelId="{9AF17595-B589-4A8B-9241-3B498393E8D8}">
      <dgm:prSet/>
      <dgm:spPr/>
      <dgm:t>
        <a:bodyPr/>
        <a:lstStyle/>
        <a:p>
          <a:r>
            <a:rPr lang="en-US" dirty="0"/>
            <a:t>Stakeholders want to know where there is customer overlap between </a:t>
          </a:r>
          <a:r>
            <a:rPr lang="en-US" dirty="0" err="1"/>
            <a:t>Fudgeflix</a:t>
          </a:r>
          <a:r>
            <a:rPr lang="en-US" dirty="0"/>
            <a:t> and </a:t>
          </a:r>
          <a:r>
            <a:rPr lang="en-US" dirty="0" err="1"/>
            <a:t>Fudgemart</a:t>
          </a:r>
          <a:r>
            <a:rPr lang="en-US" dirty="0"/>
            <a:t>. This will give them more marketing information than they can currently obtain from the entities separately. </a:t>
          </a:r>
        </a:p>
      </dgm:t>
    </dgm:pt>
    <dgm:pt modelId="{C2E34485-813C-434D-B0F9-14947840FE5A}" type="parTrans" cxnId="{F577FBD0-CB6C-424A-A836-9A4C18DEB50E}">
      <dgm:prSet/>
      <dgm:spPr/>
      <dgm:t>
        <a:bodyPr/>
        <a:lstStyle/>
        <a:p>
          <a:endParaRPr lang="en-US"/>
        </a:p>
      </dgm:t>
    </dgm:pt>
    <dgm:pt modelId="{B9ADA0BE-C9CA-4BA6-86F2-49D66E377042}" type="sibTrans" cxnId="{F577FBD0-CB6C-424A-A836-9A4C18DEB50E}">
      <dgm:prSet/>
      <dgm:spPr/>
      <dgm:t>
        <a:bodyPr/>
        <a:lstStyle/>
        <a:p>
          <a:endParaRPr lang="en-US"/>
        </a:p>
      </dgm:t>
    </dgm:pt>
    <dgm:pt modelId="{1818A016-14A7-4535-B8E3-833057714F0E}">
      <dgm:prSet/>
      <dgm:spPr/>
      <dgm:t>
        <a:bodyPr/>
        <a:lstStyle/>
        <a:p>
          <a:r>
            <a:rPr lang="en-US"/>
            <a:t>Stakeholders want to know sales information for Fudgemart. Currently, this information is only obtainable by querying multiple tables.</a:t>
          </a:r>
        </a:p>
      </dgm:t>
    </dgm:pt>
    <dgm:pt modelId="{BC4CA22B-7510-4B30-A4C5-5E32CD2CD08D}" type="parTrans" cxnId="{E13EDF32-B39D-4C32-83B8-BDBA097A6624}">
      <dgm:prSet/>
      <dgm:spPr/>
      <dgm:t>
        <a:bodyPr/>
        <a:lstStyle/>
        <a:p>
          <a:endParaRPr lang="en-US"/>
        </a:p>
      </dgm:t>
    </dgm:pt>
    <dgm:pt modelId="{1C4DC77D-6808-4DC3-80FE-8CE7D0239D9B}" type="sibTrans" cxnId="{E13EDF32-B39D-4C32-83B8-BDBA097A6624}">
      <dgm:prSet/>
      <dgm:spPr/>
      <dgm:t>
        <a:bodyPr/>
        <a:lstStyle/>
        <a:p>
          <a:endParaRPr lang="en-US"/>
        </a:p>
      </dgm:t>
    </dgm:pt>
    <dgm:pt modelId="{62ADF122-7DDB-4CEF-8BCD-CF8D8B6B7733}">
      <dgm:prSet/>
      <dgm:spPr/>
      <dgm:t>
        <a:bodyPr/>
        <a:lstStyle/>
        <a:p>
          <a:r>
            <a:rPr lang="en-US"/>
            <a:t>Stakeholders want to know Fudgeflix revenue by account. Currently, this information is only obtainable by querying multiple tables.</a:t>
          </a:r>
        </a:p>
      </dgm:t>
    </dgm:pt>
    <dgm:pt modelId="{AB76FACC-1A6C-491D-AE16-FE61D8BE70CD}" type="parTrans" cxnId="{C6215217-0B99-40F1-968A-0498A8AD640C}">
      <dgm:prSet/>
      <dgm:spPr/>
      <dgm:t>
        <a:bodyPr/>
        <a:lstStyle/>
        <a:p>
          <a:endParaRPr lang="en-US"/>
        </a:p>
      </dgm:t>
    </dgm:pt>
    <dgm:pt modelId="{6DE310A1-48A0-4C86-8A00-D8E74A3E4863}" type="sibTrans" cxnId="{C6215217-0B99-40F1-968A-0498A8AD640C}">
      <dgm:prSet/>
      <dgm:spPr/>
      <dgm:t>
        <a:bodyPr/>
        <a:lstStyle/>
        <a:p>
          <a:endParaRPr lang="en-US"/>
        </a:p>
      </dgm:t>
    </dgm:pt>
    <dgm:pt modelId="{AC876E70-9ADF-475D-A2B4-AB6533097365}" type="pres">
      <dgm:prSet presAssocID="{E50349C8-705A-4735-9324-BFCC8CC15015}" presName="root" presStyleCnt="0">
        <dgm:presLayoutVars>
          <dgm:dir/>
          <dgm:resizeHandles val="exact"/>
        </dgm:presLayoutVars>
      </dgm:prSet>
      <dgm:spPr/>
    </dgm:pt>
    <dgm:pt modelId="{E3B866EF-4913-4C07-ABA8-F01C48741297}" type="pres">
      <dgm:prSet presAssocID="{67410E56-E6EB-4D86-8938-D8582D9376D6}" presName="compNode" presStyleCnt="0"/>
      <dgm:spPr/>
    </dgm:pt>
    <dgm:pt modelId="{246553C4-829D-4C01-9BCB-11A9797F0A47}" type="pres">
      <dgm:prSet presAssocID="{67410E56-E6EB-4D86-8938-D8582D9376D6}" presName="bgRect" presStyleLbl="bgShp" presStyleIdx="0" presStyleCnt="4"/>
      <dgm:spPr/>
    </dgm:pt>
    <dgm:pt modelId="{D7BD4271-284E-44CF-AFBF-F63F4CBE8515}" type="pres">
      <dgm:prSet presAssocID="{67410E56-E6EB-4D86-8938-D8582D9376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D61EDE-15D0-4B87-A068-C002B3CAA9FE}" type="pres">
      <dgm:prSet presAssocID="{67410E56-E6EB-4D86-8938-D8582D9376D6}" presName="spaceRect" presStyleCnt="0"/>
      <dgm:spPr/>
    </dgm:pt>
    <dgm:pt modelId="{D038F794-8111-4ACA-9684-D804F40E5E3A}" type="pres">
      <dgm:prSet presAssocID="{67410E56-E6EB-4D86-8938-D8582D9376D6}" presName="parTx" presStyleLbl="revTx" presStyleIdx="0" presStyleCnt="4">
        <dgm:presLayoutVars>
          <dgm:chMax val="0"/>
          <dgm:chPref val="0"/>
        </dgm:presLayoutVars>
      </dgm:prSet>
      <dgm:spPr/>
    </dgm:pt>
    <dgm:pt modelId="{B126C928-6FD2-4F2F-BA23-79CB257CA057}" type="pres">
      <dgm:prSet presAssocID="{853CEE09-7F34-44A6-B9B9-6B982579526E}" presName="sibTrans" presStyleCnt="0"/>
      <dgm:spPr/>
    </dgm:pt>
    <dgm:pt modelId="{A8CBC7AB-1A2D-474A-BEAA-6FEFB2FFBC54}" type="pres">
      <dgm:prSet presAssocID="{9AF17595-B589-4A8B-9241-3B498393E8D8}" presName="compNode" presStyleCnt="0"/>
      <dgm:spPr/>
    </dgm:pt>
    <dgm:pt modelId="{CE635778-638E-4056-9142-1254A400DCD6}" type="pres">
      <dgm:prSet presAssocID="{9AF17595-B589-4A8B-9241-3B498393E8D8}" presName="bgRect" presStyleLbl="bgShp" presStyleIdx="1" presStyleCnt="4"/>
      <dgm:spPr/>
    </dgm:pt>
    <dgm:pt modelId="{47FE612E-3EE5-441D-BADE-A3639DA240C5}" type="pres">
      <dgm:prSet presAssocID="{9AF17595-B589-4A8B-9241-3B498393E8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CustomerInsightsApp"/>
        </a:ext>
      </dgm:extLst>
    </dgm:pt>
    <dgm:pt modelId="{897821BB-72FA-434F-B986-DA2433B921BB}" type="pres">
      <dgm:prSet presAssocID="{9AF17595-B589-4A8B-9241-3B498393E8D8}" presName="spaceRect" presStyleCnt="0"/>
      <dgm:spPr/>
    </dgm:pt>
    <dgm:pt modelId="{48043410-6A2A-4AC3-9BBE-EF37FEA2DFF9}" type="pres">
      <dgm:prSet presAssocID="{9AF17595-B589-4A8B-9241-3B498393E8D8}" presName="parTx" presStyleLbl="revTx" presStyleIdx="1" presStyleCnt="4">
        <dgm:presLayoutVars>
          <dgm:chMax val="0"/>
          <dgm:chPref val="0"/>
        </dgm:presLayoutVars>
      </dgm:prSet>
      <dgm:spPr/>
    </dgm:pt>
    <dgm:pt modelId="{89C0D7F7-4DC5-4860-8D40-8145F8AD72E2}" type="pres">
      <dgm:prSet presAssocID="{B9ADA0BE-C9CA-4BA6-86F2-49D66E377042}" presName="sibTrans" presStyleCnt="0"/>
      <dgm:spPr/>
    </dgm:pt>
    <dgm:pt modelId="{831FDA4A-0673-4FE9-8B5B-EE158EC2CBBF}" type="pres">
      <dgm:prSet presAssocID="{1818A016-14A7-4535-B8E3-833057714F0E}" presName="compNode" presStyleCnt="0"/>
      <dgm:spPr/>
    </dgm:pt>
    <dgm:pt modelId="{246FABCD-9DE2-4E9F-A52B-DDECFACDA764}" type="pres">
      <dgm:prSet presAssocID="{1818A016-14A7-4535-B8E3-833057714F0E}" presName="bgRect" presStyleLbl="bgShp" presStyleIdx="2" presStyleCnt="4"/>
      <dgm:spPr/>
    </dgm:pt>
    <dgm:pt modelId="{D1606899-3ACB-447C-A1ED-CD103C70D94D}" type="pres">
      <dgm:prSet presAssocID="{1818A016-14A7-4535-B8E3-833057714F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5A934F5-337D-449F-8623-4A8814AF4B7E}" type="pres">
      <dgm:prSet presAssocID="{1818A016-14A7-4535-B8E3-833057714F0E}" presName="spaceRect" presStyleCnt="0"/>
      <dgm:spPr/>
    </dgm:pt>
    <dgm:pt modelId="{61622366-DDF7-4C0A-9669-972FC9D14122}" type="pres">
      <dgm:prSet presAssocID="{1818A016-14A7-4535-B8E3-833057714F0E}" presName="parTx" presStyleLbl="revTx" presStyleIdx="2" presStyleCnt="4">
        <dgm:presLayoutVars>
          <dgm:chMax val="0"/>
          <dgm:chPref val="0"/>
        </dgm:presLayoutVars>
      </dgm:prSet>
      <dgm:spPr/>
    </dgm:pt>
    <dgm:pt modelId="{E5BAA749-4C31-4883-AE66-57885C3DE426}" type="pres">
      <dgm:prSet presAssocID="{1C4DC77D-6808-4DC3-80FE-8CE7D0239D9B}" presName="sibTrans" presStyleCnt="0"/>
      <dgm:spPr/>
    </dgm:pt>
    <dgm:pt modelId="{8A06C62F-E75B-4FEB-BB43-BCB90B620FC7}" type="pres">
      <dgm:prSet presAssocID="{62ADF122-7DDB-4CEF-8BCD-CF8D8B6B7733}" presName="compNode" presStyleCnt="0"/>
      <dgm:spPr/>
    </dgm:pt>
    <dgm:pt modelId="{5B3C0286-4A3D-43D9-A88B-7F24B77D3414}" type="pres">
      <dgm:prSet presAssocID="{62ADF122-7DDB-4CEF-8BCD-CF8D8B6B7733}" presName="bgRect" presStyleLbl="bgShp" presStyleIdx="3" presStyleCnt="4"/>
      <dgm:spPr/>
    </dgm:pt>
    <dgm:pt modelId="{624338EA-103A-4689-AA62-366BA54B76A3}" type="pres">
      <dgm:prSet presAssocID="{62ADF122-7DDB-4CEF-8BCD-CF8D8B6B77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7F7E14F-0A56-4F9C-9DBB-2E127B9A8527}" type="pres">
      <dgm:prSet presAssocID="{62ADF122-7DDB-4CEF-8BCD-CF8D8B6B7733}" presName="spaceRect" presStyleCnt="0"/>
      <dgm:spPr/>
    </dgm:pt>
    <dgm:pt modelId="{711AEA60-BCE7-4E3F-9024-16F35F46505A}" type="pres">
      <dgm:prSet presAssocID="{62ADF122-7DDB-4CEF-8BCD-CF8D8B6B77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215217-0B99-40F1-968A-0498A8AD640C}" srcId="{E50349C8-705A-4735-9324-BFCC8CC15015}" destId="{62ADF122-7DDB-4CEF-8BCD-CF8D8B6B7733}" srcOrd="3" destOrd="0" parTransId="{AB76FACC-1A6C-491D-AE16-FE61D8BE70CD}" sibTransId="{6DE310A1-48A0-4C86-8A00-D8E74A3E4863}"/>
    <dgm:cxn modelId="{E13EDF32-B39D-4C32-83B8-BDBA097A6624}" srcId="{E50349C8-705A-4735-9324-BFCC8CC15015}" destId="{1818A016-14A7-4535-B8E3-833057714F0E}" srcOrd="2" destOrd="0" parTransId="{BC4CA22B-7510-4B30-A4C5-5E32CD2CD08D}" sibTransId="{1C4DC77D-6808-4DC3-80FE-8CE7D0239D9B}"/>
    <dgm:cxn modelId="{38AE1E79-CDC3-4CDC-A009-FDD3777E7372}" srcId="{E50349C8-705A-4735-9324-BFCC8CC15015}" destId="{67410E56-E6EB-4D86-8938-D8582D9376D6}" srcOrd="0" destOrd="0" parTransId="{1652DF12-6174-4720-BADA-081E0A876535}" sibTransId="{853CEE09-7F34-44A6-B9B9-6B982579526E}"/>
    <dgm:cxn modelId="{B00E8359-FC2F-42D3-B8E3-085A5C19807F}" type="presOf" srcId="{9AF17595-B589-4A8B-9241-3B498393E8D8}" destId="{48043410-6A2A-4AC3-9BBE-EF37FEA2DFF9}" srcOrd="0" destOrd="0" presId="urn:microsoft.com/office/officeart/2018/2/layout/IconVerticalSolidList"/>
    <dgm:cxn modelId="{0A20B47F-6E28-44CE-BD15-7ED7635B9662}" type="presOf" srcId="{E50349C8-705A-4735-9324-BFCC8CC15015}" destId="{AC876E70-9ADF-475D-A2B4-AB6533097365}" srcOrd="0" destOrd="0" presId="urn:microsoft.com/office/officeart/2018/2/layout/IconVerticalSolidList"/>
    <dgm:cxn modelId="{CCFD0098-C200-4AC5-9AA6-7CE8E536D892}" type="presOf" srcId="{62ADF122-7DDB-4CEF-8BCD-CF8D8B6B7733}" destId="{711AEA60-BCE7-4E3F-9024-16F35F46505A}" srcOrd="0" destOrd="0" presId="urn:microsoft.com/office/officeart/2018/2/layout/IconVerticalSolidList"/>
    <dgm:cxn modelId="{2EE25CCB-52EC-41D4-890F-9193882C3587}" type="presOf" srcId="{67410E56-E6EB-4D86-8938-D8582D9376D6}" destId="{D038F794-8111-4ACA-9684-D804F40E5E3A}" srcOrd="0" destOrd="0" presId="urn:microsoft.com/office/officeart/2018/2/layout/IconVerticalSolidList"/>
    <dgm:cxn modelId="{603282CD-D056-4887-85B2-3DE5E8E2AC17}" type="presOf" srcId="{1818A016-14A7-4535-B8E3-833057714F0E}" destId="{61622366-DDF7-4C0A-9669-972FC9D14122}" srcOrd="0" destOrd="0" presId="urn:microsoft.com/office/officeart/2018/2/layout/IconVerticalSolidList"/>
    <dgm:cxn modelId="{F577FBD0-CB6C-424A-A836-9A4C18DEB50E}" srcId="{E50349C8-705A-4735-9324-BFCC8CC15015}" destId="{9AF17595-B589-4A8B-9241-3B498393E8D8}" srcOrd="1" destOrd="0" parTransId="{C2E34485-813C-434D-B0F9-14947840FE5A}" sibTransId="{B9ADA0BE-C9CA-4BA6-86F2-49D66E377042}"/>
    <dgm:cxn modelId="{A1BC808B-ADC6-439C-8B7F-0C64B97BAF5B}" type="presParOf" srcId="{AC876E70-9ADF-475D-A2B4-AB6533097365}" destId="{E3B866EF-4913-4C07-ABA8-F01C48741297}" srcOrd="0" destOrd="0" presId="urn:microsoft.com/office/officeart/2018/2/layout/IconVerticalSolidList"/>
    <dgm:cxn modelId="{9668637C-1F57-48B1-8A18-BF13D03E8585}" type="presParOf" srcId="{E3B866EF-4913-4C07-ABA8-F01C48741297}" destId="{246553C4-829D-4C01-9BCB-11A9797F0A47}" srcOrd="0" destOrd="0" presId="urn:microsoft.com/office/officeart/2018/2/layout/IconVerticalSolidList"/>
    <dgm:cxn modelId="{03259680-11C8-4002-8E95-E07A16FE45B4}" type="presParOf" srcId="{E3B866EF-4913-4C07-ABA8-F01C48741297}" destId="{D7BD4271-284E-44CF-AFBF-F63F4CBE8515}" srcOrd="1" destOrd="0" presId="urn:microsoft.com/office/officeart/2018/2/layout/IconVerticalSolidList"/>
    <dgm:cxn modelId="{E5F85569-0922-45B4-ADFD-086F939F61CE}" type="presParOf" srcId="{E3B866EF-4913-4C07-ABA8-F01C48741297}" destId="{3BD61EDE-15D0-4B87-A068-C002B3CAA9FE}" srcOrd="2" destOrd="0" presId="urn:microsoft.com/office/officeart/2018/2/layout/IconVerticalSolidList"/>
    <dgm:cxn modelId="{75B59F95-D469-45A3-A7F4-7B66FA9A32D7}" type="presParOf" srcId="{E3B866EF-4913-4C07-ABA8-F01C48741297}" destId="{D038F794-8111-4ACA-9684-D804F40E5E3A}" srcOrd="3" destOrd="0" presId="urn:microsoft.com/office/officeart/2018/2/layout/IconVerticalSolidList"/>
    <dgm:cxn modelId="{BE83267B-4985-4767-87F9-FC7EF14C0F45}" type="presParOf" srcId="{AC876E70-9ADF-475D-A2B4-AB6533097365}" destId="{B126C928-6FD2-4F2F-BA23-79CB257CA057}" srcOrd="1" destOrd="0" presId="urn:microsoft.com/office/officeart/2018/2/layout/IconVerticalSolidList"/>
    <dgm:cxn modelId="{9B10EC01-0FCD-427C-87E4-318C14E15728}" type="presParOf" srcId="{AC876E70-9ADF-475D-A2B4-AB6533097365}" destId="{A8CBC7AB-1A2D-474A-BEAA-6FEFB2FFBC54}" srcOrd="2" destOrd="0" presId="urn:microsoft.com/office/officeart/2018/2/layout/IconVerticalSolidList"/>
    <dgm:cxn modelId="{C56F21C9-C538-4460-B3B1-3DDE5FA1E67C}" type="presParOf" srcId="{A8CBC7AB-1A2D-474A-BEAA-6FEFB2FFBC54}" destId="{CE635778-638E-4056-9142-1254A400DCD6}" srcOrd="0" destOrd="0" presId="urn:microsoft.com/office/officeart/2018/2/layout/IconVerticalSolidList"/>
    <dgm:cxn modelId="{9AE407B3-B163-46BD-98EE-6C4F9614977D}" type="presParOf" srcId="{A8CBC7AB-1A2D-474A-BEAA-6FEFB2FFBC54}" destId="{47FE612E-3EE5-441D-BADE-A3639DA240C5}" srcOrd="1" destOrd="0" presId="urn:microsoft.com/office/officeart/2018/2/layout/IconVerticalSolidList"/>
    <dgm:cxn modelId="{AE7EA435-89F0-4798-965F-371ABAD578A3}" type="presParOf" srcId="{A8CBC7AB-1A2D-474A-BEAA-6FEFB2FFBC54}" destId="{897821BB-72FA-434F-B986-DA2433B921BB}" srcOrd="2" destOrd="0" presId="urn:microsoft.com/office/officeart/2018/2/layout/IconVerticalSolidList"/>
    <dgm:cxn modelId="{6F64D417-DA9A-46CB-BDA8-EDE184657B97}" type="presParOf" srcId="{A8CBC7AB-1A2D-474A-BEAA-6FEFB2FFBC54}" destId="{48043410-6A2A-4AC3-9BBE-EF37FEA2DFF9}" srcOrd="3" destOrd="0" presId="urn:microsoft.com/office/officeart/2018/2/layout/IconVerticalSolidList"/>
    <dgm:cxn modelId="{0E5CAA30-DE80-4265-B84C-E11AC599E68A}" type="presParOf" srcId="{AC876E70-9ADF-475D-A2B4-AB6533097365}" destId="{89C0D7F7-4DC5-4860-8D40-8145F8AD72E2}" srcOrd="3" destOrd="0" presId="urn:microsoft.com/office/officeart/2018/2/layout/IconVerticalSolidList"/>
    <dgm:cxn modelId="{9234FA9C-A487-4465-B600-AEC58A2BE407}" type="presParOf" srcId="{AC876E70-9ADF-475D-A2B4-AB6533097365}" destId="{831FDA4A-0673-4FE9-8B5B-EE158EC2CBBF}" srcOrd="4" destOrd="0" presId="urn:microsoft.com/office/officeart/2018/2/layout/IconVerticalSolidList"/>
    <dgm:cxn modelId="{D3926A98-D96D-4B37-B93B-1317F2752EB5}" type="presParOf" srcId="{831FDA4A-0673-4FE9-8B5B-EE158EC2CBBF}" destId="{246FABCD-9DE2-4E9F-A52B-DDECFACDA764}" srcOrd="0" destOrd="0" presId="urn:microsoft.com/office/officeart/2018/2/layout/IconVerticalSolidList"/>
    <dgm:cxn modelId="{82D708FD-9B41-4727-83A9-0BA2FE14FF7B}" type="presParOf" srcId="{831FDA4A-0673-4FE9-8B5B-EE158EC2CBBF}" destId="{D1606899-3ACB-447C-A1ED-CD103C70D94D}" srcOrd="1" destOrd="0" presId="urn:microsoft.com/office/officeart/2018/2/layout/IconVerticalSolidList"/>
    <dgm:cxn modelId="{864844C5-67F6-4A9C-AE0B-60BF76ECB351}" type="presParOf" srcId="{831FDA4A-0673-4FE9-8B5B-EE158EC2CBBF}" destId="{25A934F5-337D-449F-8623-4A8814AF4B7E}" srcOrd="2" destOrd="0" presId="urn:microsoft.com/office/officeart/2018/2/layout/IconVerticalSolidList"/>
    <dgm:cxn modelId="{F1DBA9EF-6648-4B1B-B915-6ADFF5EE5179}" type="presParOf" srcId="{831FDA4A-0673-4FE9-8B5B-EE158EC2CBBF}" destId="{61622366-DDF7-4C0A-9669-972FC9D14122}" srcOrd="3" destOrd="0" presId="urn:microsoft.com/office/officeart/2018/2/layout/IconVerticalSolidList"/>
    <dgm:cxn modelId="{18C8B474-3DDC-4B57-A93B-010B7BD906A0}" type="presParOf" srcId="{AC876E70-9ADF-475D-A2B4-AB6533097365}" destId="{E5BAA749-4C31-4883-AE66-57885C3DE426}" srcOrd="5" destOrd="0" presId="urn:microsoft.com/office/officeart/2018/2/layout/IconVerticalSolidList"/>
    <dgm:cxn modelId="{02F0E816-47BD-4521-A288-EC7B2E9E7909}" type="presParOf" srcId="{AC876E70-9ADF-475D-A2B4-AB6533097365}" destId="{8A06C62F-E75B-4FEB-BB43-BCB90B620FC7}" srcOrd="6" destOrd="0" presId="urn:microsoft.com/office/officeart/2018/2/layout/IconVerticalSolidList"/>
    <dgm:cxn modelId="{22190B2D-BAC3-4268-BA30-E552952A01A4}" type="presParOf" srcId="{8A06C62F-E75B-4FEB-BB43-BCB90B620FC7}" destId="{5B3C0286-4A3D-43D9-A88B-7F24B77D3414}" srcOrd="0" destOrd="0" presId="urn:microsoft.com/office/officeart/2018/2/layout/IconVerticalSolidList"/>
    <dgm:cxn modelId="{656D810A-DCBF-47E0-8A5D-2DB4D9733E66}" type="presParOf" srcId="{8A06C62F-E75B-4FEB-BB43-BCB90B620FC7}" destId="{624338EA-103A-4689-AA62-366BA54B76A3}" srcOrd="1" destOrd="0" presId="urn:microsoft.com/office/officeart/2018/2/layout/IconVerticalSolidList"/>
    <dgm:cxn modelId="{96A2864B-4896-40BC-8699-C805B6034EB9}" type="presParOf" srcId="{8A06C62F-E75B-4FEB-BB43-BCB90B620FC7}" destId="{07F7E14F-0A56-4F9C-9DBB-2E127B9A8527}" srcOrd="2" destOrd="0" presId="urn:microsoft.com/office/officeart/2018/2/layout/IconVerticalSolidList"/>
    <dgm:cxn modelId="{6399EF50-6B59-4682-948A-02A87BA45CF8}" type="presParOf" srcId="{8A06C62F-E75B-4FEB-BB43-BCB90B620FC7}" destId="{711AEA60-BCE7-4E3F-9024-16F35F465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349C8-705A-4735-9324-BFCC8CC150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410E56-E6EB-4D86-8938-D8582D9376D6}">
      <dgm:prSet/>
      <dgm:spPr/>
      <dgm:t>
        <a:bodyPr/>
        <a:lstStyle/>
        <a:p>
          <a:r>
            <a:rPr lang="en-US" dirty="0" err="1"/>
            <a:t>Fudgecorp</a:t>
          </a:r>
          <a:r>
            <a:rPr lang="en-US" dirty="0"/>
            <a:t> needs to find out why hardware and electronics sales have declined in Q4 of 2012. These categories make up the largest portion of sales.</a:t>
          </a:r>
        </a:p>
      </dgm:t>
    </dgm:pt>
    <dgm:pt modelId="{1652DF12-6174-4720-BADA-081E0A876535}" type="parTrans" cxnId="{38AE1E79-CDC3-4CDC-A009-FDD3777E7372}">
      <dgm:prSet/>
      <dgm:spPr/>
      <dgm:t>
        <a:bodyPr/>
        <a:lstStyle/>
        <a:p>
          <a:endParaRPr lang="en-US"/>
        </a:p>
      </dgm:t>
    </dgm:pt>
    <dgm:pt modelId="{853CEE09-7F34-44A6-B9B9-6B982579526E}" type="sibTrans" cxnId="{38AE1E79-CDC3-4CDC-A009-FDD3777E7372}">
      <dgm:prSet/>
      <dgm:spPr/>
      <dgm:t>
        <a:bodyPr/>
        <a:lstStyle/>
        <a:p>
          <a:endParaRPr lang="en-US"/>
        </a:p>
      </dgm:t>
    </dgm:pt>
    <dgm:pt modelId="{9AF17595-B589-4A8B-9241-3B498393E8D8}">
      <dgm:prSet/>
      <dgm:spPr/>
      <dgm:t>
        <a:bodyPr/>
        <a:lstStyle/>
        <a:p>
          <a:r>
            <a:rPr lang="en-US" dirty="0" err="1"/>
            <a:t>Fudgecorp</a:t>
          </a:r>
          <a:r>
            <a:rPr lang="en-US" dirty="0"/>
            <a:t> needs to determine the reason for the drop in premium rental accounts.</a:t>
          </a:r>
        </a:p>
      </dgm:t>
    </dgm:pt>
    <dgm:pt modelId="{C2E34485-813C-434D-B0F9-14947840FE5A}" type="parTrans" cxnId="{F577FBD0-CB6C-424A-A836-9A4C18DEB50E}">
      <dgm:prSet/>
      <dgm:spPr/>
      <dgm:t>
        <a:bodyPr/>
        <a:lstStyle/>
        <a:p>
          <a:endParaRPr lang="en-US"/>
        </a:p>
      </dgm:t>
    </dgm:pt>
    <dgm:pt modelId="{B9ADA0BE-C9CA-4BA6-86F2-49D66E377042}" type="sibTrans" cxnId="{F577FBD0-CB6C-424A-A836-9A4C18DEB50E}">
      <dgm:prSet/>
      <dgm:spPr/>
      <dgm:t>
        <a:bodyPr/>
        <a:lstStyle/>
        <a:p>
          <a:endParaRPr lang="en-US"/>
        </a:p>
      </dgm:t>
    </dgm:pt>
    <dgm:pt modelId="{1818A016-14A7-4535-B8E3-833057714F0E}">
      <dgm:prSet/>
      <dgm:spPr/>
      <dgm:t>
        <a:bodyPr/>
        <a:lstStyle/>
        <a:p>
          <a:r>
            <a:rPr lang="en-US" dirty="0" err="1"/>
            <a:t>Fudgecorp</a:t>
          </a:r>
          <a:r>
            <a:rPr lang="en-US" dirty="0"/>
            <a:t> needs to make better use of product/rental categorizations to gather more data about customer purchasing behavior.</a:t>
          </a:r>
        </a:p>
      </dgm:t>
    </dgm:pt>
    <dgm:pt modelId="{BC4CA22B-7510-4B30-A4C5-5E32CD2CD08D}" type="parTrans" cxnId="{E13EDF32-B39D-4C32-83B8-BDBA097A6624}">
      <dgm:prSet/>
      <dgm:spPr/>
      <dgm:t>
        <a:bodyPr/>
        <a:lstStyle/>
        <a:p>
          <a:endParaRPr lang="en-US"/>
        </a:p>
      </dgm:t>
    </dgm:pt>
    <dgm:pt modelId="{1C4DC77D-6808-4DC3-80FE-8CE7D0239D9B}" type="sibTrans" cxnId="{E13EDF32-B39D-4C32-83B8-BDBA097A6624}">
      <dgm:prSet/>
      <dgm:spPr/>
      <dgm:t>
        <a:bodyPr/>
        <a:lstStyle/>
        <a:p>
          <a:endParaRPr lang="en-US"/>
        </a:p>
      </dgm:t>
    </dgm:pt>
    <dgm:pt modelId="{62ADF122-7DDB-4CEF-8BCD-CF8D8B6B7733}">
      <dgm:prSet/>
      <dgm:spPr/>
      <dgm:t>
        <a:bodyPr/>
        <a:lstStyle/>
        <a:p>
          <a:r>
            <a:rPr lang="en-US" dirty="0" err="1"/>
            <a:t>Fudgecorp</a:t>
          </a:r>
          <a:r>
            <a:rPr lang="en-US" dirty="0"/>
            <a:t> needs to leverage knowledge of purchasing behavior and customer overlap to make more precise marketing recommendations.</a:t>
          </a:r>
        </a:p>
      </dgm:t>
    </dgm:pt>
    <dgm:pt modelId="{AB76FACC-1A6C-491D-AE16-FE61D8BE70CD}" type="parTrans" cxnId="{C6215217-0B99-40F1-968A-0498A8AD640C}">
      <dgm:prSet/>
      <dgm:spPr/>
      <dgm:t>
        <a:bodyPr/>
        <a:lstStyle/>
        <a:p>
          <a:endParaRPr lang="en-US"/>
        </a:p>
      </dgm:t>
    </dgm:pt>
    <dgm:pt modelId="{6DE310A1-48A0-4C86-8A00-D8E74A3E4863}" type="sibTrans" cxnId="{C6215217-0B99-40F1-968A-0498A8AD640C}">
      <dgm:prSet/>
      <dgm:spPr/>
      <dgm:t>
        <a:bodyPr/>
        <a:lstStyle/>
        <a:p>
          <a:endParaRPr lang="en-US"/>
        </a:p>
      </dgm:t>
    </dgm:pt>
    <dgm:pt modelId="{AC876E70-9ADF-475D-A2B4-AB6533097365}" type="pres">
      <dgm:prSet presAssocID="{E50349C8-705A-4735-9324-BFCC8CC15015}" presName="root" presStyleCnt="0">
        <dgm:presLayoutVars>
          <dgm:dir/>
          <dgm:resizeHandles val="exact"/>
        </dgm:presLayoutVars>
      </dgm:prSet>
      <dgm:spPr/>
    </dgm:pt>
    <dgm:pt modelId="{E3B866EF-4913-4C07-ABA8-F01C48741297}" type="pres">
      <dgm:prSet presAssocID="{67410E56-E6EB-4D86-8938-D8582D9376D6}" presName="compNode" presStyleCnt="0"/>
      <dgm:spPr/>
    </dgm:pt>
    <dgm:pt modelId="{246553C4-829D-4C01-9BCB-11A9797F0A47}" type="pres">
      <dgm:prSet presAssocID="{67410E56-E6EB-4D86-8938-D8582D9376D6}" presName="bgRect" presStyleLbl="bgShp" presStyleIdx="0" presStyleCnt="4"/>
      <dgm:spPr/>
    </dgm:pt>
    <dgm:pt modelId="{D7BD4271-284E-44CF-AFBF-F63F4CBE8515}" type="pres">
      <dgm:prSet presAssocID="{67410E56-E6EB-4D86-8938-D8582D9376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BD61EDE-15D0-4B87-A068-C002B3CAA9FE}" type="pres">
      <dgm:prSet presAssocID="{67410E56-E6EB-4D86-8938-D8582D9376D6}" presName="spaceRect" presStyleCnt="0"/>
      <dgm:spPr/>
    </dgm:pt>
    <dgm:pt modelId="{D038F794-8111-4ACA-9684-D804F40E5E3A}" type="pres">
      <dgm:prSet presAssocID="{67410E56-E6EB-4D86-8938-D8582D9376D6}" presName="parTx" presStyleLbl="revTx" presStyleIdx="0" presStyleCnt="4">
        <dgm:presLayoutVars>
          <dgm:chMax val="0"/>
          <dgm:chPref val="0"/>
        </dgm:presLayoutVars>
      </dgm:prSet>
      <dgm:spPr/>
    </dgm:pt>
    <dgm:pt modelId="{B126C928-6FD2-4F2F-BA23-79CB257CA057}" type="pres">
      <dgm:prSet presAssocID="{853CEE09-7F34-44A6-B9B9-6B982579526E}" presName="sibTrans" presStyleCnt="0"/>
      <dgm:spPr/>
    </dgm:pt>
    <dgm:pt modelId="{A8CBC7AB-1A2D-474A-BEAA-6FEFB2FFBC54}" type="pres">
      <dgm:prSet presAssocID="{9AF17595-B589-4A8B-9241-3B498393E8D8}" presName="compNode" presStyleCnt="0"/>
      <dgm:spPr/>
    </dgm:pt>
    <dgm:pt modelId="{CE635778-638E-4056-9142-1254A400DCD6}" type="pres">
      <dgm:prSet presAssocID="{9AF17595-B589-4A8B-9241-3B498393E8D8}" presName="bgRect" presStyleLbl="bgShp" presStyleIdx="1" presStyleCnt="4"/>
      <dgm:spPr/>
    </dgm:pt>
    <dgm:pt modelId="{47FE612E-3EE5-441D-BADE-A3639DA240C5}" type="pres">
      <dgm:prSet presAssocID="{9AF17595-B589-4A8B-9241-3B498393E8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97821BB-72FA-434F-B986-DA2433B921BB}" type="pres">
      <dgm:prSet presAssocID="{9AF17595-B589-4A8B-9241-3B498393E8D8}" presName="spaceRect" presStyleCnt="0"/>
      <dgm:spPr/>
    </dgm:pt>
    <dgm:pt modelId="{48043410-6A2A-4AC3-9BBE-EF37FEA2DFF9}" type="pres">
      <dgm:prSet presAssocID="{9AF17595-B589-4A8B-9241-3B498393E8D8}" presName="parTx" presStyleLbl="revTx" presStyleIdx="1" presStyleCnt="4">
        <dgm:presLayoutVars>
          <dgm:chMax val="0"/>
          <dgm:chPref val="0"/>
        </dgm:presLayoutVars>
      </dgm:prSet>
      <dgm:spPr/>
    </dgm:pt>
    <dgm:pt modelId="{89C0D7F7-4DC5-4860-8D40-8145F8AD72E2}" type="pres">
      <dgm:prSet presAssocID="{B9ADA0BE-C9CA-4BA6-86F2-49D66E377042}" presName="sibTrans" presStyleCnt="0"/>
      <dgm:spPr/>
    </dgm:pt>
    <dgm:pt modelId="{831FDA4A-0673-4FE9-8B5B-EE158EC2CBBF}" type="pres">
      <dgm:prSet presAssocID="{1818A016-14A7-4535-B8E3-833057714F0E}" presName="compNode" presStyleCnt="0"/>
      <dgm:spPr/>
    </dgm:pt>
    <dgm:pt modelId="{246FABCD-9DE2-4E9F-A52B-DDECFACDA764}" type="pres">
      <dgm:prSet presAssocID="{1818A016-14A7-4535-B8E3-833057714F0E}" presName="bgRect" presStyleLbl="bgShp" presStyleIdx="2" presStyleCnt="4"/>
      <dgm:spPr/>
    </dgm:pt>
    <dgm:pt modelId="{D1606899-3ACB-447C-A1ED-CD103C70D94D}" type="pres">
      <dgm:prSet presAssocID="{1818A016-14A7-4535-B8E3-833057714F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5A934F5-337D-449F-8623-4A8814AF4B7E}" type="pres">
      <dgm:prSet presAssocID="{1818A016-14A7-4535-B8E3-833057714F0E}" presName="spaceRect" presStyleCnt="0"/>
      <dgm:spPr/>
    </dgm:pt>
    <dgm:pt modelId="{61622366-DDF7-4C0A-9669-972FC9D14122}" type="pres">
      <dgm:prSet presAssocID="{1818A016-14A7-4535-B8E3-833057714F0E}" presName="parTx" presStyleLbl="revTx" presStyleIdx="2" presStyleCnt="4">
        <dgm:presLayoutVars>
          <dgm:chMax val="0"/>
          <dgm:chPref val="0"/>
        </dgm:presLayoutVars>
      </dgm:prSet>
      <dgm:spPr/>
    </dgm:pt>
    <dgm:pt modelId="{E5BAA749-4C31-4883-AE66-57885C3DE426}" type="pres">
      <dgm:prSet presAssocID="{1C4DC77D-6808-4DC3-80FE-8CE7D0239D9B}" presName="sibTrans" presStyleCnt="0"/>
      <dgm:spPr/>
    </dgm:pt>
    <dgm:pt modelId="{8A06C62F-E75B-4FEB-BB43-BCB90B620FC7}" type="pres">
      <dgm:prSet presAssocID="{62ADF122-7DDB-4CEF-8BCD-CF8D8B6B7733}" presName="compNode" presStyleCnt="0"/>
      <dgm:spPr/>
    </dgm:pt>
    <dgm:pt modelId="{5B3C0286-4A3D-43D9-A88B-7F24B77D3414}" type="pres">
      <dgm:prSet presAssocID="{62ADF122-7DDB-4CEF-8BCD-CF8D8B6B7733}" presName="bgRect" presStyleLbl="bgShp" presStyleIdx="3" presStyleCnt="4"/>
      <dgm:spPr/>
    </dgm:pt>
    <dgm:pt modelId="{624338EA-103A-4689-AA62-366BA54B76A3}" type="pres">
      <dgm:prSet presAssocID="{62ADF122-7DDB-4CEF-8BCD-CF8D8B6B77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7F7E14F-0A56-4F9C-9DBB-2E127B9A8527}" type="pres">
      <dgm:prSet presAssocID="{62ADF122-7DDB-4CEF-8BCD-CF8D8B6B7733}" presName="spaceRect" presStyleCnt="0"/>
      <dgm:spPr/>
    </dgm:pt>
    <dgm:pt modelId="{711AEA60-BCE7-4E3F-9024-16F35F46505A}" type="pres">
      <dgm:prSet presAssocID="{62ADF122-7DDB-4CEF-8BCD-CF8D8B6B77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215217-0B99-40F1-968A-0498A8AD640C}" srcId="{E50349C8-705A-4735-9324-BFCC8CC15015}" destId="{62ADF122-7DDB-4CEF-8BCD-CF8D8B6B7733}" srcOrd="3" destOrd="0" parTransId="{AB76FACC-1A6C-491D-AE16-FE61D8BE70CD}" sibTransId="{6DE310A1-48A0-4C86-8A00-D8E74A3E4863}"/>
    <dgm:cxn modelId="{E13EDF32-B39D-4C32-83B8-BDBA097A6624}" srcId="{E50349C8-705A-4735-9324-BFCC8CC15015}" destId="{1818A016-14A7-4535-B8E3-833057714F0E}" srcOrd="2" destOrd="0" parTransId="{BC4CA22B-7510-4B30-A4C5-5E32CD2CD08D}" sibTransId="{1C4DC77D-6808-4DC3-80FE-8CE7D0239D9B}"/>
    <dgm:cxn modelId="{38AE1E79-CDC3-4CDC-A009-FDD3777E7372}" srcId="{E50349C8-705A-4735-9324-BFCC8CC15015}" destId="{67410E56-E6EB-4D86-8938-D8582D9376D6}" srcOrd="0" destOrd="0" parTransId="{1652DF12-6174-4720-BADA-081E0A876535}" sibTransId="{853CEE09-7F34-44A6-B9B9-6B982579526E}"/>
    <dgm:cxn modelId="{B00E8359-FC2F-42D3-B8E3-085A5C19807F}" type="presOf" srcId="{9AF17595-B589-4A8B-9241-3B498393E8D8}" destId="{48043410-6A2A-4AC3-9BBE-EF37FEA2DFF9}" srcOrd="0" destOrd="0" presId="urn:microsoft.com/office/officeart/2018/2/layout/IconVerticalSolidList"/>
    <dgm:cxn modelId="{0A20B47F-6E28-44CE-BD15-7ED7635B9662}" type="presOf" srcId="{E50349C8-705A-4735-9324-BFCC8CC15015}" destId="{AC876E70-9ADF-475D-A2B4-AB6533097365}" srcOrd="0" destOrd="0" presId="urn:microsoft.com/office/officeart/2018/2/layout/IconVerticalSolidList"/>
    <dgm:cxn modelId="{CCFD0098-C200-4AC5-9AA6-7CE8E536D892}" type="presOf" srcId="{62ADF122-7DDB-4CEF-8BCD-CF8D8B6B7733}" destId="{711AEA60-BCE7-4E3F-9024-16F35F46505A}" srcOrd="0" destOrd="0" presId="urn:microsoft.com/office/officeart/2018/2/layout/IconVerticalSolidList"/>
    <dgm:cxn modelId="{2EE25CCB-52EC-41D4-890F-9193882C3587}" type="presOf" srcId="{67410E56-E6EB-4D86-8938-D8582D9376D6}" destId="{D038F794-8111-4ACA-9684-D804F40E5E3A}" srcOrd="0" destOrd="0" presId="urn:microsoft.com/office/officeart/2018/2/layout/IconVerticalSolidList"/>
    <dgm:cxn modelId="{603282CD-D056-4887-85B2-3DE5E8E2AC17}" type="presOf" srcId="{1818A016-14A7-4535-B8E3-833057714F0E}" destId="{61622366-DDF7-4C0A-9669-972FC9D14122}" srcOrd="0" destOrd="0" presId="urn:microsoft.com/office/officeart/2018/2/layout/IconVerticalSolidList"/>
    <dgm:cxn modelId="{F577FBD0-CB6C-424A-A836-9A4C18DEB50E}" srcId="{E50349C8-705A-4735-9324-BFCC8CC15015}" destId="{9AF17595-B589-4A8B-9241-3B498393E8D8}" srcOrd="1" destOrd="0" parTransId="{C2E34485-813C-434D-B0F9-14947840FE5A}" sibTransId="{B9ADA0BE-C9CA-4BA6-86F2-49D66E377042}"/>
    <dgm:cxn modelId="{A1BC808B-ADC6-439C-8B7F-0C64B97BAF5B}" type="presParOf" srcId="{AC876E70-9ADF-475D-A2B4-AB6533097365}" destId="{E3B866EF-4913-4C07-ABA8-F01C48741297}" srcOrd="0" destOrd="0" presId="urn:microsoft.com/office/officeart/2018/2/layout/IconVerticalSolidList"/>
    <dgm:cxn modelId="{9668637C-1F57-48B1-8A18-BF13D03E8585}" type="presParOf" srcId="{E3B866EF-4913-4C07-ABA8-F01C48741297}" destId="{246553C4-829D-4C01-9BCB-11A9797F0A47}" srcOrd="0" destOrd="0" presId="urn:microsoft.com/office/officeart/2018/2/layout/IconVerticalSolidList"/>
    <dgm:cxn modelId="{03259680-11C8-4002-8E95-E07A16FE45B4}" type="presParOf" srcId="{E3B866EF-4913-4C07-ABA8-F01C48741297}" destId="{D7BD4271-284E-44CF-AFBF-F63F4CBE8515}" srcOrd="1" destOrd="0" presId="urn:microsoft.com/office/officeart/2018/2/layout/IconVerticalSolidList"/>
    <dgm:cxn modelId="{E5F85569-0922-45B4-ADFD-086F939F61CE}" type="presParOf" srcId="{E3B866EF-4913-4C07-ABA8-F01C48741297}" destId="{3BD61EDE-15D0-4B87-A068-C002B3CAA9FE}" srcOrd="2" destOrd="0" presId="urn:microsoft.com/office/officeart/2018/2/layout/IconVerticalSolidList"/>
    <dgm:cxn modelId="{75B59F95-D469-45A3-A7F4-7B66FA9A32D7}" type="presParOf" srcId="{E3B866EF-4913-4C07-ABA8-F01C48741297}" destId="{D038F794-8111-4ACA-9684-D804F40E5E3A}" srcOrd="3" destOrd="0" presId="urn:microsoft.com/office/officeart/2018/2/layout/IconVerticalSolidList"/>
    <dgm:cxn modelId="{BE83267B-4985-4767-87F9-FC7EF14C0F45}" type="presParOf" srcId="{AC876E70-9ADF-475D-A2B4-AB6533097365}" destId="{B126C928-6FD2-4F2F-BA23-79CB257CA057}" srcOrd="1" destOrd="0" presId="urn:microsoft.com/office/officeart/2018/2/layout/IconVerticalSolidList"/>
    <dgm:cxn modelId="{9B10EC01-0FCD-427C-87E4-318C14E15728}" type="presParOf" srcId="{AC876E70-9ADF-475D-A2B4-AB6533097365}" destId="{A8CBC7AB-1A2D-474A-BEAA-6FEFB2FFBC54}" srcOrd="2" destOrd="0" presId="urn:microsoft.com/office/officeart/2018/2/layout/IconVerticalSolidList"/>
    <dgm:cxn modelId="{C56F21C9-C538-4460-B3B1-3DDE5FA1E67C}" type="presParOf" srcId="{A8CBC7AB-1A2D-474A-BEAA-6FEFB2FFBC54}" destId="{CE635778-638E-4056-9142-1254A400DCD6}" srcOrd="0" destOrd="0" presId="urn:microsoft.com/office/officeart/2018/2/layout/IconVerticalSolidList"/>
    <dgm:cxn modelId="{9AE407B3-B163-46BD-98EE-6C4F9614977D}" type="presParOf" srcId="{A8CBC7AB-1A2D-474A-BEAA-6FEFB2FFBC54}" destId="{47FE612E-3EE5-441D-BADE-A3639DA240C5}" srcOrd="1" destOrd="0" presId="urn:microsoft.com/office/officeart/2018/2/layout/IconVerticalSolidList"/>
    <dgm:cxn modelId="{AE7EA435-89F0-4798-965F-371ABAD578A3}" type="presParOf" srcId="{A8CBC7AB-1A2D-474A-BEAA-6FEFB2FFBC54}" destId="{897821BB-72FA-434F-B986-DA2433B921BB}" srcOrd="2" destOrd="0" presId="urn:microsoft.com/office/officeart/2018/2/layout/IconVerticalSolidList"/>
    <dgm:cxn modelId="{6F64D417-DA9A-46CB-BDA8-EDE184657B97}" type="presParOf" srcId="{A8CBC7AB-1A2D-474A-BEAA-6FEFB2FFBC54}" destId="{48043410-6A2A-4AC3-9BBE-EF37FEA2DFF9}" srcOrd="3" destOrd="0" presId="urn:microsoft.com/office/officeart/2018/2/layout/IconVerticalSolidList"/>
    <dgm:cxn modelId="{0E5CAA30-DE80-4265-B84C-E11AC599E68A}" type="presParOf" srcId="{AC876E70-9ADF-475D-A2B4-AB6533097365}" destId="{89C0D7F7-4DC5-4860-8D40-8145F8AD72E2}" srcOrd="3" destOrd="0" presId="urn:microsoft.com/office/officeart/2018/2/layout/IconVerticalSolidList"/>
    <dgm:cxn modelId="{9234FA9C-A487-4465-B600-AEC58A2BE407}" type="presParOf" srcId="{AC876E70-9ADF-475D-A2B4-AB6533097365}" destId="{831FDA4A-0673-4FE9-8B5B-EE158EC2CBBF}" srcOrd="4" destOrd="0" presId="urn:microsoft.com/office/officeart/2018/2/layout/IconVerticalSolidList"/>
    <dgm:cxn modelId="{D3926A98-D96D-4B37-B93B-1317F2752EB5}" type="presParOf" srcId="{831FDA4A-0673-4FE9-8B5B-EE158EC2CBBF}" destId="{246FABCD-9DE2-4E9F-A52B-DDECFACDA764}" srcOrd="0" destOrd="0" presId="urn:microsoft.com/office/officeart/2018/2/layout/IconVerticalSolidList"/>
    <dgm:cxn modelId="{82D708FD-9B41-4727-83A9-0BA2FE14FF7B}" type="presParOf" srcId="{831FDA4A-0673-4FE9-8B5B-EE158EC2CBBF}" destId="{D1606899-3ACB-447C-A1ED-CD103C70D94D}" srcOrd="1" destOrd="0" presId="urn:microsoft.com/office/officeart/2018/2/layout/IconVerticalSolidList"/>
    <dgm:cxn modelId="{864844C5-67F6-4A9C-AE0B-60BF76ECB351}" type="presParOf" srcId="{831FDA4A-0673-4FE9-8B5B-EE158EC2CBBF}" destId="{25A934F5-337D-449F-8623-4A8814AF4B7E}" srcOrd="2" destOrd="0" presId="urn:microsoft.com/office/officeart/2018/2/layout/IconVerticalSolidList"/>
    <dgm:cxn modelId="{F1DBA9EF-6648-4B1B-B915-6ADFF5EE5179}" type="presParOf" srcId="{831FDA4A-0673-4FE9-8B5B-EE158EC2CBBF}" destId="{61622366-DDF7-4C0A-9669-972FC9D14122}" srcOrd="3" destOrd="0" presId="urn:microsoft.com/office/officeart/2018/2/layout/IconVerticalSolidList"/>
    <dgm:cxn modelId="{18C8B474-3DDC-4B57-A93B-010B7BD906A0}" type="presParOf" srcId="{AC876E70-9ADF-475D-A2B4-AB6533097365}" destId="{E5BAA749-4C31-4883-AE66-57885C3DE426}" srcOrd="5" destOrd="0" presId="urn:microsoft.com/office/officeart/2018/2/layout/IconVerticalSolidList"/>
    <dgm:cxn modelId="{02F0E816-47BD-4521-A288-EC7B2E9E7909}" type="presParOf" srcId="{AC876E70-9ADF-475D-A2B4-AB6533097365}" destId="{8A06C62F-E75B-4FEB-BB43-BCB90B620FC7}" srcOrd="6" destOrd="0" presId="urn:microsoft.com/office/officeart/2018/2/layout/IconVerticalSolidList"/>
    <dgm:cxn modelId="{22190B2D-BAC3-4268-BA30-E552952A01A4}" type="presParOf" srcId="{8A06C62F-E75B-4FEB-BB43-BCB90B620FC7}" destId="{5B3C0286-4A3D-43D9-A88B-7F24B77D3414}" srcOrd="0" destOrd="0" presId="urn:microsoft.com/office/officeart/2018/2/layout/IconVerticalSolidList"/>
    <dgm:cxn modelId="{656D810A-DCBF-47E0-8A5D-2DB4D9733E66}" type="presParOf" srcId="{8A06C62F-E75B-4FEB-BB43-BCB90B620FC7}" destId="{624338EA-103A-4689-AA62-366BA54B76A3}" srcOrd="1" destOrd="0" presId="urn:microsoft.com/office/officeart/2018/2/layout/IconVerticalSolidList"/>
    <dgm:cxn modelId="{96A2864B-4896-40BC-8699-C805B6034EB9}" type="presParOf" srcId="{8A06C62F-E75B-4FEB-BB43-BCB90B620FC7}" destId="{07F7E14F-0A56-4F9C-9DBB-2E127B9A8527}" srcOrd="2" destOrd="0" presId="urn:microsoft.com/office/officeart/2018/2/layout/IconVerticalSolidList"/>
    <dgm:cxn modelId="{6399EF50-6B59-4682-948A-02A87BA45CF8}" type="presParOf" srcId="{8A06C62F-E75B-4FEB-BB43-BCB90B620FC7}" destId="{711AEA60-BCE7-4E3F-9024-16F35F465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53C4-829D-4C01-9BCB-11A9797F0A4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4271-284E-44CF-AFBF-F63F4CBE851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8F794-8111-4ACA-9684-D804F40E5E3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Stakeholders want to know the total revenue across both </a:t>
          </a:r>
          <a:r>
            <a:rPr lang="en-US" sz="1500" kern="1200" dirty="0" err="1"/>
            <a:t>Fudgeflix</a:t>
          </a:r>
          <a:r>
            <a:rPr lang="en-US" sz="1500" kern="1200" dirty="0"/>
            <a:t> and </a:t>
          </a:r>
          <a:r>
            <a:rPr lang="en-US" sz="1500" kern="1200" dirty="0" err="1"/>
            <a:t>Fudegmart</a:t>
          </a:r>
          <a:r>
            <a:rPr lang="en-US" sz="1500" kern="1200" dirty="0"/>
            <a:t>. This will allow the total revenue of </a:t>
          </a:r>
          <a:r>
            <a:rPr lang="en-US" sz="1500" kern="1200" dirty="0" err="1"/>
            <a:t>Fudgecorp</a:t>
          </a:r>
          <a:r>
            <a:rPr lang="en-US" sz="1500" kern="1200" dirty="0"/>
            <a:t> to be calculated, and will also enable stakeholders to compare and contrast each entity’s performance.</a:t>
          </a:r>
        </a:p>
      </dsp:txBody>
      <dsp:txXfrm>
        <a:off x="1429899" y="2442"/>
        <a:ext cx="5083704" cy="1238008"/>
      </dsp:txXfrm>
    </dsp:sp>
    <dsp:sp modelId="{CE635778-638E-4056-9142-1254A400DCD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E612E-3EE5-441D-BADE-A3639DA240C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43410-6A2A-4AC3-9BBE-EF37FEA2DFF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Stakeholders want to know where there is customer overlap between </a:t>
          </a:r>
          <a:r>
            <a:rPr lang="en-US" sz="1500" kern="1200" dirty="0" err="1"/>
            <a:t>Fudgeflix</a:t>
          </a:r>
          <a:r>
            <a:rPr lang="en-US" sz="1500" kern="1200" dirty="0"/>
            <a:t> and </a:t>
          </a:r>
          <a:r>
            <a:rPr lang="en-US" sz="1500" kern="1200" dirty="0" err="1"/>
            <a:t>Fudgemart</a:t>
          </a:r>
          <a:r>
            <a:rPr lang="en-US" sz="1500" kern="1200" dirty="0"/>
            <a:t>. This will give them more marketing information than they can currently obtain from the entities separately. </a:t>
          </a:r>
        </a:p>
      </dsp:txBody>
      <dsp:txXfrm>
        <a:off x="1429899" y="1549953"/>
        <a:ext cx="5083704" cy="1238008"/>
      </dsp:txXfrm>
    </dsp:sp>
    <dsp:sp modelId="{246FABCD-9DE2-4E9F-A52B-DDECFACDA76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06899-3ACB-447C-A1ED-CD103C70D94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22366-DDF7-4C0A-9669-972FC9D141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Stakeholders want to know sales information for Fudgemart. Currently, this information is only obtainable by querying multiple tables.</a:t>
          </a:r>
        </a:p>
      </dsp:txBody>
      <dsp:txXfrm>
        <a:off x="1429899" y="3097464"/>
        <a:ext cx="5083704" cy="1238008"/>
      </dsp:txXfrm>
    </dsp:sp>
    <dsp:sp modelId="{5B3C0286-4A3D-43D9-A88B-7F24B77D341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338EA-103A-4689-AA62-366BA54B76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AEA60-BCE7-4E3F-9024-16F35F46505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Stakeholders want to know Fudgeflix revenue by account. Currently, this information is only obtainable by querying multiple tables.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53C4-829D-4C01-9BCB-11A9797F0A4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4271-284E-44CF-AFBF-F63F4CBE851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8F794-8111-4ACA-9684-D804F40E5E3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Fudgecorp</a:t>
          </a:r>
          <a:r>
            <a:rPr lang="en-US" sz="1800" kern="1200" dirty="0"/>
            <a:t> needs to find out why hardware and electronics sales have declined in Q4 of 2012. These categories make up the largest portion of sales.</a:t>
          </a:r>
        </a:p>
      </dsp:txBody>
      <dsp:txXfrm>
        <a:off x="1429899" y="2442"/>
        <a:ext cx="5083704" cy="1238008"/>
      </dsp:txXfrm>
    </dsp:sp>
    <dsp:sp modelId="{CE635778-638E-4056-9142-1254A400DCD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E612E-3EE5-441D-BADE-A3639DA240C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43410-6A2A-4AC3-9BBE-EF37FEA2DFF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Fudgecorp</a:t>
          </a:r>
          <a:r>
            <a:rPr lang="en-US" sz="1800" kern="1200" dirty="0"/>
            <a:t> needs to determine the reason for the drop in premium rental accounts.</a:t>
          </a:r>
        </a:p>
      </dsp:txBody>
      <dsp:txXfrm>
        <a:off x="1429899" y="1549953"/>
        <a:ext cx="5083704" cy="1238008"/>
      </dsp:txXfrm>
    </dsp:sp>
    <dsp:sp modelId="{246FABCD-9DE2-4E9F-A52B-DDECFACDA76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06899-3ACB-447C-A1ED-CD103C70D94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22366-DDF7-4C0A-9669-972FC9D141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Fudgecorp</a:t>
          </a:r>
          <a:r>
            <a:rPr lang="en-US" sz="1800" kern="1200" dirty="0"/>
            <a:t> needs to make better use of product/rental categorizations to gather more data about customer purchasing behavior.</a:t>
          </a:r>
        </a:p>
      </dsp:txBody>
      <dsp:txXfrm>
        <a:off x="1429899" y="3097464"/>
        <a:ext cx="5083704" cy="1238008"/>
      </dsp:txXfrm>
    </dsp:sp>
    <dsp:sp modelId="{5B3C0286-4A3D-43D9-A88B-7F24B77D3414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338EA-103A-4689-AA62-366BA54B76A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AEA60-BCE7-4E3F-9024-16F35F46505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Fudgecorp</a:t>
          </a:r>
          <a:r>
            <a:rPr lang="en-US" sz="1800" kern="1200" dirty="0"/>
            <a:t> needs to leverage knowledge of purchasing behavior and customer overlap to make more precise marketing recommendations.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0.40331</cdr:x>
      <cdr:y>0.45551</cdr:y>
    </cdr:from>
    <cdr:to>
      <cdr:x>0.60332</cdr:x>
      <cdr:y>0.75639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74977" y="1301648"/>
          <a:ext cx="880281" cy="8598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0.3336</cdr:x>
      <cdr:y>0.48059</cdr:y>
    </cdr:from>
    <cdr:to>
      <cdr:x>0.6664</cdr:x>
      <cdr:y>0.70506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468201" y="1373330"/>
          <a:ext cx="1464661" cy="6414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3200" b="1" dirty="0"/>
            <a:t>3.0M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A832C-1201-4755-9997-0F400A83814A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BB44-FC4C-4A3A-95C8-BF58E316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 means more knowledge of customer behavior and desire. Beer and diapers example – they don’t seem to be related, but there is a correlation in practice.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BB44-FC4C-4A3A-95C8-BF58E31658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99% of </a:t>
            </a:r>
            <a:r>
              <a:rPr lang="en-US" dirty="0" err="1"/>
              <a:t>Fudge</a:t>
            </a:r>
            <a:r>
              <a:rPr lang="en-US" baseline="0" dirty="0" err="1"/>
              <a:t>Corp’s</a:t>
            </a:r>
            <a:r>
              <a:rPr lang="en-US" baseline="0" dirty="0"/>
              <a:t> Revenue from </a:t>
            </a:r>
            <a:r>
              <a:rPr lang="en-US" baseline="0" dirty="0" err="1"/>
              <a:t>FudgeMart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BB44-FC4C-4A3A-95C8-BF58E31658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3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 means more knowledge of customer behavior and desire. Beer and diapers example – they don’t seem to be related, but there is a correlation in practice.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BB44-FC4C-4A3A-95C8-BF58E31658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BB44-FC4C-4A3A-95C8-BF58E3165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BB44-FC4C-4A3A-95C8-BF58E3165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9BB44-FC4C-4A3A-95C8-BF58E3165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AD90-C176-4976-AAE6-3171BC770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99752-08E3-4111-8E3B-79504DC5B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D0C7-3363-4BCA-892E-E1C3DB1C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F06D-0010-4A27-A6C5-78D885CC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D-54FA-440B-9584-37B8B3B0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5C99-A478-4F1C-A02D-06BAF43B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0D50-5077-4614-8DC3-0D41290F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2E00-5612-4AC3-B5D0-EA9A2CCB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853B-CD14-48EE-BC11-5B3F680C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4F51-49FA-4A8D-9086-525651C9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8E216-70FA-4C6B-814C-1940758D0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76953-DEC3-4FAF-888A-0511EC82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3D99-CB76-47E7-8C7A-559D3F95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3CDCC-B0DF-4A3F-A9FB-2EE55701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8DF3-2F3D-47C9-B2C2-0B4CE4BD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0DB6-57BC-440E-AC8B-50EE2029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7566-8BAB-4273-8982-DA048515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EFBD-C262-46F3-B839-BD18E815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64FF-1B06-4C53-8DAB-F2B29D73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9E6E-CD38-4CDC-A19C-DF336877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252-1A21-4676-B431-18318276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7C50-C97E-4289-A017-C0A3957A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151B-D4E3-40E8-BBF8-6FF3B6D0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7226-F9E6-479B-8694-F60CF7E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2CADA-9807-42B4-9BC8-3DA5BDD2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0108-8ADC-4F4B-A4BE-B53EE545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6DC6-DAC2-4DE5-B3D2-DCC8C64EB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AB64-42CC-410A-B3E9-8E521409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F849-B3CB-485E-A67B-B0A9338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AE4A-ECCA-419F-B516-448DAE85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1CA1-F63E-4A12-AE0A-1D64A79E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324C-15E2-4934-8570-CDFD33E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CC40-17F0-4B52-BFEA-0583A16E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19589-F274-4497-AB52-E2FD7D64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E1FF2-9B8E-41D0-A7B1-A44BD50A8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102AE-68CA-48A1-AB2C-2E5CD883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D56B7-2FDE-45C9-B8B6-95A4EA65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02185-87A3-4307-984E-C7E1B22B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11ACD-1EB2-4125-A28E-74615F5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19E8-9295-4544-9323-7E405D49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DCE6E-2D30-42C4-8472-B068ED7C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C55CD-54FF-4BBB-BFFA-527E6490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1B931-2588-45A4-9F7F-5A34966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14E7-3DCC-490B-A085-23C20D2E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878C-F275-4BD5-9E95-8D225A8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D874-CAA6-42D0-A353-5B8D6F02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2866-8F56-45D6-85B6-33F8CAA5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116D-4D97-4075-8CBF-654060C1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68A1F-0369-4329-A671-D9D53D29B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72BE0-A72B-4E09-9578-8AE7F9D1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872F1-583F-4180-BA63-FE0F8B3D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C318-B962-4D8F-A6EF-278504E2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08EE-1D00-48D9-A9AE-31D28CD6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E878-091D-4514-8B21-550201B87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D8029-550B-4F3C-B9DE-5595201B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FF4A-11DA-4964-94BF-5F2CCD48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4DEC-6E8B-46F1-95A1-C532A0A7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549D-390C-405B-AB0A-3A9FBFA5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58F6E-E817-4D2E-AA29-1CFA8C9D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C70E-B6CB-4DC8-A769-A7BD5C79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AE55-1BFB-422B-A5B0-D42BF079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A279-B901-4ED2-8E04-346820D50FCE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DF46-D0EF-4CAC-95B9-FF24D1DBC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2154-6045-45A8-9F65-B40A70661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751C-F66C-433A-884C-C5DF99619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CB00-63E1-4A42-9494-18FB5F8D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449" y="6283636"/>
            <a:ext cx="1622930" cy="410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9300E-CA20-4671-8A0F-D8500B2B5DE6}"/>
              </a:ext>
            </a:extLst>
          </p:cNvPr>
          <p:cNvSpPr txBox="1"/>
          <p:nvPr/>
        </p:nvSpPr>
        <p:spPr>
          <a:xfrm>
            <a:off x="9691217" y="5868639"/>
            <a:ext cx="184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Follow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8B3B4-0D70-4EE2-858D-E3757ABEFAC5}"/>
              </a:ext>
            </a:extLst>
          </p:cNvPr>
          <p:cNvSpPr txBox="1"/>
          <p:nvPr/>
        </p:nvSpPr>
        <p:spPr>
          <a:xfrm>
            <a:off x="10448449" y="4793665"/>
            <a:ext cx="157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NASDAQ:FMFF</a:t>
            </a:r>
          </a:p>
          <a:p>
            <a:r>
              <a:rPr lang="en-US" dirty="0">
                <a:solidFill>
                  <a:schemeClr val="bg1"/>
                </a:solidFill>
              </a:rPr>
              <a:t>NYSE:FDGC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6D6F4-0C80-4D2E-97C7-DEB9196DC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73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075AE-3385-47DD-89FD-49E20F56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86" y="1031296"/>
            <a:ext cx="3857827" cy="47954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E8F5D-3FA0-4D3B-82E2-62262A278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18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33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9D74-8BDA-498D-A3EC-6FD766A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594D-47D7-45D8-9F23-8DFFD155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000"/>
              <a:t>Fudgecorp - parent company of Fudgeflix and Fudgemart </a:t>
            </a:r>
          </a:p>
          <a:p>
            <a:r>
              <a:rPr lang="en-US" sz="2000"/>
              <a:t>Fudgeflix is a recent addition, and stakeholders believe there is some customer overlap between the subsidiaries. </a:t>
            </a:r>
          </a:p>
          <a:p>
            <a:r>
              <a:rPr lang="en-US" sz="2000"/>
              <a:t>Fudgemart sells a variety of products and ships them to customers at no extra cost. </a:t>
            </a:r>
          </a:p>
          <a:p>
            <a:r>
              <a:rPr lang="en-US" sz="2000"/>
              <a:t>Fudgeflix offers streaming services and DVD rentals. </a:t>
            </a:r>
          </a:p>
          <a:p>
            <a:r>
              <a:rPr lang="en-US" sz="2000"/>
              <a:t>Fudgecorp executives believe the merger will grow the enterprise by offering a “one-stop shop” to customers.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47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72BAB2-DF14-403D-AF1F-D6A6B1A3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87" y="2857501"/>
            <a:ext cx="1447797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D9029-64A6-4BAE-BA25-DC2A13D4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ABACF-DDBE-415C-8EE1-F7DD68C63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E17A99-1553-4633-ADFB-5CCDCF801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1D9F6-FE9B-4BCE-8711-F9A5114C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54AB-D789-487C-BCCC-5F6AA2DA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Mission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Develop a data dashboard where stakeholders can assess performance metrics and KPIs across the enterprise and increase marketing effectiveness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Business Case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This project has the potential to provide short-term incremental benefits as well as revenue and marketing breakthroughs over the long run.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Stakeholders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Marketing, business analytics, finance/accounting, and executives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Project Team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</a:t>
            </a:r>
            <a:r>
              <a:rPr lang="en-US" sz="1600" dirty="0" err="1">
                <a:solidFill>
                  <a:srgbClr val="FFFFFF"/>
                </a:solidFill>
              </a:rPr>
              <a:t>Cartney</a:t>
            </a:r>
            <a:r>
              <a:rPr lang="en-US" sz="1600" dirty="0">
                <a:solidFill>
                  <a:srgbClr val="FFFFFF"/>
                </a:solidFill>
              </a:rPr>
              <a:t> Thompson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Jack Harris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Michael Morales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5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075AE-3385-47DD-89FD-49E20F56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Processes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E8F5D-3FA0-4D3B-82E2-62262A278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876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99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947F61-9F55-46C8-822F-48F2E9AB5243}"/>
              </a:ext>
            </a:extLst>
          </p:cNvPr>
          <p:cNvSpPr txBox="1"/>
          <p:nvPr/>
        </p:nvSpPr>
        <p:spPr>
          <a:xfrm>
            <a:off x="2542782" y="100381"/>
            <a:ext cx="7295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  <a:cs typeface="MoolBoran" panose="020B0100010101010101" pitchFamily="34" charset="0"/>
              </a:rPr>
              <a:t>Star Schema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10946A-3929-4D1F-B3B5-F575C826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718" y="808267"/>
            <a:ext cx="7179500" cy="56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5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AE-3385-47DD-89FD-49E20F56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2400" dirty="0"/>
              <a:t>Revenue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32591"/>
              </p:ext>
            </p:extLst>
          </p:nvPr>
        </p:nvGraphicFramePr>
        <p:xfrm>
          <a:off x="838199" y="1574107"/>
          <a:ext cx="3440098" cy="2601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070143" y="600502"/>
            <a:ext cx="6776113" cy="5713324"/>
            <a:chOff x="4509478" y="32716"/>
            <a:chExt cx="7016056" cy="6438059"/>
          </a:xfrm>
        </p:grpSpPr>
        <p:graphicFrame>
          <p:nvGraphicFramePr>
            <p:cNvPr id="9" name="Chart 8"/>
            <p:cNvGraphicFramePr/>
            <p:nvPr>
              <p:extLst>
                <p:ext uri="{D42A27DB-BD31-4B8C-83A1-F6EECF244321}">
                  <p14:modId xmlns:p14="http://schemas.microsoft.com/office/powerpoint/2010/main" val="620828254"/>
                </p:ext>
              </p:extLst>
            </p:nvPr>
          </p:nvGraphicFramePr>
          <p:xfrm>
            <a:off x="4873725" y="32716"/>
            <a:ext cx="6651809" cy="2525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2681142118"/>
                </p:ext>
              </p:extLst>
            </p:nvPr>
          </p:nvGraphicFramePr>
          <p:xfrm>
            <a:off x="4913194" y="2395181"/>
            <a:ext cx="6530455" cy="19765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725865399"/>
                </p:ext>
              </p:extLst>
            </p:nvPr>
          </p:nvGraphicFramePr>
          <p:xfrm>
            <a:off x="4913193" y="4494210"/>
            <a:ext cx="6530455" cy="19765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4509478" y="2801435"/>
              <a:ext cx="446145" cy="12599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u="sng" dirty="0" err="1"/>
                <a:t>FudgeMart</a:t>
              </a:r>
              <a:endParaRPr lang="en-US" sz="1600" u="sn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08233" y="4878575"/>
              <a:ext cx="446145" cy="10130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u="sng" dirty="0" err="1"/>
                <a:t>FudgeFlix</a:t>
              </a:r>
              <a:endParaRPr lang="en-US" sz="1600" u="sng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24921" y="4494210"/>
              <a:ext cx="68006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43035" y="2558502"/>
              <a:ext cx="68006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736126137"/>
              </p:ext>
            </p:extLst>
          </p:nvPr>
        </p:nvGraphicFramePr>
        <p:xfrm>
          <a:off x="362594" y="4013500"/>
          <a:ext cx="4567976" cy="249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267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AE-3385-47DD-89FD-49E20F56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  <a:br>
              <a:rPr lang="en-US" dirty="0"/>
            </a:br>
            <a:r>
              <a:rPr lang="en-US" sz="2800" dirty="0"/>
              <a:t>By Month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12176"/>
              </p:ext>
            </p:extLst>
          </p:nvPr>
        </p:nvGraphicFramePr>
        <p:xfrm>
          <a:off x="1289712" y="1412542"/>
          <a:ext cx="10235821" cy="232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1858166"/>
            <a:ext cx="430887" cy="10772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600" u="sng" dirty="0" err="1"/>
              <a:t>FudgeMart</a:t>
            </a:r>
            <a:endParaRPr lang="en-US" sz="1600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974831" y="3900141"/>
            <a:ext cx="10769067" cy="2490716"/>
            <a:chOff x="858825" y="3684896"/>
            <a:chExt cx="10769067" cy="2490716"/>
          </a:xfrm>
        </p:grpSpPr>
        <p:graphicFrame>
          <p:nvGraphicFramePr>
            <p:cNvPr id="8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5525218"/>
                </p:ext>
              </p:extLst>
            </p:nvPr>
          </p:nvGraphicFramePr>
          <p:xfrm>
            <a:off x="1460310" y="3684896"/>
            <a:ext cx="10167582" cy="2490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858825" y="4180080"/>
              <a:ext cx="430887" cy="9455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600" u="sng" dirty="0" err="1"/>
                <a:t>FudgeFlix</a:t>
              </a:r>
              <a:endParaRPr lang="en-US" sz="1600" u="sng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053643" y="3671248"/>
            <a:ext cx="10560602" cy="61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8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AE-3385-47DD-89FD-49E20F56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2800" dirty="0" err="1"/>
              <a:t>FudgeMart</a:t>
            </a:r>
            <a:r>
              <a:rPr lang="en-US" sz="2800" dirty="0"/>
              <a:t> - Category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857058"/>
              </p:ext>
            </p:extLst>
          </p:nvPr>
        </p:nvGraphicFramePr>
        <p:xfrm>
          <a:off x="348017" y="1690688"/>
          <a:ext cx="4824484" cy="455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06679496"/>
              </p:ext>
            </p:extLst>
          </p:nvPr>
        </p:nvGraphicFramePr>
        <p:xfrm>
          <a:off x="5809397" y="673835"/>
          <a:ext cx="6034586" cy="145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94578790"/>
              </p:ext>
            </p:extLst>
          </p:nvPr>
        </p:nvGraphicFramePr>
        <p:xfrm>
          <a:off x="5809397" y="4966802"/>
          <a:ext cx="5970896" cy="165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96979822"/>
              </p:ext>
            </p:extLst>
          </p:nvPr>
        </p:nvGraphicFramePr>
        <p:xfrm>
          <a:off x="5809397" y="1712533"/>
          <a:ext cx="5970896" cy="1569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882080488"/>
              </p:ext>
            </p:extLst>
          </p:nvPr>
        </p:nvGraphicFramePr>
        <p:xfrm>
          <a:off x="5809397" y="2751707"/>
          <a:ext cx="5970896" cy="1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575401586"/>
              </p:ext>
            </p:extLst>
          </p:nvPr>
        </p:nvGraphicFramePr>
        <p:xfrm>
          <a:off x="5809397" y="3812726"/>
          <a:ext cx="5970896" cy="145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36578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AE-3385-47DD-89FD-49E20F56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2800" dirty="0" err="1"/>
              <a:t>FudgeFlix</a:t>
            </a:r>
            <a:r>
              <a:rPr lang="en-US" sz="2800" dirty="0"/>
              <a:t> - Category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48526"/>
              </p:ext>
            </p:extLst>
          </p:nvPr>
        </p:nvGraphicFramePr>
        <p:xfrm>
          <a:off x="348017" y="1690688"/>
          <a:ext cx="4824484" cy="455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578086913"/>
              </p:ext>
            </p:extLst>
          </p:nvPr>
        </p:nvGraphicFramePr>
        <p:xfrm>
          <a:off x="5809397" y="673835"/>
          <a:ext cx="6034586" cy="145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236924551"/>
              </p:ext>
            </p:extLst>
          </p:nvPr>
        </p:nvGraphicFramePr>
        <p:xfrm>
          <a:off x="5809397" y="1712533"/>
          <a:ext cx="5970896" cy="1569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642179467"/>
              </p:ext>
            </p:extLst>
          </p:nvPr>
        </p:nvGraphicFramePr>
        <p:xfrm>
          <a:off x="5809397" y="2751707"/>
          <a:ext cx="5970896" cy="1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2667134"/>
              </p:ext>
            </p:extLst>
          </p:nvPr>
        </p:nvGraphicFramePr>
        <p:xfrm>
          <a:off x="5873087" y="3906602"/>
          <a:ext cx="5970896" cy="145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727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525</Words>
  <Application>Microsoft Office PowerPoint</Application>
  <PresentationFormat>Widescreen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PowerPoint Presentation</vt:lpstr>
      <vt:lpstr>The Company</vt:lpstr>
      <vt:lpstr>Project Charter</vt:lpstr>
      <vt:lpstr>Business Processes</vt:lpstr>
      <vt:lpstr>PowerPoint Presentation</vt:lpstr>
      <vt:lpstr>Performance Revenue Summary</vt:lpstr>
      <vt:lpstr>Revenue By Month</vt:lpstr>
      <vt:lpstr>Performance FudgeMart - Category</vt:lpstr>
      <vt:lpstr>Performance FudgeFlix - Category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Morales</dc:creator>
  <cp:lastModifiedBy>Michael Morales</cp:lastModifiedBy>
  <cp:revision>2</cp:revision>
  <dcterms:created xsi:type="dcterms:W3CDTF">2019-06-15T01:48:00Z</dcterms:created>
  <dcterms:modified xsi:type="dcterms:W3CDTF">2019-06-16T20:45:08Z</dcterms:modified>
</cp:coreProperties>
</file>