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9.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I5RQfozbSU2bd6/zahKad8XB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5" d="100"/>
          <a:sy n="155" d="100"/>
        </p:scale>
        <p:origin x="272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Total Revenue</a:t>
            </a:r>
          </a:p>
          <a:p>
            <a:pPr>
              <a:defRPr/>
            </a:pPr>
            <a:r>
              <a:rPr lang="en-US" sz="1200" dirty="0"/>
              <a:t>Since</a:t>
            </a:r>
            <a:r>
              <a:rPr lang="en-US" sz="1200" baseline="0" dirty="0"/>
              <a:t> 2009</a:t>
            </a:r>
            <a:endParaRPr lang="en-US" sz="1200" dirty="0"/>
          </a:p>
        </c:rich>
      </c:tx>
      <c:layout>
        <c:manualLayout>
          <c:xMode val="edge"/>
          <c:yMode val="edge"/>
          <c:x val="0.33697434598216569"/>
          <c:y val="1.7777242749649529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Revenue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C2B6-45E8-8137-E76BFA56913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C2B6-45E8-8137-E76BFA56913D}"/>
              </c:ext>
            </c:extLst>
          </c:dPt>
          <c:dLbls>
            <c:dLbl>
              <c:idx val="0"/>
              <c:layout>
                <c:manualLayout>
                  <c:x val="-0.3036487759212827"/>
                  <c:y val="3.1893003395173411E-2"/>
                </c:manualLayout>
              </c:layout>
              <c:tx>
                <c:rich>
                  <a:bodyPr/>
                  <a:lstStyle/>
                  <a:p>
                    <a:fld id="{03B75E9F-91E5-4ED4-A96B-8B56C0E49C6F}" type="CATEGORYNAME">
                      <a:rPr lang="en-US" sz="800"/>
                      <a:pPr/>
                      <a:t>[CATEGORY NAME]</a:t>
                    </a:fld>
                    <a:r>
                      <a:rPr lang="en-US" baseline="0" dirty="0"/>
                      <a:t>, </a:t>
                    </a:r>
                    <a:fld id="{FFD542E4-89BC-4E64-BB55-576AFF486AB2}" type="VALUE">
                      <a:rPr lang="en-US"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2-C2B6-45E8-8137-E76BFA56913D}"/>
                </c:ext>
              </c:extLst>
            </c:dLbl>
            <c:dLbl>
              <c:idx val="1"/>
              <c:layout>
                <c:manualLayout>
                  <c:x val="0.23372933596754411"/>
                  <c:y val="-0.11104127749786008"/>
                </c:manualLayout>
              </c:layout>
              <c:showLegendKey val="0"/>
              <c:showVal val="1"/>
              <c:showCatName val="1"/>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C2B6-45E8-8137-E76BFA56913D}"/>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FudgeMart</c:v>
                </c:pt>
                <c:pt idx="1">
                  <c:v>FudgeFlix</c:v>
                </c:pt>
              </c:strCache>
            </c:strRef>
          </c:cat>
          <c:val>
            <c:numRef>
              <c:f>Sheet1!$B$2:$B$3</c:f>
              <c:numCache>
                <c:formatCode>"$"#,##0</c:formatCode>
                <c:ptCount val="2"/>
                <c:pt idx="0">
                  <c:v>2988231.45</c:v>
                </c:pt>
                <c:pt idx="1">
                  <c:v>17969.060000000001</c:v>
                </c:pt>
              </c:numCache>
            </c:numRef>
          </c:val>
          <c:extLst>
            <c:ext xmlns:c16="http://schemas.microsoft.com/office/drawing/2014/chart" uri="{C3380CC4-5D6E-409C-BE32-E72D297353CC}">
              <c16:uniqueId val="{00000000-C2B6-45E8-8137-E76BFA56913D}"/>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t>Housewares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481174684670442"/>
          <c:y val="0.19092966922723145"/>
          <c:w val="0.86179142962798216"/>
          <c:h val="0.40322524591037529"/>
        </c:manualLayout>
      </c:layout>
      <c:barChart>
        <c:barDir val="col"/>
        <c:grouping val="clustered"/>
        <c:varyColors val="0"/>
        <c:ser>
          <c:idx val="0"/>
          <c:order val="0"/>
          <c:tx>
            <c:strRef>
              <c:f>Sheet1!$B$1</c:f>
              <c:strCache>
                <c:ptCount val="1"/>
                <c:pt idx="0">
                  <c:v>This Year (2012)</c:v>
                </c:pt>
              </c:strCache>
            </c:strRef>
          </c:tx>
          <c:spPr>
            <a:solidFill>
              <a:schemeClr val="accent1"/>
            </a:solidFill>
            <a:ln>
              <a:noFill/>
            </a:ln>
            <a:effectLst/>
          </c:spPr>
          <c:invertIfNegative val="0"/>
          <c:cat>
            <c:strRef>
              <c:f>Sheet1!$A$2:$A$5</c:f>
              <c:strCache>
                <c:ptCount val="4"/>
                <c:pt idx="0">
                  <c:v>Qtr1</c:v>
                </c:pt>
                <c:pt idx="1">
                  <c:v>Qtr2</c:v>
                </c:pt>
                <c:pt idx="2">
                  <c:v>Qtr3</c:v>
                </c:pt>
                <c:pt idx="3">
                  <c:v>Qtr4</c:v>
                </c:pt>
              </c:strCache>
            </c:strRef>
          </c:cat>
          <c:val>
            <c:numRef>
              <c:f>Sheet1!$B$2:$B$5</c:f>
              <c:numCache>
                <c:formatCode>"$"#,##0</c:formatCode>
                <c:ptCount val="4"/>
                <c:pt idx="0">
                  <c:v>2410</c:v>
                </c:pt>
                <c:pt idx="1">
                  <c:v>2560</c:v>
                </c:pt>
                <c:pt idx="2">
                  <c:v>2810</c:v>
                </c:pt>
                <c:pt idx="3">
                  <c:v>2715</c:v>
                </c:pt>
              </c:numCache>
            </c:numRef>
          </c:val>
          <c:extLst>
            <c:ext xmlns:c16="http://schemas.microsoft.com/office/drawing/2014/chart" uri="{C3380CC4-5D6E-409C-BE32-E72D297353CC}">
              <c16:uniqueId val="{00000000-C684-4943-8E76-4C43CEF983A7}"/>
            </c:ext>
          </c:extLst>
        </c:ser>
        <c:dLbls>
          <c:showLegendKey val="0"/>
          <c:showVal val="0"/>
          <c:showCatName val="0"/>
          <c:showSerName val="0"/>
          <c:showPercent val="0"/>
          <c:showBubbleSize val="0"/>
        </c:dLbls>
        <c:gapWidth val="219"/>
        <c:axId val="415318752"/>
        <c:axId val="415313176"/>
      </c:barChart>
      <c:lineChart>
        <c:grouping val="standard"/>
        <c:varyColors val="0"/>
        <c:ser>
          <c:idx val="1"/>
          <c:order val="1"/>
          <c:tx>
            <c:strRef>
              <c:f>Sheet1!$C$1</c:f>
              <c:strCache>
                <c:ptCount val="1"/>
                <c:pt idx="0">
                  <c:v>Last Year (2011)</c:v>
                </c:pt>
              </c:strCache>
            </c:strRef>
          </c:tx>
          <c:spPr>
            <a:ln w="28575" cap="rnd">
              <a:solidFill>
                <a:srgbClr val="FF0000"/>
              </a:solidFill>
              <a:round/>
            </a:ln>
            <a:effectLst/>
          </c:spPr>
          <c:marker>
            <c:symbol val="circle"/>
            <c:size val="5"/>
            <c:spPr>
              <a:solidFill>
                <a:srgbClr val="FF0000"/>
              </a:solidFill>
              <a:ln w="9525">
                <a:solidFill>
                  <a:schemeClr val="accent2"/>
                </a:solidFill>
              </a:ln>
              <a:effectLst/>
            </c:spPr>
          </c:marker>
          <c:cat>
            <c:strRef>
              <c:f>Sheet1!$A$2:$A$5</c:f>
              <c:strCache>
                <c:ptCount val="4"/>
                <c:pt idx="0">
                  <c:v>Qtr1</c:v>
                </c:pt>
                <c:pt idx="1">
                  <c:v>Qtr2</c:v>
                </c:pt>
                <c:pt idx="2">
                  <c:v>Qtr3</c:v>
                </c:pt>
                <c:pt idx="3">
                  <c:v>Qtr4</c:v>
                </c:pt>
              </c:strCache>
            </c:strRef>
          </c:cat>
          <c:val>
            <c:numRef>
              <c:f>Sheet1!$C$2:$C$5</c:f>
              <c:numCache>
                <c:formatCode>"$"#,##0</c:formatCode>
                <c:ptCount val="4"/>
                <c:pt idx="0">
                  <c:v>3110</c:v>
                </c:pt>
                <c:pt idx="1">
                  <c:v>3170</c:v>
                </c:pt>
                <c:pt idx="2">
                  <c:v>2830</c:v>
                </c:pt>
                <c:pt idx="3">
                  <c:v>3595</c:v>
                </c:pt>
              </c:numCache>
            </c:numRef>
          </c:val>
          <c:smooth val="1"/>
          <c:extLst>
            <c:ext xmlns:c16="http://schemas.microsoft.com/office/drawing/2014/chart" uri="{C3380CC4-5D6E-409C-BE32-E72D297353CC}">
              <c16:uniqueId val="{00000001-C684-4943-8E76-4C43CEF983A7}"/>
            </c:ext>
          </c:extLst>
        </c:ser>
        <c:dLbls>
          <c:showLegendKey val="0"/>
          <c:showVal val="0"/>
          <c:showCatName val="0"/>
          <c:showSerName val="0"/>
          <c:showPercent val="0"/>
          <c:showBubbleSize val="0"/>
        </c:dLbls>
        <c:marker val="1"/>
        <c:smooth val="0"/>
        <c:axId val="415318752"/>
        <c:axId val="415313176"/>
      </c:lineChart>
      <c:catAx>
        <c:axId val="41531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15313176"/>
        <c:crosses val="autoZero"/>
        <c:auto val="1"/>
        <c:lblAlgn val="ctr"/>
        <c:lblOffset val="100"/>
        <c:noMultiLvlLbl val="0"/>
      </c:catAx>
      <c:valAx>
        <c:axId val="41531317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153187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t>Hardware</a:t>
            </a:r>
            <a:endParaRPr lang="en-US" dirty="0"/>
          </a:p>
        </c:rich>
      </c:tx>
      <c:layout>
        <c:manualLayout>
          <c:xMode val="edge"/>
          <c:yMode val="edge"/>
          <c:x val="0.45052635316374628"/>
          <c:y val="1.018334021577455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481174684670442"/>
          <c:y val="0.19092966922723145"/>
          <c:w val="0.86179142962798216"/>
          <c:h val="0.40322524591037529"/>
        </c:manualLayout>
      </c:layout>
      <c:barChart>
        <c:barDir val="col"/>
        <c:grouping val="clustered"/>
        <c:varyColors val="0"/>
        <c:ser>
          <c:idx val="0"/>
          <c:order val="0"/>
          <c:tx>
            <c:strRef>
              <c:f>Sheet1!$B$1</c:f>
              <c:strCache>
                <c:ptCount val="1"/>
                <c:pt idx="0">
                  <c:v>This Year (2012)</c:v>
                </c:pt>
              </c:strCache>
            </c:strRef>
          </c:tx>
          <c:spPr>
            <a:solidFill>
              <a:schemeClr val="accent1"/>
            </a:solidFill>
            <a:ln>
              <a:noFill/>
            </a:ln>
            <a:effectLst/>
          </c:spPr>
          <c:invertIfNegative val="0"/>
          <c:cat>
            <c:strRef>
              <c:f>Sheet1!$A$2:$A$5</c:f>
              <c:strCache>
                <c:ptCount val="4"/>
                <c:pt idx="0">
                  <c:v>Qtr1</c:v>
                </c:pt>
                <c:pt idx="1">
                  <c:v>Qtr2</c:v>
                </c:pt>
                <c:pt idx="2">
                  <c:v>Qtr3</c:v>
                </c:pt>
                <c:pt idx="3">
                  <c:v>Qtr4</c:v>
                </c:pt>
              </c:strCache>
            </c:strRef>
          </c:cat>
          <c:val>
            <c:numRef>
              <c:f>Sheet1!$B$2:$B$5</c:f>
              <c:numCache>
                <c:formatCode>"$"#,##0</c:formatCode>
                <c:ptCount val="4"/>
                <c:pt idx="0">
                  <c:v>23608.25</c:v>
                </c:pt>
                <c:pt idx="1">
                  <c:v>25723.599999999999</c:v>
                </c:pt>
                <c:pt idx="2">
                  <c:v>36197.600000000006</c:v>
                </c:pt>
                <c:pt idx="3">
                  <c:v>26655</c:v>
                </c:pt>
              </c:numCache>
            </c:numRef>
          </c:val>
          <c:extLst>
            <c:ext xmlns:c16="http://schemas.microsoft.com/office/drawing/2014/chart" uri="{C3380CC4-5D6E-409C-BE32-E72D297353CC}">
              <c16:uniqueId val="{00000000-E8B4-41BE-AE45-C9AA8AD39146}"/>
            </c:ext>
          </c:extLst>
        </c:ser>
        <c:dLbls>
          <c:showLegendKey val="0"/>
          <c:showVal val="0"/>
          <c:showCatName val="0"/>
          <c:showSerName val="0"/>
          <c:showPercent val="0"/>
          <c:showBubbleSize val="0"/>
        </c:dLbls>
        <c:gapWidth val="219"/>
        <c:axId val="415318752"/>
        <c:axId val="415313176"/>
      </c:barChart>
      <c:lineChart>
        <c:grouping val="standard"/>
        <c:varyColors val="0"/>
        <c:ser>
          <c:idx val="1"/>
          <c:order val="1"/>
          <c:tx>
            <c:strRef>
              <c:f>Sheet1!$C$1</c:f>
              <c:strCache>
                <c:ptCount val="1"/>
                <c:pt idx="0">
                  <c:v>Last Year (2011)</c:v>
                </c:pt>
              </c:strCache>
            </c:strRef>
          </c:tx>
          <c:spPr>
            <a:ln w="28575" cap="rnd">
              <a:solidFill>
                <a:srgbClr val="FF0000"/>
              </a:solidFill>
              <a:round/>
            </a:ln>
            <a:effectLst/>
          </c:spPr>
          <c:marker>
            <c:symbol val="circle"/>
            <c:size val="5"/>
            <c:spPr>
              <a:solidFill>
                <a:srgbClr val="FF0000"/>
              </a:solidFill>
              <a:ln w="9525">
                <a:solidFill>
                  <a:schemeClr val="accent2"/>
                </a:solidFill>
              </a:ln>
              <a:effectLst/>
            </c:spPr>
          </c:marker>
          <c:cat>
            <c:strRef>
              <c:f>Sheet1!$A$2:$A$5</c:f>
              <c:strCache>
                <c:ptCount val="4"/>
                <c:pt idx="0">
                  <c:v>Qtr1</c:v>
                </c:pt>
                <c:pt idx="1">
                  <c:v>Qtr2</c:v>
                </c:pt>
                <c:pt idx="2">
                  <c:v>Qtr3</c:v>
                </c:pt>
                <c:pt idx="3">
                  <c:v>Qtr4</c:v>
                </c:pt>
              </c:strCache>
            </c:strRef>
          </c:cat>
          <c:val>
            <c:numRef>
              <c:f>Sheet1!$C$2:$C$5</c:f>
              <c:numCache>
                <c:formatCode>"$"#,##0</c:formatCode>
                <c:ptCount val="4"/>
                <c:pt idx="0">
                  <c:v>24660.400000000005</c:v>
                </c:pt>
                <c:pt idx="1">
                  <c:v>35159.15</c:v>
                </c:pt>
                <c:pt idx="2">
                  <c:v>30196.6</c:v>
                </c:pt>
                <c:pt idx="3">
                  <c:v>34591.600000000006</c:v>
                </c:pt>
              </c:numCache>
            </c:numRef>
          </c:val>
          <c:smooth val="1"/>
          <c:extLst>
            <c:ext xmlns:c16="http://schemas.microsoft.com/office/drawing/2014/chart" uri="{C3380CC4-5D6E-409C-BE32-E72D297353CC}">
              <c16:uniqueId val="{00000001-E8B4-41BE-AE45-C9AA8AD39146}"/>
            </c:ext>
          </c:extLst>
        </c:ser>
        <c:dLbls>
          <c:showLegendKey val="0"/>
          <c:showVal val="0"/>
          <c:showCatName val="0"/>
          <c:showSerName val="0"/>
          <c:showPercent val="0"/>
          <c:showBubbleSize val="0"/>
        </c:dLbls>
        <c:marker val="1"/>
        <c:smooth val="0"/>
        <c:axId val="415318752"/>
        <c:axId val="415313176"/>
      </c:lineChart>
      <c:catAx>
        <c:axId val="41531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15313176"/>
        <c:crosses val="autoZero"/>
        <c:auto val="1"/>
        <c:lblAlgn val="ctr"/>
        <c:lblOffset val="100"/>
        <c:noMultiLvlLbl val="0"/>
      </c:catAx>
      <c:valAx>
        <c:axId val="41531317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153187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t>Sporting Goods</a:t>
            </a:r>
            <a:endParaRPr lang="en-US" dirty="0"/>
          </a:p>
        </c:rich>
      </c:tx>
      <c:layout>
        <c:manualLayout>
          <c:xMode val="edge"/>
          <c:yMode val="edge"/>
          <c:x val="0.45052635316374628"/>
          <c:y val="1.018334021577455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481174684670442"/>
          <c:y val="0.19092966922723145"/>
          <c:w val="0.86179142962798216"/>
          <c:h val="0.40322524591037529"/>
        </c:manualLayout>
      </c:layout>
      <c:barChart>
        <c:barDir val="col"/>
        <c:grouping val="clustered"/>
        <c:varyColors val="0"/>
        <c:ser>
          <c:idx val="0"/>
          <c:order val="0"/>
          <c:tx>
            <c:strRef>
              <c:f>Sheet1!$B$1</c:f>
              <c:strCache>
                <c:ptCount val="1"/>
                <c:pt idx="0">
                  <c:v>This Year (2012)</c:v>
                </c:pt>
              </c:strCache>
            </c:strRef>
          </c:tx>
          <c:spPr>
            <a:solidFill>
              <a:schemeClr val="accent1"/>
            </a:solidFill>
            <a:ln>
              <a:noFill/>
            </a:ln>
            <a:effectLst/>
          </c:spPr>
          <c:invertIfNegative val="0"/>
          <c:cat>
            <c:strRef>
              <c:f>Sheet1!$A$2:$A$5</c:f>
              <c:strCache>
                <c:ptCount val="4"/>
                <c:pt idx="0">
                  <c:v>Qtr1</c:v>
                </c:pt>
                <c:pt idx="1">
                  <c:v>Qtr2</c:v>
                </c:pt>
                <c:pt idx="2">
                  <c:v>Qtr3</c:v>
                </c:pt>
                <c:pt idx="3">
                  <c:v>Qtr4</c:v>
                </c:pt>
              </c:strCache>
            </c:strRef>
          </c:cat>
          <c:val>
            <c:numRef>
              <c:f>Sheet1!$B$2:$B$5</c:f>
              <c:numCache>
                <c:formatCode>"$"#,##0</c:formatCode>
                <c:ptCount val="4"/>
                <c:pt idx="0">
                  <c:v>15679</c:v>
                </c:pt>
                <c:pt idx="1">
                  <c:v>15164</c:v>
                </c:pt>
                <c:pt idx="2">
                  <c:v>11941</c:v>
                </c:pt>
                <c:pt idx="3">
                  <c:v>13653</c:v>
                </c:pt>
              </c:numCache>
            </c:numRef>
          </c:val>
          <c:extLst>
            <c:ext xmlns:c16="http://schemas.microsoft.com/office/drawing/2014/chart" uri="{C3380CC4-5D6E-409C-BE32-E72D297353CC}">
              <c16:uniqueId val="{00000000-BC33-41BA-BF22-1A87029D319D}"/>
            </c:ext>
          </c:extLst>
        </c:ser>
        <c:dLbls>
          <c:showLegendKey val="0"/>
          <c:showVal val="0"/>
          <c:showCatName val="0"/>
          <c:showSerName val="0"/>
          <c:showPercent val="0"/>
          <c:showBubbleSize val="0"/>
        </c:dLbls>
        <c:gapWidth val="219"/>
        <c:axId val="415318752"/>
        <c:axId val="415313176"/>
      </c:barChart>
      <c:lineChart>
        <c:grouping val="standard"/>
        <c:varyColors val="0"/>
        <c:ser>
          <c:idx val="1"/>
          <c:order val="1"/>
          <c:tx>
            <c:strRef>
              <c:f>Sheet1!$C$1</c:f>
              <c:strCache>
                <c:ptCount val="1"/>
                <c:pt idx="0">
                  <c:v>Last Year (2011)</c:v>
                </c:pt>
              </c:strCache>
            </c:strRef>
          </c:tx>
          <c:spPr>
            <a:ln w="28575" cap="rnd">
              <a:solidFill>
                <a:srgbClr val="FF0000"/>
              </a:solidFill>
              <a:round/>
            </a:ln>
            <a:effectLst/>
          </c:spPr>
          <c:marker>
            <c:symbol val="circle"/>
            <c:size val="5"/>
            <c:spPr>
              <a:solidFill>
                <a:srgbClr val="FF0000"/>
              </a:solidFill>
              <a:ln w="9525">
                <a:solidFill>
                  <a:schemeClr val="accent2"/>
                </a:solidFill>
              </a:ln>
              <a:effectLst/>
            </c:spPr>
          </c:marker>
          <c:cat>
            <c:strRef>
              <c:f>Sheet1!$A$2:$A$5</c:f>
              <c:strCache>
                <c:ptCount val="4"/>
                <c:pt idx="0">
                  <c:v>Qtr1</c:v>
                </c:pt>
                <c:pt idx="1">
                  <c:v>Qtr2</c:v>
                </c:pt>
                <c:pt idx="2">
                  <c:v>Qtr3</c:v>
                </c:pt>
                <c:pt idx="3">
                  <c:v>Qtr4</c:v>
                </c:pt>
              </c:strCache>
            </c:strRef>
          </c:cat>
          <c:val>
            <c:numRef>
              <c:f>Sheet1!$C$2:$C$5</c:f>
              <c:numCache>
                <c:formatCode>"$"#,##0</c:formatCode>
                <c:ptCount val="4"/>
                <c:pt idx="0">
                  <c:v>14637</c:v>
                </c:pt>
                <c:pt idx="1">
                  <c:v>13489</c:v>
                </c:pt>
                <c:pt idx="2">
                  <c:v>14876</c:v>
                </c:pt>
                <c:pt idx="3">
                  <c:v>15620</c:v>
                </c:pt>
              </c:numCache>
            </c:numRef>
          </c:val>
          <c:smooth val="1"/>
          <c:extLst>
            <c:ext xmlns:c16="http://schemas.microsoft.com/office/drawing/2014/chart" uri="{C3380CC4-5D6E-409C-BE32-E72D297353CC}">
              <c16:uniqueId val="{00000001-BC33-41BA-BF22-1A87029D319D}"/>
            </c:ext>
          </c:extLst>
        </c:ser>
        <c:dLbls>
          <c:showLegendKey val="0"/>
          <c:showVal val="0"/>
          <c:showCatName val="0"/>
          <c:showSerName val="0"/>
          <c:showPercent val="0"/>
          <c:showBubbleSize val="0"/>
        </c:dLbls>
        <c:marker val="1"/>
        <c:smooth val="0"/>
        <c:axId val="415318752"/>
        <c:axId val="415313176"/>
      </c:lineChart>
      <c:catAx>
        <c:axId val="41531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15313176"/>
        <c:crosses val="autoZero"/>
        <c:auto val="1"/>
        <c:lblAlgn val="ctr"/>
        <c:lblOffset val="100"/>
        <c:noMultiLvlLbl val="0"/>
      </c:catAx>
      <c:valAx>
        <c:axId val="41531317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153187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t>Clothing</a:t>
            </a:r>
            <a:endParaRPr lang="en-US" dirty="0"/>
          </a:p>
        </c:rich>
      </c:tx>
      <c:layout>
        <c:manualLayout>
          <c:xMode val="edge"/>
          <c:yMode val="edge"/>
          <c:x val="0.45052635316374628"/>
          <c:y val="1.018334021577455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481174684670442"/>
          <c:y val="0.14742631493130581"/>
          <c:w val="0.86179142962798216"/>
          <c:h val="0.40322524591037529"/>
        </c:manualLayout>
      </c:layout>
      <c:barChart>
        <c:barDir val="col"/>
        <c:grouping val="clustered"/>
        <c:varyColors val="0"/>
        <c:ser>
          <c:idx val="0"/>
          <c:order val="0"/>
          <c:tx>
            <c:strRef>
              <c:f>Sheet1!$B$1</c:f>
              <c:strCache>
                <c:ptCount val="1"/>
                <c:pt idx="0">
                  <c:v>This Year (2012)</c:v>
                </c:pt>
              </c:strCache>
            </c:strRef>
          </c:tx>
          <c:spPr>
            <a:solidFill>
              <a:schemeClr val="accent1"/>
            </a:solidFill>
            <a:ln>
              <a:noFill/>
            </a:ln>
            <a:effectLst/>
          </c:spPr>
          <c:invertIfNegative val="0"/>
          <c:cat>
            <c:strRef>
              <c:f>Sheet1!$A$2:$A$5</c:f>
              <c:strCache>
                <c:ptCount val="4"/>
                <c:pt idx="0">
                  <c:v>Qtr1</c:v>
                </c:pt>
                <c:pt idx="1">
                  <c:v>Qtr2</c:v>
                </c:pt>
                <c:pt idx="2">
                  <c:v>Qtr3</c:v>
                </c:pt>
                <c:pt idx="3">
                  <c:v>Qtr4</c:v>
                </c:pt>
              </c:strCache>
            </c:strRef>
          </c:cat>
          <c:val>
            <c:numRef>
              <c:f>Sheet1!$B$2:$B$5</c:f>
              <c:numCache>
                <c:formatCode>"$"#,##0</c:formatCode>
                <c:ptCount val="4"/>
                <c:pt idx="0">
                  <c:v>11465</c:v>
                </c:pt>
                <c:pt idx="1">
                  <c:v>11268</c:v>
                </c:pt>
                <c:pt idx="2">
                  <c:v>12746</c:v>
                </c:pt>
                <c:pt idx="3">
                  <c:v>12977</c:v>
                </c:pt>
              </c:numCache>
            </c:numRef>
          </c:val>
          <c:extLst>
            <c:ext xmlns:c16="http://schemas.microsoft.com/office/drawing/2014/chart" uri="{C3380CC4-5D6E-409C-BE32-E72D297353CC}">
              <c16:uniqueId val="{00000000-BC19-488C-B995-3F5DEB7FB5AB}"/>
            </c:ext>
          </c:extLst>
        </c:ser>
        <c:dLbls>
          <c:showLegendKey val="0"/>
          <c:showVal val="0"/>
          <c:showCatName val="0"/>
          <c:showSerName val="0"/>
          <c:showPercent val="0"/>
          <c:showBubbleSize val="0"/>
        </c:dLbls>
        <c:gapWidth val="219"/>
        <c:axId val="415318752"/>
        <c:axId val="415313176"/>
      </c:barChart>
      <c:lineChart>
        <c:grouping val="standard"/>
        <c:varyColors val="0"/>
        <c:ser>
          <c:idx val="1"/>
          <c:order val="1"/>
          <c:tx>
            <c:strRef>
              <c:f>Sheet1!$C$1</c:f>
              <c:strCache>
                <c:ptCount val="1"/>
                <c:pt idx="0">
                  <c:v>Last Year (2011)</c:v>
                </c:pt>
              </c:strCache>
            </c:strRef>
          </c:tx>
          <c:spPr>
            <a:ln w="28575" cap="rnd">
              <a:solidFill>
                <a:srgbClr val="FF0000"/>
              </a:solidFill>
              <a:round/>
            </a:ln>
            <a:effectLst/>
          </c:spPr>
          <c:marker>
            <c:symbol val="circle"/>
            <c:size val="5"/>
            <c:spPr>
              <a:solidFill>
                <a:srgbClr val="FF0000"/>
              </a:solidFill>
              <a:ln w="9525">
                <a:solidFill>
                  <a:schemeClr val="accent2"/>
                </a:solidFill>
              </a:ln>
              <a:effectLst/>
            </c:spPr>
          </c:marker>
          <c:cat>
            <c:strRef>
              <c:f>Sheet1!$A$2:$A$5</c:f>
              <c:strCache>
                <c:ptCount val="4"/>
                <c:pt idx="0">
                  <c:v>Qtr1</c:v>
                </c:pt>
                <c:pt idx="1">
                  <c:v>Qtr2</c:v>
                </c:pt>
                <c:pt idx="2">
                  <c:v>Qtr3</c:v>
                </c:pt>
                <c:pt idx="3">
                  <c:v>Qtr4</c:v>
                </c:pt>
              </c:strCache>
            </c:strRef>
          </c:cat>
          <c:val>
            <c:numRef>
              <c:f>Sheet1!$C$2:$C$5</c:f>
              <c:numCache>
                <c:formatCode>"$"#,##0</c:formatCode>
                <c:ptCount val="4"/>
                <c:pt idx="0">
                  <c:v>9290</c:v>
                </c:pt>
                <c:pt idx="1">
                  <c:v>12858</c:v>
                </c:pt>
                <c:pt idx="2">
                  <c:v>9908</c:v>
                </c:pt>
                <c:pt idx="3">
                  <c:v>12043</c:v>
                </c:pt>
              </c:numCache>
            </c:numRef>
          </c:val>
          <c:smooth val="1"/>
          <c:extLst>
            <c:ext xmlns:c16="http://schemas.microsoft.com/office/drawing/2014/chart" uri="{C3380CC4-5D6E-409C-BE32-E72D297353CC}">
              <c16:uniqueId val="{00000001-BC19-488C-B995-3F5DEB7FB5AB}"/>
            </c:ext>
          </c:extLst>
        </c:ser>
        <c:dLbls>
          <c:showLegendKey val="0"/>
          <c:showVal val="0"/>
          <c:showCatName val="0"/>
          <c:showSerName val="0"/>
          <c:showPercent val="0"/>
          <c:showBubbleSize val="0"/>
        </c:dLbls>
        <c:marker val="1"/>
        <c:smooth val="0"/>
        <c:axId val="415318752"/>
        <c:axId val="415313176"/>
      </c:lineChart>
      <c:catAx>
        <c:axId val="41531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15313176"/>
        <c:crosses val="autoZero"/>
        <c:auto val="1"/>
        <c:lblAlgn val="ctr"/>
        <c:lblOffset val="100"/>
        <c:noMultiLvlLbl val="0"/>
      </c:catAx>
      <c:valAx>
        <c:axId val="41531317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153187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0"/>
          <c:order val="0"/>
          <c:tx>
            <c:strRef>
              <c:f>Sheet1!$B$1</c:f>
              <c:strCache>
                <c:ptCount val="1"/>
                <c:pt idx="0">
                  <c:v>Product Department</c:v>
                </c:pt>
              </c:strCache>
            </c:strRef>
          </c:tx>
          <c:dPt>
            <c:idx val="0"/>
            <c:bubble3D val="0"/>
            <c:spPr>
              <a:solidFill>
                <a:schemeClr val="accent2">
                  <a:tint val="54000"/>
                </a:schemeClr>
              </a:solidFill>
              <a:ln w="19050">
                <a:solidFill>
                  <a:schemeClr val="lt1"/>
                </a:solidFill>
              </a:ln>
              <a:effectLst/>
            </c:spPr>
            <c:extLst>
              <c:ext xmlns:c16="http://schemas.microsoft.com/office/drawing/2014/chart" uri="{C3380CC4-5D6E-409C-BE32-E72D297353CC}">
                <c16:uniqueId val="{00000003-BA5F-40D0-818F-940761EE36F5}"/>
              </c:ext>
            </c:extLst>
          </c:dPt>
          <c:dPt>
            <c:idx val="1"/>
            <c:bubble3D val="0"/>
            <c:explosion val="10"/>
            <c:spPr>
              <a:solidFill>
                <a:schemeClr val="accent2">
                  <a:tint val="77000"/>
                </a:schemeClr>
              </a:solidFill>
              <a:ln w="19050">
                <a:solidFill>
                  <a:schemeClr val="lt1"/>
                </a:solidFill>
              </a:ln>
              <a:effectLst/>
            </c:spPr>
            <c:extLst>
              <c:ext xmlns:c16="http://schemas.microsoft.com/office/drawing/2014/chart" uri="{C3380CC4-5D6E-409C-BE32-E72D297353CC}">
                <c16:uniqueId val="{00000001-BA5F-40D0-818F-940761EE36F5}"/>
              </c:ext>
            </c:extLst>
          </c:dPt>
          <c:dPt>
            <c:idx val="2"/>
            <c:bubble3D val="0"/>
            <c:spPr>
              <a:solidFill>
                <a:schemeClr val="accent2"/>
              </a:solidFill>
              <a:ln w="19050">
                <a:solidFill>
                  <a:schemeClr val="lt1"/>
                </a:solidFill>
              </a:ln>
              <a:effectLst/>
            </c:spPr>
            <c:extLst>
              <c:ext xmlns:c16="http://schemas.microsoft.com/office/drawing/2014/chart" uri="{C3380CC4-5D6E-409C-BE32-E72D297353CC}">
                <c16:uniqueId val="{00000002-BA5F-40D0-818F-940761EE36F5}"/>
              </c:ext>
            </c:extLst>
          </c:dPt>
          <c:dPt>
            <c:idx val="3"/>
            <c:bubble3D val="0"/>
            <c:spPr>
              <a:solidFill>
                <a:schemeClr val="accent2">
                  <a:shade val="76000"/>
                </a:schemeClr>
              </a:solidFill>
              <a:ln w="19050">
                <a:solidFill>
                  <a:schemeClr val="lt1"/>
                </a:solidFill>
              </a:ln>
              <a:effectLst/>
            </c:spPr>
            <c:extLst>
              <c:ext xmlns:c16="http://schemas.microsoft.com/office/drawing/2014/chart" uri="{C3380CC4-5D6E-409C-BE32-E72D297353CC}">
                <c16:uniqueId val="{00000000-A33F-4317-AF4C-B9BA956BA8C2}"/>
              </c:ext>
            </c:extLst>
          </c:dPt>
          <c:dPt>
            <c:idx val="4"/>
            <c:bubble3D val="0"/>
            <c:spPr>
              <a:solidFill>
                <a:schemeClr val="accent2">
                  <a:shade val="53000"/>
                </a:schemeClr>
              </a:solidFill>
              <a:ln w="19050">
                <a:solidFill>
                  <a:schemeClr val="lt1"/>
                </a:solidFill>
              </a:ln>
              <a:effectLst/>
            </c:spPr>
            <c:extLst>
              <c:ext xmlns:c16="http://schemas.microsoft.com/office/drawing/2014/chart" uri="{C3380CC4-5D6E-409C-BE32-E72D297353CC}">
                <c16:uniqueId val="{00000004-BA5F-40D0-818F-940761EE36F5}"/>
              </c:ext>
            </c:extLst>
          </c:dPt>
          <c:dLbls>
            <c:dLbl>
              <c:idx val="0"/>
              <c:layout>
                <c:manualLayout>
                  <c:x val="-0.20041376445646839"/>
                  <c:y val="0.13024989508271956"/>
                </c:manualLayout>
              </c:layout>
              <c:tx>
                <c:rich>
                  <a:bodyPr/>
                  <a:lstStyle/>
                  <a:p>
                    <a:fld id="{FF8CF797-E075-48D8-82CF-78D75EADA92A}" type="CATEGORYNAME">
                      <a:rPr lang="en-US" b="1">
                        <a:solidFill>
                          <a:schemeClr val="bg1"/>
                        </a:solidFill>
                      </a:rPr>
                      <a:pPr/>
                      <a:t>[CATEGORY NAME]</a:t>
                    </a:fld>
                    <a:r>
                      <a:rPr lang="en-US" b="1" baseline="0" dirty="0">
                        <a:solidFill>
                          <a:schemeClr val="bg1"/>
                        </a:solidFill>
                      </a:rPr>
                      <a:t>, </a:t>
                    </a:r>
                    <a:fld id="{FB9AD68E-42A8-465A-A413-9CB099A48344}" type="VALUE">
                      <a:rPr lang="en-US" b="1" baseline="0">
                        <a:solidFill>
                          <a:schemeClr val="bg1"/>
                        </a:solidFill>
                      </a:rPr>
                      <a:pPr/>
                      <a:t>[VALUE]</a:t>
                    </a:fld>
                    <a:r>
                      <a:rPr lang="en-US" b="1" baseline="0" dirty="0">
                        <a:solidFill>
                          <a:schemeClr val="bg1"/>
                        </a:solidFill>
                      </a:rPr>
                      <a:t>, </a:t>
                    </a:r>
                    <a:fld id="{55309747-E3D8-4F3C-96D2-B2D5A55AA72A}" type="PERCENTAGE">
                      <a:rPr lang="en-US" b="1" baseline="0">
                        <a:solidFill>
                          <a:schemeClr val="bg1"/>
                        </a:solidFill>
                      </a:rPr>
                      <a:pPr/>
                      <a:t>[PERCENTAGE]</a:t>
                    </a:fld>
                    <a:endParaRPr lang="en-US" b="1" baseline="0" dirty="0">
                      <a:solidFill>
                        <a:schemeClr val="bg1"/>
                      </a:solidFill>
                    </a:endParaRPr>
                  </a:p>
                </c:rich>
              </c:tx>
              <c:showLegendKey val="0"/>
              <c:showVal val="1"/>
              <c:showCatName val="1"/>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BA5F-40D0-818F-940761EE36F5}"/>
                </c:ext>
              </c:extLst>
            </c:dLbl>
            <c:dLbl>
              <c:idx val="1"/>
              <c:layout>
                <c:manualLayout>
                  <c:x val="-5.3559924750501912E-2"/>
                  <c:y val="0.14404961616618975"/>
                </c:manualLayout>
              </c:layout>
              <c:tx>
                <c:rich>
                  <a:bodyPr/>
                  <a:lstStyle/>
                  <a:p>
                    <a:fld id="{28720CF8-8926-4A8E-B852-02382FB1115D}" type="CATEGORYNAME">
                      <a:rPr lang="en-US" b="0">
                        <a:solidFill>
                          <a:schemeClr val="tx1"/>
                        </a:solidFill>
                      </a:rPr>
                      <a:pPr/>
                      <a:t>[CATEGORY NAME]</a:t>
                    </a:fld>
                    <a:r>
                      <a:rPr lang="en-US" b="0" baseline="0" dirty="0">
                        <a:solidFill>
                          <a:schemeClr val="tx1"/>
                        </a:solidFill>
                      </a:rPr>
                      <a:t>, </a:t>
                    </a:r>
                    <a:fld id="{71354873-3A7C-440A-A82A-CA1346B9C9ED}" type="VALUE">
                      <a:rPr lang="en-US" b="0" baseline="0">
                        <a:solidFill>
                          <a:schemeClr val="tx1"/>
                        </a:solidFill>
                      </a:rPr>
                      <a:pPr/>
                      <a:t>[VALUE]</a:t>
                    </a:fld>
                    <a:r>
                      <a:rPr lang="en-US" b="0" baseline="0" dirty="0">
                        <a:solidFill>
                          <a:schemeClr val="tx1"/>
                        </a:solidFill>
                      </a:rPr>
                      <a:t>, </a:t>
                    </a:r>
                    <a:fld id="{9982590A-E791-46D3-82E3-61508AC682C5}" type="PERCENTAGE">
                      <a:rPr lang="en-US" b="0" baseline="0">
                        <a:solidFill>
                          <a:schemeClr val="tx1"/>
                        </a:solidFill>
                      </a:rPr>
                      <a:pPr/>
                      <a:t>[PERCENTAGE]</a:t>
                    </a:fld>
                    <a:endParaRPr lang="en-US" b="0" baseline="0" dirty="0">
                      <a:solidFill>
                        <a:schemeClr val="tx1"/>
                      </a:solidFill>
                    </a:endParaRPr>
                  </a:p>
                </c:rich>
              </c:tx>
              <c:showLegendKey val="0"/>
              <c:showVal val="1"/>
              <c:showCatName val="1"/>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BA5F-40D0-818F-940761EE36F5}"/>
                </c:ext>
              </c:extLst>
            </c:dLbl>
            <c:dLbl>
              <c:idx val="2"/>
              <c:layout>
                <c:manualLayout>
                  <c:x val="0.24744615175426016"/>
                  <c:y val="-0.22690980711673703"/>
                </c:manualLayout>
              </c:layout>
              <c:tx>
                <c:rich>
                  <a:bodyPr/>
                  <a:lstStyle/>
                  <a:p>
                    <a:fld id="{8BFDBE31-95B8-4237-998C-C659680D3D19}" type="CATEGORYNAME">
                      <a:rPr lang="en-US" b="1">
                        <a:solidFill>
                          <a:schemeClr val="bg1"/>
                        </a:solidFill>
                      </a:rPr>
                      <a:pPr/>
                      <a:t>[CATEGORY NAME]</a:t>
                    </a:fld>
                    <a:r>
                      <a:rPr lang="en-US" b="1" baseline="0" dirty="0">
                        <a:solidFill>
                          <a:schemeClr val="bg1"/>
                        </a:solidFill>
                      </a:rPr>
                      <a:t>, </a:t>
                    </a:r>
                    <a:fld id="{AC60A92C-11AF-4071-9104-8DFA77115208}" type="VALUE">
                      <a:rPr lang="en-US" b="1" baseline="0">
                        <a:solidFill>
                          <a:schemeClr val="bg1"/>
                        </a:solidFill>
                      </a:rPr>
                      <a:pPr/>
                      <a:t>[VALUE]</a:t>
                    </a:fld>
                    <a:r>
                      <a:rPr lang="en-US" b="1" baseline="0" dirty="0">
                        <a:solidFill>
                          <a:schemeClr val="bg1"/>
                        </a:solidFill>
                      </a:rPr>
                      <a:t>, </a:t>
                    </a:r>
                    <a:fld id="{F6F6F5A3-A09A-42AC-909A-A67379534922}" type="PERCENTAGE">
                      <a:rPr lang="en-US" b="1" baseline="0">
                        <a:solidFill>
                          <a:schemeClr val="bg1"/>
                        </a:solidFill>
                      </a:rPr>
                      <a:pPr/>
                      <a:t>[PERCENTAGE]</a:t>
                    </a:fld>
                    <a:endParaRPr lang="en-US" b="1" baseline="0" dirty="0">
                      <a:solidFill>
                        <a:schemeClr val="bg1"/>
                      </a:solidFill>
                    </a:endParaRPr>
                  </a:p>
                </c:rich>
              </c:tx>
              <c:showLegendKey val="0"/>
              <c:showVal val="1"/>
              <c:showCatName val="1"/>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2-BA5F-40D0-818F-940761EE36F5}"/>
                </c:ext>
              </c:extLst>
            </c:dLbl>
            <c:dLbl>
              <c:idx val="3"/>
              <c:layout>
                <c:manualLayout>
                  <c:x val="-9.6538821561020834E-3"/>
                  <c:y val="-1.412549664319547E-2"/>
                </c:manualLayout>
              </c:layout>
              <c:tx>
                <c:rich>
                  <a:bodyPr/>
                  <a:lstStyle/>
                  <a:p>
                    <a:fld id="{AACF0C20-2675-4F41-B3BA-20EC6AE55243}" type="CATEGORYNAME">
                      <a:rPr lang="en-US" b="0">
                        <a:solidFill>
                          <a:schemeClr val="tx1"/>
                        </a:solidFill>
                      </a:rPr>
                      <a:pPr/>
                      <a:t>[CATEGORY NAME]</a:t>
                    </a:fld>
                    <a:r>
                      <a:rPr lang="en-US" b="0" baseline="0" dirty="0">
                        <a:solidFill>
                          <a:schemeClr val="tx1"/>
                        </a:solidFill>
                      </a:rPr>
                      <a:t>, </a:t>
                    </a:r>
                    <a:fld id="{6C1D1B7E-EA1C-4552-B003-8ACA896D2FEF}" type="VALUE">
                      <a:rPr lang="en-US" b="0" baseline="0">
                        <a:solidFill>
                          <a:schemeClr val="tx1"/>
                        </a:solidFill>
                      </a:rPr>
                      <a:pPr/>
                      <a:t>[VALUE]</a:t>
                    </a:fld>
                    <a:r>
                      <a:rPr lang="en-US" b="0" baseline="0" dirty="0">
                        <a:solidFill>
                          <a:schemeClr val="tx1"/>
                        </a:solidFill>
                      </a:rPr>
                      <a:t>, </a:t>
                    </a:r>
                    <a:fld id="{3D883075-4266-4678-9076-A81B6D9E7D9F}" type="PERCENTAGE">
                      <a:rPr lang="en-US" b="0" baseline="0">
                        <a:solidFill>
                          <a:schemeClr val="tx1"/>
                        </a:solidFill>
                      </a:rPr>
                      <a:pPr/>
                      <a:t>[PERCENTAGE]</a:t>
                    </a:fld>
                    <a:endParaRPr lang="en-US" b="0" baseline="0" dirty="0">
                      <a:solidFill>
                        <a:schemeClr val="tx1"/>
                      </a:solidFill>
                    </a:endParaRPr>
                  </a:p>
                </c:rich>
              </c:tx>
              <c:showLegendKey val="0"/>
              <c:showVal val="1"/>
              <c:showCatName val="1"/>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0-A33F-4317-AF4C-B9BA956BA8C2}"/>
                </c:ext>
              </c:extLst>
            </c:dLbl>
            <c:dLbl>
              <c:idx val="4"/>
              <c:layout>
                <c:manualLayout>
                  <c:x val="1.9171065755425865E-2"/>
                  <c:y val="-1.2819103742075262E-2"/>
                </c:manualLayout>
              </c:layout>
              <c:showLegendKey val="0"/>
              <c:showVal val="1"/>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4-BA5F-40D0-818F-940761EE36F5}"/>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Basic Rental</c:v>
                </c:pt>
                <c:pt idx="1">
                  <c:v>Basic Rental + Streaming</c:v>
                </c:pt>
                <c:pt idx="2">
                  <c:v>Premium Rental</c:v>
                </c:pt>
                <c:pt idx="3">
                  <c:v>Premium Rental + Streaming</c:v>
                </c:pt>
                <c:pt idx="4">
                  <c:v>Streaming Only</c:v>
                </c:pt>
              </c:strCache>
            </c:strRef>
          </c:cat>
          <c:val>
            <c:numRef>
              <c:f>Sheet1!$B$2:$B$6</c:f>
              <c:numCache>
                <c:formatCode>"$"#,##0</c:formatCode>
                <c:ptCount val="5"/>
                <c:pt idx="0">
                  <c:v>5317.8500000000022</c:v>
                </c:pt>
                <c:pt idx="1">
                  <c:v>1379.0800000000004</c:v>
                </c:pt>
                <c:pt idx="2">
                  <c:v>8255.8700000000008</c:v>
                </c:pt>
                <c:pt idx="3">
                  <c:v>1574.3700000000003</c:v>
                </c:pt>
                <c:pt idx="4">
                  <c:v>1441.8900000000006</c:v>
                </c:pt>
              </c:numCache>
            </c:numRef>
          </c:val>
          <c:extLst>
            <c:ext xmlns:c16="http://schemas.microsoft.com/office/drawing/2014/chart" uri="{C3380CC4-5D6E-409C-BE32-E72D297353CC}">
              <c16:uniqueId val="{00000000-BA5F-40D0-818F-940761EE36F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t>Premium Rental</a:t>
            </a:r>
            <a:endParaRPr lang="en-US" dirty="0"/>
          </a:p>
        </c:rich>
      </c:tx>
      <c:layout>
        <c:manualLayout>
          <c:xMode val="edge"/>
          <c:yMode val="edge"/>
          <c:x val="0.45052635316374628"/>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481174684670442"/>
          <c:y val="0.19092966922723145"/>
          <c:w val="0.86179142962798216"/>
          <c:h val="0.40322524591037529"/>
        </c:manualLayout>
      </c:layout>
      <c:barChart>
        <c:barDir val="col"/>
        <c:grouping val="clustered"/>
        <c:varyColors val="0"/>
        <c:ser>
          <c:idx val="0"/>
          <c:order val="0"/>
          <c:tx>
            <c:strRef>
              <c:f>Sheet1!$B$1</c:f>
              <c:strCache>
                <c:ptCount val="1"/>
                <c:pt idx="0">
                  <c:v>This Year (2012)</c:v>
                </c:pt>
              </c:strCache>
            </c:strRef>
          </c:tx>
          <c:spPr>
            <a:solidFill>
              <a:schemeClr val="accent2"/>
            </a:solidFill>
            <a:ln>
              <a:noFill/>
            </a:ln>
            <a:effectLst/>
          </c:spPr>
          <c:invertIfNegative val="0"/>
          <c:cat>
            <c:strRef>
              <c:f>Sheet1!$A$2:$A$5</c:f>
              <c:strCache>
                <c:ptCount val="4"/>
                <c:pt idx="0">
                  <c:v>Qtr1</c:v>
                </c:pt>
                <c:pt idx="1">
                  <c:v>Qtr2</c:v>
                </c:pt>
                <c:pt idx="2">
                  <c:v>Qtr3</c:v>
                </c:pt>
                <c:pt idx="3">
                  <c:v>Qtr4</c:v>
                </c:pt>
              </c:strCache>
            </c:strRef>
          </c:cat>
          <c:val>
            <c:numRef>
              <c:f>Sheet1!$B$2:$B$5</c:f>
              <c:numCache>
                <c:formatCode>"$"#,##0</c:formatCode>
                <c:ptCount val="4"/>
                <c:pt idx="0">
                  <c:v>599.70000000000005</c:v>
                </c:pt>
                <c:pt idx="1">
                  <c:v>619.69000000000005</c:v>
                </c:pt>
                <c:pt idx="2">
                  <c:v>599.69999999999993</c:v>
                </c:pt>
                <c:pt idx="3">
                  <c:v>519.74</c:v>
                </c:pt>
              </c:numCache>
            </c:numRef>
          </c:val>
          <c:extLst>
            <c:ext xmlns:c16="http://schemas.microsoft.com/office/drawing/2014/chart" uri="{C3380CC4-5D6E-409C-BE32-E72D297353CC}">
              <c16:uniqueId val="{00000000-3A91-45ED-ABFC-6E1EF7B2155F}"/>
            </c:ext>
          </c:extLst>
        </c:ser>
        <c:dLbls>
          <c:showLegendKey val="0"/>
          <c:showVal val="0"/>
          <c:showCatName val="0"/>
          <c:showSerName val="0"/>
          <c:showPercent val="0"/>
          <c:showBubbleSize val="0"/>
        </c:dLbls>
        <c:gapWidth val="219"/>
        <c:axId val="415318752"/>
        <c:axId val="415313176"/>
      </c:barChart>
      <c:lineChart>
        <c:grouping val="standard"/>
        <c:varyColors val="0"/>
        <c:ser>
          <c:idx val="1"/>
          <c:order val="1"/>
          <c:tx>
            <c:strRef>
              <c:f>Sheet1!$C$1</c:f>
              <c:strCache>
                <c:ptCount val="1"/>
                <c:pt idx="0">
                  <c:v>Last Year (2011)</c:v>
                </c:pt>
              </c:strCache>
            </c:strRef>
          </c:tx>
          <c:spPr>
            <a:ln w="28575" cap="rnd">
              <a:solidFill>
                <a:srgbClr val="FF0000"/>
              </a:solidFill>
              <a:round/>
            </a:ln>
            <a:effectLst/>
          </c:spPr>
          <c:marker>
            <c:symbol val="circle"/>
            <c:size val="5"/>
            <c:spPr>
              <a:solidFill>
                <a:srgbClr val="FF0000"/>
              </a:solidFill>
              <a:ln w="9525">
                <a:solidFill>
                  <a:schemeClr val="accent2"/>
                </a:solidFill>
              </a:ln>
              <a:effectLst/>
            </c:spPr>
          </c:marker>
          <c:cat>
            <c:strRef>
              <c:f>Sheet1!$A$2:$A$5</c:f>
              <c:strCache>
                <c:ptCount val="4"/>
                <c:pt idx="0">
                  <c:v>Qtr1</c:v>
                </c:pt>
                <c:pt idx="1">
                  <c:v>Qtr2</c:v>
                </c:pt>
                <c:pt idx="2">
                  <c:v>Qtr3</c:v>
                </c:pt>
                <c:pt idx="3">
                  <c:v>Qtr4</c:v>
                </c:pt>
              </c:strCache>
            </c:strRef>
          </c:cat>
          <c:val>
            <c:numRef>
              <c:f>Sheet1!$C$2:$C$5</c:f>
              <c:numCache>
                <c:formatCode>"$"#,##0</c:formatCode>
                <c:ptCount val="4"/>
                <c:pt idx="0">
                  <c:v>819.59</c:v>
                </c:pt>
                <c:pt idx="1">
                  <c:v>839.58</c:v>
                </c:pt>
                <c:pt idx="2">
                  <c:v>839.58</c:v>
                </c:pt>
                <c:pt idx="3">
                  <c:v>719.64</c:v>
                </c:pt>
              </c:numCache>
            </c:numRef>
          </c:val>
          <c:smooth val="1"/>
          <c:extLst>
            <c:ext xmlns:c16="http://schemas.microsoft.com/office/drawing/2014/chart" uri="{C3380CC4-5D6E-409C-BE32-E72D297353CC}">
              <c16:uniqueId val="{00000007-3A91-45ED-ABFC-6E1EF7B2155F}"/>
            </c:ext>
          </c:extLst>
        </c:ser>
        <c:dLbls>
          <c:showLegendKey val="0"/>
          <c:showVal val="0"/>
          <c:showCatName val="0"/>
          <c:showSerName val="0"/>
          <c:showPercent val="0"/>
          <c:showBubbleSize val="0"/>
        </c:dLbls>
        <c:marker val="1"/>
        <c:smooth val="0"/>
        <c:axId val="415318752"/>
        <c:axId val="415313176"/>
      </c:lineChart>
      <c:catAx>
        <c:axId val="41531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15313176"/>
        <c:crosses val="autoZero"/>
        <c:auto val="1"/>
        <c:lblAlgn val="ctr"/>
        <c:lblOffset val="100"/>
        <c:noMultiLvlLbl val="0"/>
      </c:catAx>
      <c:valAx>
        <c:axId val="41531317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153187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t>Basic Rental</a:t>
            </a:r>
            <a:endParaRPr lang="en-US" dirty="0"/>
          </a:p>
        </c:rich>
      </c:tx>
      <c:layout>
        <c:manualLayout>
          <c:xMode val="edge"/>
          <c:yMode val="edge"/>
          <c:x val="0.45052635316374628"/>
          <c:y val="1.018334021577455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268476288985774"/>
          <c:y val="0.16665721677561646"/>
          <c:w val="0.86179142962798216"/>
          <c:h val="0.40322524591037529"/>
        </c:manualLayout>
      </c:layout>
      <c:barChart>
        <c:barDir val="col"/>
        <c:grouping val="clustered"/>
        <c:varyColors val="0"/>
        <c:ser>
          <c:idx val="0"/>
          <c:order val="0"/>
          <c:tx>
            <c:strRef>
              <c:f>Sheet1!$B$1</c:f>
              <c:strCache>
                <c:ptCount val="1"/>
                <c:pt idx="0">
                  <c:v>This Year (2012)</c:v>
                </c:pt>
              </c:strCache>
            </c:strRef>
          </c:tx>
          <c:spPr>
            <a:solidFill>
              <a:schemeClr val="accent2"/>
            </a:solidFill>
            <a:ln>
              <a:noFill/>
            </a:ln>
            <a:effectLst/>
          </c:spPr>
          <c:invertIfNegative val="0"/>
          <c:cat>
            <c:strRef>
              <c:f>Sheet1!$A$2:$A$5</c:f>
              <c:strCache>
                <c:ptCount val="4"/>
                <c:pt idx="0">
                  <c:v>Qtr1</c:v>
                </c:pt>
                <c:pt idx="1">
                  <c:v>Qtr2</c:v>
                </c:pt>
                <c:pt idx="2">
                  <c:v>Qtr3</c:v>
                </c:pt>
                <c:pt idx="3">
                  <c:v>Qtr4</c:v>
                </c:pt>
              </c:strCache>
            </c:strRef>
          </c:cat>
          <c:val>
            <c:numRef>
              <c:f>Sheet1!$B$2:$B$5</c:f>
              <c:numCache>
                <c:formatCode>"$"#,##0</c:formatCode>
                <c:ptCount val="4"/>
                <c:pt idx="0">
                  <c:v>479.52</c:v>
                </c:pt>
                <c:pt idx="1">
                  <c:v>479.52</c:v>
                </c:pt>
                <c:pt idx="2">
                  <c:v>449.55</c:v>
                </c:pt>
                <c:pt idx="3">
                  <c:v>369.63</c:v>
                </c:pt>
              </c:numCache>
            </c:numRef>
          </c:val>
          <c:extLst>
            <c:ext xmlns:c16="http://schemas.microsoft.com/office/drawing/2014/chart" uri="{C3380CC4-5D6E-409C-BE32-E72D297353CC}">
              <c16:uniqueId val="{00000000-E8B4-41BE-AE45-C9AA8AD39146}"/>
            </c:ext>
          </c:extLst>
        </c:ser>
        <c:dLbls>
          <c:showLegendKey val="0"/>
          <c:showVal val="0"/>
          <c:showCatName val="0"/>
          <c:showSerName val="0"/>
          <c:showPercent val="0"/>
          <c:showBubbleSize val="0"/>
        </c:dLbls>
        <c:gapWidth val="219"/>
        <c:axId val="415318752"/>
        <c:axId val="415313176"/>
      </c:barChart>
      <c:lineChart>
        <c:grouping val="standard"/>
        <c:varyColors val="0"/>
        <c:ser>
          <c:idx val="1"/>
          <c:order val="1"/>
          <c:tx>
            <c:strRef>
              <c:f>Sheet1!$C$1</c:f>
              <c:strCache>
                <c:ptCount val="1"/>
                <c:pt idx="0">
                  <c:v>Last Year (2011)</c:v>
                </c:pt>
              </c:strCache>
            </c:strRef>
          </c:tx>
          <c:spPr>
            <a:ln w="28575" cap="rnd">
              <a:solidFill>
                <a:srgbClr val="FF0000"/>
              </a:solidFill>
              <a:round/>
            </a:ln>
            <a:effectLst/>
          </c:spPr>
          <c:marker>
            <c:symbol val="circle"/>
            <c:size val="5"/>
            <c:spPr>
              <a:solidFill>
                <a:srgbClr val="FF0000"/>
              </a:solidFill>
              <a:ln w="9525">
                <a:solidFill>
                  <a:schemeClr val="accent2"/>
                </a:solidFill>
              </a:ln>
              <a:effectLst/>
            </c:spPr>
          </c:marker>
          <c:cat>
            <c:strRef>
              <c:f>Sheet1!$A$2:$A$5</c:f>
              <c:strCache>
                <c:ptCount val="4"/>
                <c:pt idx="0">
                  <c:v>Qtr1</c:v>
                </c:pt>
                <c:pt idx="1">
                  <c:v>Qtr2</c:v>
                </c:pt>
                <c:pt idx="2">
                  <c:v>Qtr3</c:v>
                </c:pt>
                <c:pt idx="3">
                  <c:v>Qtr4</c:v>
                </c:pt>
              </c:strCache>
            </c:strRef>
          </c:cat>
          <c:val>
            <c:numRef>
              <c:f>Sheet1!$C$2:$C$5</c:f>
              <c:numCache>
                <c:formatCode>"$"#,##0</c:formatCode>
                <c:ptCount val="4"/>
                <c:pt idx="0">
                  <c:v>391.51</c:v>
                </c:pt>
                <c:pt idx="1">
                  <c:v>383.52</c:v>
                </c:pt>
                <c:pt idx="2">
                  <c:v>383.52</c:v>
                </c:pt>
                <c:pt idx="3">
                  <c:v>383.52</c:v>
                </c:pt>
              </c:numCache>
            </c:numRef>
          </c:val>
          <c:smooth val="1"/>
          <c:extLst>
            <c:ext xmlns:c16="http://schemas.microsoft.com/office/drawing/2014/chart" uri="{C3380CC4-5D6E-409C-BE32-E72D297353CC}">
              <c16:uniqueId val="{00000001-E8B4-41BE-AE45-C9AA8AD39146}"/>
            </c:ext>
          </c:extLst>
        </c:ser>
        <c:dLbls>
          <c:showLegendKey val="0"/>
          <c:showVal val="0"/>
          <c:showCatName val="0"/>
          <c:showSerName val="0"/>
          <c:showPercent val="0"/>
          <c:showBubbleSize val="0"/>
        </c:dLbls>
        <c:marker val="1"/>
        <c:smooth val="0"/>
        <c:axId val="415318752"/>
        <c:axId val="415313176"/>
      </c:lineChart>
      <c:catAx>
        <c:axId val="41531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15313176"/>
        <c:crosses val="autoZero"/>
        <c:auto val="1"/>
        <c:lblAlgn val="ctr"/>
        <c:lblOffset val="100"/>
        <c:noMultiLvlLbl val="0"/>
      </c:catAx>
      <c:valAx>
        <c:axId val="41531317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153187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t>Premium Rental + Streaming (vs. Streaming Only LY)</a:t>
            </a:r>
            <a:endParaRPr lang="en-US" dirty="0"/>
          </a:p>
        </c:rich>
      </c:tx>
      <c:layout>
        <c:manualLayout>
          <c:xMode val="edge"/>
          <c:yMode val="edge"/>
          <c:x val="0.32503429970979231"/>
          <c:y val="2.73847641647433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481174684670442"/>
          <c:y val="0.19092966922723145"/>
          <c:w val="0.86179142962798216"/>
          <c:h val="0.40322524591037529"/>
        </c:manualLayout>
      </c:layout>
      <c:barChart>
        <c:barDir val="col"/>
        <c:grouping val="clustered"/>
        <c:varyColors val="0"/>
        <c:ser>
          <c:idx val="0"/>
          <c:order val="0"/>
          <c:tx>
            <c:strRef>
              <c:f>Sheet1!$B$1</c:f>
              <c:strCache>
                <c:ptCount val="1"/>
                <c:pt idx="0">
                  <c:v>This Year (2012)</c:v>
                </c:pt>
              </c:strCache>
            </c:strRef>
          </c:tx>
          <c:spPr>
            <a:solidFill>
              <a:schemeClr val="accent2"/>
            </a:solidFill>
            <a:ln>
              <a:noFill/>
            </a:ln>
            <a:effectLst/>
          </c:spPr>
          <c:invertIfNegative val="0"/>
          <c:cat>
            <c:strRef>
              <c:f>Sheet1!$A$2:$A$5</c:f>
              <c:strCache>
                <c:ptCount val="4"/>
                <c:pt idx="0">
                  <c:v>Qtr1</c:v>
                </c:pt>
                <c:pt idx="1">
                  <c:v>Qtr2</c:v>
                </c:pt>
                <c:pt idx="2">
                  <c:v>Qtr3</c:v>
                </c:pt>
                <c:pt idx="3">
                  <c:v>Qtr4</c:v>
                </c:pt>
              </c:strCache>
            </c:strRef>
          </c:cat>
          <c:val>
            <c:numRef>
              <c:f>Sheet1!$B$2:$B$5</c:f>
              <c:numCache>
                <c:formatCode>"$"#,##0</c:formatCode>
                <c:ptCount val="4"/>
                <c:pt idx="0">
                  <c:v>299.88</c:v>
                </c:pt>
                <c:pt idx="1">
                  <c:v>274.89</c:v>
                </c:pt>
                <c:pt idx="2">
                  <c:v>299.88</c:v>
                </c:pt>
                <c:pt idx="3">
                  <c:v>399.84000000000003</c:v>
                </c:pt>
              </c:numCache>
            </c:numRef>
          </c:val>
          <c:extLst>
            <c:ext xmlns:c16="http://schemas.microsoft.com/office/drawing/2014/chart" uri="{C3380CC4-5D6E-409C-BE32-E72D297353CC}">
              <c16:uniqueId val="{00000000-BC33-41BA-BF22-1A87029D319D}"/>
            </c:ext>
          </c:extLst>
        </c:ser>
        <c:dLbls>
          <c:showLegendKey val="0"/>
          <c:showVal val="0"/>
          <c:showCatName val="0"/>
          <c:showSerName val="0"/>
          <c:showPercent val="0"/>
          <c:showBubbleSize val="0"/>
        </c:dLbls>
        <c:gapWidth val="219"/>
        <c:axId val="415318752"/>
        <c:axId val="415313176"/>
      </c:barChart>
      <c:lineChart>
        <c:grouping val="standard"/>
        <c:varyColors val="0"/>
        <c:ser>
          <c:idx val="1"/>
          <c:order val="1"/>
          <c:tx>
            <c:strRef>
              <c:f>Sheet1!$C$1</c:f>
              <c:strCache>
                <c:ptCount val="1"/>
                <c:pt idx="0">
                  <c:v>Last Year (2011)</c:v>
                </c:pt>
              </c:strCache>
            </c:strRef>
          </c:tx>
          <c:spPr>
            <a:ln w="28575" cap="rnd">
              <a:solidFill>
                <a:srgbClr val="FF0000"/>
              </a:solidFill>
              <a:round/>
            </a:ln>
            <a:effectLst/>
          </c:spPr>
          <c:marker>
            <c:symbol val="circle"/>
            <c:size val="5"/>
            <c:spPr>
              <a:solidFill>
                <a:srgbClr val="FF0000"/>
              </a:solidFill>
              <a:ln w="9525">
                <a:solidFill>
                  <a:schemeClr val="accent2"/>
                </a:solidFill>
              </a:ln>
              <a:effectLst/>
            </c:spPr>
          </c:marker>
          <c:cat>
            <c:strRef>
              <c:f>Sheet1!$A$2:$A$5</c:f>
              <c:strCache>
                <c:ptCount val="4"/>
                <c:pt idx="0">
                  <c:v>Qtr1</c:v>
                </c:pt>
                <c:pt idx="1">
                  <c:v>Qtr2</c:v>
                </c:pt>
                <c:pt idx="2">
                  <c:v>Qtr3</c:v>
                </c:pt>
                <c:pt idx="3">
                  <c:v>Qtr4</c:v>
                </c:pt>
              </c:strCache>
            </c:strRef>
          </c:cat>
          <c:val>
            <c:numRef>
              <c:f>Sheet1!$C$2:$C$5</c:f>
              <c:numCache>
                <c:formatCode>"$"#,##0</c:formatCode>
                <c:ptCount val="4"/>
                <c:pt idx="0">
                  <c:v>194.85000000000002</c:v>
                </c:pt>
                <c:pt idx="1">
                  <c:v>194.85000000000002</c:v>
                </c:pt>
                <c:pt idx="2">
                  <c:v>194.85000000000002</c:v>
                </c:pt>
                <c:pt idx="3">
                  <c:v>272.79000000000002</c:v>
                </c:pt>
              </c:numCache>
            </c:numRef>
          </c:val>
          <c:smooth val="0"/>
          <c:extLst>
            <c:ext xmlns:c16="http://schemas.microsoft.com/office/drawing/2014/chart" uri="{C3380CC4-5D6E-409C-BE32-E72D297353CC}">
              <c16:uniqueId val="{00000000-E777-49EB-91EB-ACB0B9CED829}"/>
            </c:ext>
          </c:extLst>
        </c:ser>
        <c:dLbls>
          <c:showLegendKey val="0"/>
          <c:showVal val="0"/>
          <c:showCatName val="0"/>
          <c:showSerName val="0"/>
          <c:showPercent val="0"/>
          <c:showBubbleSize val="0"/>
        </c:dLbls>
        <c:marker val="1"/>
        <c:smooth val="0"/>
        <c:axId val="415318752"/>
        <c:axId val="415313176"/>
      </c:lineChart>
      <c:catAx>
        <c:axId val="41531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15313176"/>
        <c:crosses val="autoZero"/>
        <c:auto val="1"/>
        <c:lblAlgn val="ctr"/>
        <c:lblOffset val="100"/>
        <c:noMultiLvlLbl val="0"/>
      </c:catAx>
      <c:valAx>
        <c:axId val="41531317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153187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t>Basic Rental</a:t>
            </a:r>
            <a:r>
              <a:rPr lang="en-US" sz="1200" baseline="0" dirty="0"/>
              <a:t> + Streaming (vs. Streaming Only LY)</a:t>
            </a:r>
            <a:endParaRPr lang="en-US" dirty="0"/>
          </a:p>
        </c:rich>
      </c:tx>
      <c:layout>
        <c:manualLayout>
          <c:xMode val="edge"/>
          <c:yMode val="edge"/>
          <c:x val="0.33141525158033236"/>
          <c:y val="1.4825390605196569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481174684670442"/>
          <c:y val="0.14742631493130581"/>
          <c:w val="0.86179142962798216"/>
          <c:h val="0.40322524591037529"/>
        </c:manualLayout>
      </c:layout>
      <c:barChart>
        <c:barDir val="col"/>
        <c:grouping val="clustered"/>
        <c:varyColors val="0"/>
        <c:ser>
          <c:idx val="0"/>
          <c:order val="0"/>
          <c:tx>
            <c:strRef>
              <c:f>Sheet1!$B$1</c:f>
              <c:strCache>
                <c:ptCount val="1"/>
                <c:pt idx="0">
                  <c:v>This Year (2012)</c:v>
                </c:pt>
              </c:strCache>
            </c:strRef>
          </c:tx>
          <c:spPr>
            <a:solidFill>
              <a:schemeClr val="accent2"/>
            </a:solidFill>
            <a:ln>
              <a:noFill/>
            </a:ln>
            <a:effectLst/>
          </c:spPr>
          <c:invertIfNegative val="0"/>
          <c:cat>
            <c:strRef>
              <c:f>Sheet1!$A$2:$A$5</c:f>
              <c:strCache>
                <c:ptCount val="4"/>
                <c:pt idx="0">
                  <c:v>Qtr1</c:v>
                </c:pt>
                <c:pt idx="1">
                  <c:v>Qtr2</c:v>
                </c:pt>
                <c:pt idx="2">
                  <c:v>Qtr3</c:v>
                </c:pt>
                <c:pt idx="3">
                  <c:v>Qtr4</c:v>
                </c:pt>
              </c:strCache>
            </c:strRef>
          </c:cat>
          <c:val>
            <c:numRef>
              <c:f>Sheet1!$B$2:$B$5</c:f>
              <c:numCache>
                <c:formatCode>"$"#,##0</c:formatCode>
                <c:ptCount val="4"/>
                <c:pt idx="0">
                  <c:v>224.85000000000002</c:v>
                </c:pt>
                <c:pt idx="1">
                  <c:v>224.85000000000002</c:v>
                </c:pt>
                <c:pt idx="2">
                  <c:v>269.82</c:v>
                </c:pt>
                <c:pt idx="3">
                  <c:v>389.74</c:v>
                </c:pt>
              </c:numCache>
            </c:numRef>
          </c:val>
          <c:extLst>
            <c:ext xmlns:c16="http://schemas.microsoft.com/office/drawing/2014/chart" uri="{C3380CC4-5D6E-409C-BE32-E72D297353CC}">
              <c16:uniqueId val="{00000000-BC19-488C-B995-3F5DEB7FB5AB}"/>
            </c:ext>
          </c:extLst>
        </c:ser>
        <c:dLbls>
          <c:showLegendKey val="0"/>
          <c:showVal val="0"/>
          <c:showCatName val="0"/>
          <c:showSerName val="0"/>
          <c:showPercent val="0"/>
          <c:showBubbleSize val="0"/>
        </c:dLbls>
        <c:gapWidth val="219"/>
        <c:axId val="415318752"/>
        <c:axId val="415313176"/>
      </c:barChart>
      <c:lineChart>
        <c:grouping val="standard"/>
        <c:varyColors val="0"/>
        <c:ser>
          <c:idx val="1"/>
          <c:order val="1"/>
          <c:tx>
            <c:strRef>
              <c:f>Sheet1!$C$1</c:f>
              <c:strCache>
                <c:ptCount val="1"/>
                <c:pt idx="0">
                  <c:v>Last Year (2011)</c:v>
                </c:pt>
              </c:strCache>
            </c:strRef>
          </c:tx>
          <c:spPr>
            <a:ln w="28575" cap="rnd">
              <a:solidFill>
                <a:srgbClr val="FF0000"/>
              </a:solidFill>
              <a:round/>
            </a:ln>
            <a:effectLst/>
          </c:spPr>
          <c:marker>
            <c:symbol val="circle"/>
            <c:size val="5"/>
            <c:spPr>
              <a:solidFill>
                <a:srgbClr val="FF0000"/>
              </a:solidFill>
              <a:ln w="9525">
                <a:solidFill>
                  <a:schemeClr val="accent2"/>
                </a:solidFill>
              </a:ln>
              <a:effectLst/>
            </c:spPr>
          </c:marker>
          <c:cat>
            <c:strRef>
              <c:f>Sheet1!$A$2:$A$5</c:f>
              <c:strCache>
                <c:ptCount val="4"/>
                <c:pt idx="0">
                  <c:v>Qtr1</c:v>
                </c:pt>
                <c:pt idx="1">
                  <c:v>Qtr2</c:v>
                </c:pt>
                <c:pt idx="2">
                  <c:v>Qtr3</c:v>
                </c:pt>
                <c:pt idx="3">
                  <c:v>Qtr4</c:v>
                </c:pt>
              </c:strCache>
            </c:strRef>
          </c:cat>
          <c:val>
            <c:numRef>
              <c:f>Sheet1!$C$2:$C$5</c:f>
              <c:numCache>
                <c:formatCode>"$"#,##0</c:formatCode>
                <c:ptCount val="4"/>
                <c:pt idx="0">
                  <c:v>194.85000000000002</c:v>
                </c:pt>
                <c:pt idx="1">
                  <c:v>194.85000000000002</c:v>
                </c:pt>
                <c:pt idx="2">
                  <c:v>194.85000000000002</c:v>
                </c:pt>
                <c:pt idx="3">
                  <c:v>272.79000000000002</c:v>
                </c:pt>
              </c:numCache>
            </c:numRef>
          </c:val>
          <c:smooth val="1"/>
          <c:extLst>
            <c:ext xmlns:c16="http://schemas.microsoft.com/office/drawing/2014/chart" uri="{C3380CC4-5D6E-409C-BE32-E72D297353CC}">
              <c16:uniqueId val="{00000001-BC19-488C-B995-3F5DEB7FB5AB}"/>
            </c:ext>
          </c:extLst>
        </c:ser>
        <c:dLbls>
          <c:showLegendKey val="0"/>
          <c:showVal val="0"/>
          <c:showCatName val="0"/>
          <c:showSerName val="0"/>
          <c:showPercent val="0"/>
          <c:showBubbleSize val="0"/>
        </c:dLbls>
        <c:marker val="1"/>
        <c:smooth val="0"/>
        <c:axId val="415318752"/>
        <c:axId val="415313176"/>
      </c:lineChart>
      <c:catAx>
        <c:axId val="41531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15313176"/>
        <c:crosses val="autoZero"/>
        <c:auto val="1"/>
        <c:lblAlgn val="ctr"/>
        <c:lblOffset val="100"/>
        <c:noMultiLvlLbl val="0"/>
      </c:catAx>
      <c:valAx>
        <c:axId val="41531317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153187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err="1"/>
              <a:t>FudgeCorp</a:t>
            </a:r>
            <a:endParaRPr lang="en-US" dirty="0"/>
          </a:p>
          <a:p>
            <a:pPr>
              <a:defRPr/>
            </a:pPr>
            <a:r>
              <a:rPr lang="en-US" sz="1400" i="1" dirty="0"/>
              <a:t>Total</a:t>
            </a:r>
            <a:r>
              <a:rPr lang="en-US" sz="1400" i="1" baseline="0" dirty="0"/>
              <a:t> Revenue By Year</a:t>
            </a:r>
            <a:endParaRPr lang="en-US" sz="1400" i="1"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FudgeCorp</c:v>
                </c:pt>
              </c:strCache>
            </c:strRef>
          </c:tx>
          <c:spPr>
            <a:solidFill>
              <a:schemeClr val="tx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2009</c:v>
                </c:pt>
                <c:pt idx="1">
                  <c:v>2010</c:v>
                </c:pt>
                <c:pt idx="2">
                  <c:v>2011</c:v>
                </c:pt>
                <c:pt idx="3">
                  <c:v>2012</c:v>
                </c:pt>
              </c:strCache>
            </c:strRef>
          </c:cat>
          <c:val>
            <c:numRef>
              <c:f>Sheet1!$B$2:$B$5</c:f>
              <c:numCache>
                <c:formatCode>"$"#,##0</c:formatCode>
                <c:ptCount val="4"/>
                <c:pt idx="0">
                  <c:v>773853.35</c:v>
                </c:pt>
                <c:pt idx="1">
                  <c:v>747560.06000000017</c:v>
                </c:pt>
                <c:pt idx="2">
                  <c:v>750533.54999999993</c:v>
                </c:pt>
                <c:pt idx="3">
                  <c:v>668689.25</c:v>
                </c:pt>
              </c:numCache>
            </c:numRef>
          </c:val>
          <c:extLst>
            <c:ext xmlns:c16="http://schemas.microsoft.com/office/drawing/2014/chart" uri="{C3380CC4-5D6E-409C-BE32-E72D297353CC}">
              <c16:uniqueId val="{00000000-B092-42B8-A254-1CD1F6D3FB9B}"/>
            </c:ext>
          </c:extLst>
        </c:ser>
        <c:dLbls>
          <c:showLegendKey val="0"/>
          <c:showVal val="0"/>
          <c:showCatName val="0"/>
          <c:showSerName val="0"/>
          <c:showPercent val="0"/>
          <c:showBubbleSize val="0"/>
        </c:dLbls>
        <c:gapWidth val="219"/>
        <c:overlap val="-27"/>
        <c:axId val="477542616"/>
        <c:axId val="477544256"/>
      </c:barChart>
      <c:catAx>
        <c:axId val="477542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7544256"/>
        <c:crosses val="autoZero"/>
        <c:auto val="1"/>
        <c:lblAlgn val="ctr"/>
        <c:lblOffset val="100"/>
        <c:noMultiLvlLbl val="0"/>
      </c:catAx>
      <c:valAx>
        <c:axId val="477544256"/>
        <c:scaling>
          <c:orientation val="minMax"/>
        </c:scaling>
        <c:delete val="0"/>
        <c:axPos val="l"/>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7542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845724974965456"/>
          <c:y val="0.1707306161329582"/>
          <c:w val="0.85863168951483726"/>
          <c:h val="0.67487150534526674"/>
        </c:manualLayout>
      </c:layout>
      <c:barChart>
        <c:barDir val="col"/>
        <c:grouping val="clustered"/>
        <c:varyColors val="0"/>
        <c:ser>
          <c:idx val="0"/>
          <c:order val="0"/>
          <c:tx>
            <c:strRef>
              <c:f>Sheet1!$B$1</c:f>
              <c:strCache>
                <c:ptCount val="1"/>
                <c:pt idx="0">
                  <c:v>FudgeCorp</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2009</c:v>
                </c:pt>
                <c:pt idx="1">
                  <c:v>2010</c:v>
                </c:pt>
                <c:pt idx="2">
                  <c:v>2011</c:v>
                </c:pt>
                <c:pt idx="3">
                  <c:v>2012</c:v>
                </c:pt>
              </c:strCache>
            </c:strRef>
          </c:cat>
          <c:val>
            <c:numRef>
              <c:f>Sheet1!$B$2:$B$5</c:f>
              <c:numCache>
                <c:formatCode>"$"#,##0</c:formatCode>
                <c:ptCount val="4"/>
                <c:pt idx="0">
                  <c:v>773853.35</c:v>
                </c:pt>
                <c:pt idx="1">
                  <c:v>742838.90000000014</c:v>
                </c:pt>
                <c:pt idx="2">
                  <c:v>744915.74999999988</c:v>
                </c:pt>
                <c:pt idx="3">
                  <c:v>662188.44999999995</c:v>
                </c:pt>
              </c:numCache>
            </c:numRef>
          </c:val>
          <c:extLst>
            <c:ext xmlns:c16="http://schemas.microsoft.com/office/drawing/2014/chart" uri="{C3380CC4-5D6E-409C-BE32-E72D297353CC}">
              <c16:uniqueId val="{00000000-0921-4C1F-9709-A2A6DF16F345}"/>
            </c:ext>
          </c:extLst>
        </c:ser>
        <c:dLbls>
          <c:showLegendKey val="0"/>
          <c:showVal val="0"/>
          <c:showCatName val="0"/>
          <c:showSerName val="0"/>
          <c:showPercent val="0"/>
          <c:showBubbleSize val="0"/>
        </c:dLbls>
        <c:gapWidth val="219"/>
        <c:overlap val="-27"/>
        <c:axId val="477542616"/>
        <c:axId val="477544256"/>
      </c:barChart>
      <c:catAx>
        <c:axId val="477542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7544256"/>
        <c:crosses val="autoZero"/>
        <c:auto val="1"/>
        <c:lblAlgn val="ctr"/>
        <c:lblOffset val="100"/>
        <c:noMultiLvlLbl val="0"/>
      </c:catAx>
      <c:valAx>
        <c:axId val="477544256"/>
        <c:scaling>
          <c:orientation val="minMax"/>
        </c:scaling>
        <c:delete val="0"/>
        <c:axPos val="l"/>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7542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845724974965456"/>
          <c:y val="0.1707306161329582"/>
          <c:w val="0.85863168951483726"/>
          <c:h val="0.67487150534526674"/>
        </c:manualLayout>
      </c:layout>
      <c:barChart>
        <c:barDir val="col"/>
        <c:grouping val="clustered"/>
        <c:varyColors val="0"/>
        <c:ser>
          <c:idx val="0"/>
          <c:order val="0"/>
          <c:tx>
            <c:strRef>
              <c:f>Sheet1!$B$1</c:f>
              <c:strCache>
                <c:ptCount val="1"/>
                <c:pt idx="0">
                  <c:v>FudgeFlix</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2009</c:v>
                </c:pt>
                <c:pt idx="1">
                  <c:v>2010</c:v>
                </c:pt>
                <c:pt idx="2">
                  <c:v>2011</c:v>
                </c:pt>
                <c:pt idx="3">
                  <c:v>2012</c:v>
                </c:pt>
              </c:strCache>
            </c:strRef>
          </c:cat>
          <c:val>
            <c:numRef>
              <c:f>Sheet1!$B$2:$B$5</c:f>
              <c:numCache>
                <c:formatCode>"$"#,##0</c:formatCode>
                <c:ptCount val="4"/>
                <c:pt idx="1">
                  <c:v>4721.16</c:v>
                </c:pt>
                <c:pt idx="2">
                  <c:v>5617.7999999999993</c:v>
                </c:pt>
                <c:pt idx="3">
                  <c:v>6500.7999999999984</c:v>
                </c:pt>
              </c:numCache>
            </c:numRef>
          </c:val>
          <c:extLst>
            <c:ext xmlns:c16="http://schemas.microsoft.com/office/drawing/2014/chart" uri="{C3380CC4-5D6E-409C-BE32-E72D297353CC}">
              <c16:uniqueId val="{00000000-41F8-4801-9FAF-307F8020D53D}"/>
            </c:ext>
          </c:extLst>
        </c:ser>
        <c:dLbls>
          <c:showLegendKey val="0"/>
          <c:showVal val="0"/>
          <c:showCatName val="0"/>
          <c:showSerName val="0"/>
          <c:showPercent val="0"/>
          <c:showBubbleSize val="0"/>
        </c:dLbls>
        <c:gapWidth val="219"/>
        <c:overlap val="-27"/>
        <c:axId val="477542616"/>
        <c:axId val="477544256"/>
      </c:barChart>
      <c:catAx>
        <c:axId val="477542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7544256"/>
        <c:crosses val="autoZero"/>
        <c:auto val="1"/>
        <c:lblAlgn val="ctr"/>
        <c:lblOffset val="100"/>
        <c:noMultiLvlLbl val="0"/>
      </c:catAx>
      <c:valAx>
        <c:axId val="477544256"/>
        <c:scaling>
          <c:orientation val="minMax"/>
        </c:scaling>
        <c:delete val="0"/>
        <c:axPos val="l"/>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7542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Customer Overlap Profile</a:t>
            </a:r>
          </a:p>
        </c:rich>
      </c:tx>
      <c:layout>
        <c:manualLayout>
          <c:xMode val="edge"/>
          <c:yMode val="edge"/>
          <c:x val="0.30427217656134797"/>
          <c:y val="0.10683033164268758"/>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Sheet1!$B$1</c:f>
              <c:strCache>
                <c:ptCount val="1"/>
                <c:pt idx="0">
                  <c:v>FudgeMart Only</c:v>
                </c:pt>
              </c:strCache>
            </c:strRef>
          </c:tx>
          <c:spPr>
            <a:solidFill>
              <a:schemeClr val="accent5">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pt idx="0">
                  <c:v>2013</c:v>
                </c:pt>
              </c:numCache>
            </c:numRef>
          </c:cat>
          <c:val>
            <c:numRef>
              <c:f>Sheet1!$B$2</c:f>
              <c:numCache>
                <c:formatCode>General</c:formatCode>
                <c:ptCount val="1"/>
                <c:pt idx="0">
                  <c:v>11</c:v>
                </c:pt>
              </c:numCache>
            </c:numRef>
          </c:val>
          <c:extLst>
            <c:ext xmlns:c16="http://schemas.microsoft.com/office/drawing/2014/chart" uri="{C3380CC4-5D6E-409C-BE32-E72D297353CC}">
              <c16:uniqueId val="{00000000-3AF4-409E-823E-71BB195A898C}"/>
            </c:ext>
          </c:extLst>
        </c:ser>
        <c:ser>
          <c:idx val="1"/>
          <c:order val="1"/>
          <c:tx>
            <c:strRef>
              <c:f>Sheet1!$C$1</c:f>
              <c:strCache>
                <c:ptCount val="1"/>
                <c:pt idx="0">
                  <c:v>FudgeFlix Only</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pt idx="0">
                  <c:v>2013</c:v>
                </c:pt>
              </c:numCache>
            </c:numRef>
          </c:cat>
          <c:val>
            <c:numRef>
              <c:f>Sheet1!$C$2</c:f>
              <c:numCache>
                <c:formatCode>General</c:formatCode>
                <c:ptCount val="1"/>
                <c:pt idx="0">
                  <c:v>21</c:v>
                </c:pt>
              </c:numCache>
            </c:numRef>
          </c:val>
          <c:extLst>
            <c:ext xmlns:c16="http://schemas.microsoft.com/office/drawing/2014/chart" uri="{C3380CC4-5D6E-409C-BE32-E72D297353CC}">
              <c16:uniqueId val="{00000001-3AF4-409E-823E-71BB195A898C}"/>
            </c:ext>
          </c:extLst>
        </c:ser>
        <c:ser>
          <c:idx val="2"/>
          <c:order val="2"/>
          <c:tx>
            <c:strRef>
              <c:f>Sheet1!$D$1</c:f>
              <c:strCache>
                <c:ptCount val="1"/>
                <c:pt idx="0">
                  <c:v>FudgeFlix + FudgeMart</c:v>
                </c:pt>
              </c:strCache>
            </c:strRef>
          </c:tx>
          <c:spPr>
            <a:solidFill>
              <a:schemeClr val="accent5">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pt idx="0">
                  <c:v>2013</c:v>
                </c:pt>
              </c:numCache>
            </c:numRef>
          </c:cat>
          <c:val>
            <c:numRef>
              <c:f>Sheet1!$D$2</c:f>
              <c:numCache>
                <c:formatCode>General</c:formatCode>
                <c:ptCount val="1"/>
                <c:pt idx="0">
                  <c:v>14</c:v>
                </c:pt>
              </c:numCache>
            </c:numRef>
          </c:val>
          <c:extLst>
            <c:ext xmlns:c16="http://schemas.microsoft.com/office/drawing/2014/chart" uri="{C3380CC4-5D6E-409C-BE32-E72D297353CC}">
              <c16:uniqueId val="{00000002-3AF4-409E-823E-71BB195A898C}"/>
            </c:ext>
          </c:extLst>
        </c:ser>
        <c:dLbls>
          <c:showLegendKey val="0"/>
          <c:showVal val="0"/>
          <c:showCatName val="0"/>
          <c:showSerName val="0"/>
          <c:showPercent val="0"/>
          <c:showBubbleSize val="0"/>
        </c:dLbls>
        <c:gapWidth val="150"/>
        <c:overlap val="100"/>
        <c:axId val="483000512"/>
        <c:axId val="483008712"/>
      </c:barChart>
      <c:catAx>
        <c:axId val="4830005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3008712"/>
        <c:crosses val="autoZero"/>
        <c:auto val="1"/>
        <c:lblAlgn val="ctr"/>
        <c:lblOffset val="100"/>
        <c:noMultiLvlLbl val="0"/>
      </c:catAx>
      <c:valAx>
        <c:axId val="483008712"/>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30005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This Year</c:v>
                </c:pt>
              </c:strCache>
            </c:strRef>
          </c:tx>
          <c:spPr>
            <a:solidFill>
              <a:schemeClr val="accent1"/>
            </a:solidFill>
            <a:ln>
              <a:noFill/>
            </a:ln>
            <a:effectLst/>
          </c:spPr>
          <c:invertIfNegative val="0"/>
          <c:cat>
            <c:numRef>
              <c:f>Sheet1!$A$2:$A$13</c:f>
              <c:numCache>
                <c:formatCode>mmm\-yy</c:formatCode>
                <c:ptCount val="12"/>
                <c:pt idx="0">
                  <c:v>40940</c:v>
                </c:pt>
                <c:pt idx="1">
                  <c:v>40969</c:v>
                </c:pt>
                <c:pt idx="2">
                  <c:v>41000</c:v>
                </c:pt>
                <c:pt idx="3">
                  <c:v>41030</c:v>
                </c:pt>
                <c:pt idx="4">
                  <c:v>41061</c:v>
                </c:pt>
                <c:pt idx="5">
                  <c:v>41091</c:v>
                </c:pt>
                <c:pt idx="6">
                  <c:v>41122</c:v>
                </c:pt>
                <c:pt idx="7">
                  <c:v>41153</c:v>
                </c:pt>
                <c:pt idx="8">
                  <c:v>41183</c:v>
                </c:pt>
                <c:pt idx="9">
                  <c:v>41214</c:v>
                </c:pt>
                <c:pt idx="10">
                  <c:v>41244</c:v>
                </c:pt>
                <c:pt idx="11">
                  <c:v>41275</c:v>
                </c:pt>
              </c:numCache>
            </c:numRef>
          </c:cat>
          <c:val>
            <c:numRef>
              <c:f>Sheet1!$B$2:$B$13</c:f>
              <c:numCache>
                <c:formatCode>"$"#,##0.00</c:formatCode>
                <c:ptCount val="12"/>
                <c:pt idx="0">
                  <c:v>56224.4</c:v>
                </c:pt>
                <c:pt idx="1">
                  <c:v>54709.05</c:v>
                </c:pt>
                <c:pt idx="2">
                  <c:v>52595.3</c:v>
                </c:pt>
                <c:pt idx="3">
                  <c:v>68394.8</c:v>
                </c:pt>
                <c:pt idx="4">
                  <c:v>48777.5</c:v>
                </c:pt>
                <c:pt idx="5">
                  <c:v>52611.15</c:v>
                </c:pt>
                <c:pt idx="6">
                  <c:v>53808.65</c:v>
                </c:pt>
                <c:pt idx="7">
                  <c:v>57672.800000000003</c:v>
                </c:pt>
                <c:pt idx="8">
                  <c:v>62243.8</c:v>
                </c:pt>
                <c:pt idx="9">
                  <c:v>44084.2</c:v>
                </c:pt>
                <c:pt idx="10">
                  <c:v>52299</c:v>
                </c:pt>
                <c:pt idx="11">
                  <c:v>64435</c:v>
                </c:pt>
              </c:numCache>
            </c:numRef>
          </c:val>
          <c:extLst>
            <c:ext xmlns:c16="http://schemas.microsoft.com/office/drawing/2014/chart" uri="{C3380CC4-5D6E-409C-BE32-E72D297353CC}">
              <c16:uniqueId val="{00000000-AC06-4152-844B-851F4020BAA9}"/>
            </c:ext>
          </c:extLst>
        </c:ser>
        <c:dLbls>
          <c:showLegendKey val="0"/>
          <c:showVal val="0"/>
          <c:showCatName val="0"/>
          <c:showSerName val="0"/>
          <c:showPercent val="0"/>
          <c:showBubbleSize val="0"/>
        </c:dLbls>
        <c:gapWidth val="219"/>
        <c:axId val="472739672"/>
        <c:axId val="472740000"/>
      </c:barChart>
      <c:lineChart>
        <c:grouping val="standard"/>
        <c:varyColors val="0"/>
        <c:ser>
          <c:idx val="1"/>
          <c:order val="1"/>
          <c:tx>
            <c:strRef>
              <c:f>Sheet1!$C$1</c:f>
              <c:strCache>
                <c:ptCount val="1"/>
                <c:pt idx="0">
                  <c:v>Last Year</c:v>
                </c:pt>
              </c:strCache>
            </c:strRef>
          </c:tx>
          <c:spPr>
            <a:ln w="28575" cap="rnd">
              <a:solidFill>
                <a:srgbClr val="FF0000"/>
              </a:solidFill>
              <a:round/>
            </a:ln>
            <a:effectLst/>
          </c:spPr>
          <c:marker>
            <c:symbol val="circle"/>
            <c:size val="5"/>
            <c:spPr>
              <a:solidFill>
                <a:srgbClr val="FF0000"/>
              </a:solidFill>
              <a:ln w="9525">
                <a:solidFill>
                  <a:schemeClr val="accent2"/>
                </a:solidFill>
              </a:ln>
              <a:effectLst/>
            </c:spPr>
          </c:marker>
          <c:cat>
            <c:numRef>
              <c:f>Sheet1!$A$2:$A$13</c:f>
              <c:numCache>
                <c:formatCode>mmm\-yy</c:formatCode>
                <c:ptCount val="12"/>
                <c:pt idx="0">
                  <c:v>40940</c:v>
                </c:pt>
                <c:pt idx="1">
                  <c:v>40969</c:v>
                </c:pt>
                <c:pt idx="2">
                  <c:v>41000</c:v>
                </c:pt>
                <c:pt idx="3">
                  <c:v>41030</c:v>
                </c:pt>
                <c:pt idx="4">
                  <c:v>41061</c:v>
                </c:pt>
                <c:pt idx="5">
                  <c:v>41091</c:v>
                </c:pt>
                <c:pt idx="6">
                  <c:v>41122</c:v>
                </c:pt>
                <c:pt idx="7">
                  <c:v>41153</c:v>
                </c:pt>
                <c:pt idx="8">
                  <c:v>41183</c:v>
                </c:pt>
                <c:pt idx="9">
                  <c:v>41214</c:v>
                </c:pt>
                <c:pt idx="10">
                  <c:v>41244</c:v>
                </c:pt>
                <c:pt idx="11">
                  <c:v>41275</c:v>
                </c:pt>
              </c:numCache>
            </c:numRef>
          </c:cat>
          <c:val>
            <c:numRef>
              <c:f>Sheet1!$C$2:$C$13</c:f>
              <c:numCache>
                <c:formatCode>"$"#,##0.00</c:formatCode>
                <c:ptCount val="12"/>
                <c:pt idx="0">
                  <c:v>75590</c:v>
                </c:pt>
                <c:pt idx="1">
                  <c:v>38899.85</c:v>
                </c:pt>
                <c:pt idx="2">
                  <c:v>63584.75</c:v>
                </c:pt>
                <c:pt idx="3">
                  <c:v>50635.85</c:v>
                </c:pt>
                <c:pt idx="4">
                  <c:v>71923.55</c:v>
                </c:pt>
                <c:pt idx="5">
                  <c:v>60927.55</c:v>
                </c:pt>
                <c:pt idx="6">
                  <c:v>48521.599999999999</c:v>
                </c:pt>
                <c:pt idx="7">
                  <c:v>49673.45</c:v>
                </c:pt>
                <c:pt idx="8">
                  <c:v>75991.25</c:v>
                </c:pt>
                <c:pt idx="9">
                  <c:v>59301.599999999999</c:v>
                </c:pt>
                <c:pt idx="10">
                  <c:v>71485.75</c:v>
                </c:pt>
                <c:pt idx="11">
                  <c:v>58767.8</c:v>
                </c:pt>
              </c:numCache>
            </c:numRef>
          </c:val>
          <c:smooth val="1"/>
          <c:extLst>
            <c:ext xmlns:c16="http://schemas.microsoft.com/office/drawing/2014/chart" uri="{C3380CC4-5D6E-409C-BE32-E72D297353CC}">
              <c16:uniqueId val="{00000003-AC06-4152-844B-851F4020BAA9}"/>
            </c:ext>
          </c:extLst>
        </c:ser>
        <c:dLbls>
          <c:showLegendKey val="0"/>
          <c:showVal val="0"/>
          <c:showCatName val="0"/>
          <c:showSerName val="0"/>
          <c:showPercent val="0"/>
          <c:showBubbleSize val="0"/>
        </c:dLbls>
        <c:marker val="1"/>
        <c:smooth val="0"/>
        <c:axId val="472739672"/>
        <c:axId val="472740000"/>
      </c:lineChart>
      <c:dateAx>
        <c:axId val="472739672"/>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2740000"/>
        <c:crosses val="autoZero"/>
        <c:auto val="1"/>
        <c:lblOffset val="100"/>
        <c:baseTimeUnit val="months"/>
      </c:dateAx>
      <c:valAx>
        <c:axId val="47274000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2739672"/>
        <c:crosses val="autoZero"/>
        <c:crossBetween val="between"/>
      </c:valAx>
      <c:spPr>
        <a:noFill/>
        <a:ln>
          <a:noFill/>
        </a:ln>
        <a:effectLst/>
      </c:spPr>
    </c:plotArea>
    <c:legend>
      <c:legendPos val="b"/>
      <c:layout>
        <c:manualLayout>
          <c:xMode val="edge"/>
          <c:yMode val="edge"/>
          <c:x val="0.40316443745465425"/>
          <c:y val="0.85031144345479504"/>
          <c:w val="0.20221416533173059"/>
          <c:h val="0.1120165715495010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This Year</c:v>
                </c:pt>
              </c:strCache>
            </c:strRef>
          </c:tx>
          <c:spPr>
            <a:solidFill>
              <a:schemeClr val="accent2"/>
            </a:solidFill>
            <a:ln>
              <a:noFill/>
            </a:ln>
            <a:effectLst/>
          </c:spPr>
          <c:invertIfNegative val="0"/>
          <c:cat>
            <c:numRef>
              <c:f>Sheet1!$A$2:$A$13</c:f>
              <c:numCache>
                <c:formatCode>mmm\-yy</c:formatCode>
                <c:ptCount val="12"/>
                <c:pt idx="0">
                  <c:v>40940</c:v>
                </c:pt>
                <c:pt idx="1">
                  <c:v>40969</c:v>
                </c:pt>
                <c:pt idx="2">
                  <c:v>41000</c:v>
                </c:pt>
                <c:pt idx="3">
                  <c:v>41030</c:v>
                </c:pt>
                <c:pt idx="4">
                  <c:v>41061</c:v>
                </c:pt>
                <c:pt idx="5">
                  <c:v>41091</c:v>
                </c:pt>
                <c:pt idx="6">
                  <c:v>41122</c:v>
                </c:pt>
                <c:pt idx="7">
                  <c:v>41153</c:v>
                </c:pt>
                <c:pt idx="8">
                  <c:v>41183</c:v>
                </c:pt>
                <c:pt idx="9">
                  <c:v>41214</c:v>
                </c:pt>
                <c:pt idx="10">
                  <c:v>41244</c:v>
                </c:pt>
                <c:pt idx="11">
                  <c:v>41275</c:v>
                </c:pt>
              </c:numCache>
            </c:numRef>
          </c:cat>
          <c:val>
            <c:numRef>
              <c:f>Sheet1!$B$2:$B$13</c:f>
              <c:numCache>
                <c:formatCode>"$"#,##0.00</c:formatCode>
                <c:ptCount val="12"/>
                <c:pt idx="0">
                  <c:v>534.65</c:v>
                </c:pt>
                <c:pt idx="1">
                  <c:v>534.65</c:v>
                </c:pt>
                <c:pt idx="2">
                  <c:v>534.65</c:v>
                </c:pt>
                <c:pt idx="3">
                  <c:v>534.65</c:v>
                </c:pt>
                <c:pt idx="4">
                  <c:v>529.65</c:v>
                </c:pt>
                <c:pt idx="5">
                  <c:v>529.65</c:v>
                </c:pt>
                <c:pt idx="6">
                  <c:v>539.65</c:v>
                </c:pt>
                <c:pt idx="7">
                  <c:v>549.65</c:v>
                </c:pt>
                <c:pt idx="8">
                  <c:v>554.65</c:v>
                </c:pt>
                <c:pt idx="9">
                  <c:v>559.65</c:v>
                </c:pt>
                <c:pt idx="10">
                  <c:v>564.65</c:v>
                </c:pt>
                <c:pt idx="11">
                  <c:v>564.65</c:v>
                </c:pt>
              </c:numCache>
            </c:numRef>
          </c:val>
          <c:extLst>
            <c:ext xmlns:c16="http://schemas.microsoft.com/office/drawing/2014/chart" uri="{C3380CC4-5D6E-409C-BE32-E72D297353CC}">
              <c16:uniqueId val="{00000000-F8B6-404E-B03C-D7F5D2D47258}"/>
            </c:ext>
          </c:extLst>
        </c:ser>
        <c:dLbls>
          <c:showLegendKey val="0"/>
          <c:showVal val="0"/>
          <c:showCatName val="0"/>
          <c:showSerName val="0"/>
          <c:showPercent val="0"/>
          <c:showBubbleSize val="0"/>
        </c:dLbls>
        <c:gapWidth val="219"/>
        <c:axId val="472739672"/>
        <c:axId val="472740000"/>
      </c:barChart>
      <c:lineChart>
        <c:grouping val="standard"/>
        <c:varyColors val="0"/>
        <c:ser>
          <c:idx val="1"/>
          <c:order val="1"/>
          <c:tx>
            <c:strRef>
              <c:f>Sheet1!$C$1</c:f>
              <c:strCache>
                <c:ptCount val="1"/>
                <c:pt idx="0">
                  <c:v>Last Year</c:v>
                </c:pt>
              </c:strCache>
            </c:strRef>
          </c:tx>
          <c:spPr>
            <a:ln w="28575" cap="rnd">
              <a:solidFill>
                <a:srgbClr val="FF0000"/>
              </a:solidFill>
              <a:round/>
            </a:ln>
            <a:effectLst/>
          </c:spPr>
          <c:marker>
            <c:symbol val="circle"/>
            <c:size val="5"/>
            <c:spPr>
              <a:solidFill>
                <a:srgbClr val="FF0000"/>
              </a:solidFill>
              <a:ln w="9525">
                <a:solidFill>
                  <a:schemeClr val="accent2"/>
                </a:solidFill>
              </a:ln>
              <a:effectLst/>
            </c:spPr>
          </c:marker>
          <c:cat>
            <c:numRef>
              <c:f>Sheet1!$A$2:$A$13</c:f>
              <c:numCache>
                <c:formatCode>mmm\-yy</c:formatCode>
                <c:ptCount val="12"/>
                <c:pt idx="0">
                  <c:v>40940</c:v>
                </c:pt>
                <c:pt idx="1">
                  <c:v>40969</c:v>
                </c:pt>
                <c:pt idx="2">
                  <c:v>41000</c:v>
                </c:pt>
                <c:pt idx="3">
                  <c:v>41030</c:v>
                </c:pt>
                <c:pt idx="4">
                  <c:v>41061</c:v>
                </c:pt>
                <c:pt idx="5">
                  <c:v>41091</c:v>
                </c:pt>
                <c:pt idx="6">
                  <c:v>41122</c:v>
                </c:pt>
                <c:pt idx="7">
                  <c:v>41153</c:v>
                </c:pt>
                <c:pt idx="8">
                  <c:v>41183</c:v>
                </c:pt>
                <c:pt idx="9">
                  <c:v>41214</c:v>
                </c:pt>
                <c:pt idx="10">
                  <c:v>41244</c:v>
                </c:pt>
                <c:pt idx="11">
                  <c:v>41275</c:v>
                </c:pt>
              </c:numCache>
            </c:numRef>
          </c:cat>
          <c:val>
            <c:numRef>
              <c:f>Sheet1!$C$2:$C$13</c:f>
              <c:numCache>
                <c:formatCode>"$"#,##0.00</c:formatCode>
                <c:ptCount val="12"/>
                <c:pt idx="0">
                  <c:v>472.65</c:v>
                </c:pt>
                <c:pt idx="1">
                  <c:v>472.65</c:v>
                </c:pt>
                <c:pt idx="2">
                  <c:v>472.65</c:v>
                </c:pt>
                <c:pt idx="3">
                  <c:v>472.65</c:v>
                </c:pt>
                <c:pt idx="4">
                  <c:v>472.65</c:v>
                </c:pt>
                <c:pt idx="5">
                  <c:v>472.65</c:v>
                </c:pt>
                <c:pt idx="6">
                  <c:v>472.65</c:v>
                </c:pt>
                <c:pt idx="7">
                  <c:v>472.65</c:v>
                </c:pt>
                <c:pt idx="8">
                  <c:v>458.65</c:v>
                </c:pt>
                <c:pt idx="9">
                  <c:v>458.65</c:v>
                </c:pt>
                <c:pt idx="10">
                  <c:v>458.65</c:v>
                </c:pt>
                <c:pt idx="11">
                  <c:v>534.65</c:v>
                </c:pt>
              </c:numCache>
            </c:numRef>
          </c:val>
          <c:smooth val="1"/>
          <c:extLst>
            <c:ext xmlns:c16="http://schemas.microsoft.com/office/drawing/2014/chart" uri="{C3380CC4-5D6E-409C-BE32-E72D297353CC}">
              <c16:uniqueId val="{00000001-F8B6-404E-B03C-D7F5D2D47258}"/>
            </c:ext>
          </c:extLst>
        </c:ser>
        <c:dLbls>
          <c:showLegendKey val="0"/>
          <c:showVal val="0"/>
          <c:showCatName val="0"/>
          <c:showSerName val="0"/>
          <c:showPercent val="0"/>
          <c:showBubbleSize val="0"/>
        </c:dLbls>
        <c:marker val="1"/>
        <c:smooth val="0"/>
        <c:axId val="472739672"/>
        <c:axId val="472740000"/>
      </c:lineChart>
      <c:dateAx>
        <c:axId val="472739672"/>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2740000"/>
        <c:crosses val="autoZero"/>
        <c:auto val="1"/>
        <c:lblOffset val="100"/>
        <c:baseTimeUnit val="months"/>
      </c:dateAx>
      <c:valAx>
        <c:axId val="47274000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2739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pieChart>
        <c:varyColors val="1"/>
        <c:ser>
          <c:idx val="0"/>
          <c:order val="0"/>
          <c:tx>
            <c:strRef>
              <c:f>Sheet1!$B$1</c:f>
              <c:strCache>
                <c:ptCount val="1"/>
                <c:pt idx="0">
                  <c:v>Product Department</c:v>
                </c:pt>
              </c:strCache>
            </c:strRef>
          </c:tx>
          <c:dPt>
            <c:idx val="0"/>
            <c:bubble3D val="0"/>
            <c:spPr>
              <a:solidFill>
                <a:schemeClr val="accent5">
                  <a:tint val="54000"/>
                </a:schemeClr>
              </a:solidFill>
              <a:ln w="19050">
                <a:solidFill>
                  <a:schemeClr val="lt1"/>
                </a:solidFill>
              </a:ln>
              <a:effectLst/>
            </c:spPr>
            <c:extLst>
              <c:ext xmlns:c16="http://schemas.microsoft.com/office/drawing/2014/chart" uri="{C3380CC4-5D6E-409C-BE32-E72D297353CC}">
                <c16:uniqueId val="{00000003-BA5F-40D0-818F-940761EE36F5}"/>
              </c:ext>
            </c:extLst>
          </c:dPt>
          <c:dPt>
            <c:idx val="1"/>
            <c:bubble3D val="0"/>
            <c:explosion val="10"/>
            <c:spPr>
              <a:solidFill>
                <a:schemeClr val="accent5">
                  <a:tint val="77000"/>
                </a:schemeClr>
              </a:solidFill>
              <a:ln w="19050">
                <a:solidFill>
                  <a:schemeClr val="lt1"/>
                </a:solidFill>
              </a:ln>
              <a:effectLst/>
            </c:spPr>
            <c:extLst>
              <c:ext xmlns:c16="http://schemas.microsoft.com/office/drawing/2014/chart" uri="{C3380CC4-5D6E-409C-BE32-E72D297353CC}">
                <c16:uniqueId val="{00000001-BA5F-40D0-818F-940761EE36F5}"/>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2-BA5F-40D0-818F-940761EE36F5}"/>
              </c:ext>
            </c:extLst>
          </c:dPt>
          <c:dPt>
            <c:idx val="3"/>
            <c:bubble3D val="0"/>
            <c:spPr>
              <a:solidFill>
                <a:schemeClr val="accent5">
                  <a:shade val="76000"/>
                </a:schemeClr>
              </a:solidFill>
              <a:ln w="19050">
                <a:solidFill>
                  <a:schemeClr val="lt1"/>
                </a:solidFill>
              </a:ln>
              <a:effectLst/>
            </c:spPr>
            <c:extLst>
              <c:ext xmlns:c16="http://schemas.microsoft.com/office/drawing/2014/chart" uri="{C3380CC4-5D6E-409C-BE32-E72D297353CC}">
                <c16:uniqueId val="{00000007-F0BA-450E-84DC-8D4F3A33295F}"/>
              </c:ext>
            </c:extLst>
          </c:dPt>
          <c:dPt>
            <c:idx val="4"/>
            <c:bubble3D val="0"/>
            <c:spPr>
              <a:solidFill>
                <a:schemeClr val="accent5">
                  <a:shade val="53000"/>
                </a:schemeClr>
              </a:solidFill>
              <a:ln w="19050">
                <a:solidFill>
                  <a:schemeClr val="lt1"/>
                </a:solidFill>
              </a:ln>
              <a:effectLst/>
            </c:spPr>
            <c:extLst>
              <c:ext xmlns:c16="http://schemas.microsoft.com/office/drawing/2014/chart" uri="{C3380CC4-5D6E-409C-BE32-E72D297353CC}">
                <c16:uniqueId val="{00000004-BA5F-40D0-818F-940761EE36F5}"/>
              </c:ext>
            </c:extLst>
          </c:dPt>
          <c:dLbls>
            <c:dLbl>
              <c:idx val="0"/>
              <c:layout>
                <c:manualLayout>
                  <c:x val="0.1349519546754849"/>
                  <c:y val="3.8308792671388106E-2"/>
                </c:manualLayout>
              </c:layout>
              <c:showLegendKey val="0"/>
              <c:showVal val="1"/>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BA5F-40D0-818F-940761EE36F5}"/>
                </c:ext>
              </c:extLst>
            </c:dLbl>
            <c:dLbl>
              <c:idx val="1"/>
              <c:layout>
                <c:manualLayout>
                  <c:x val="-0.25362277084969087"/>
                  <c:y val="-0.24878963959131742"/>
                </c:manualLayout>
              </c:layout>
              <c:tx>
                <c:rich>
                  <a:bodyPr/>
                  <a:lstStyle/>
                  <a:p>
                    <a:fld id="{28720CF8-8926-4A8E-B852-02382FB1115D}" type="CATEGORYNAME">
                      <a:rPr lang="en-US" b="1">
                        <a:solidFill>
                          <a:schemeClr val="bg1"/>
                        </a:solidFill>
                      </a:rPr>
                      <a:pPr/>
                      <a:t>[CATEGORY NAME]</a:t>
                    </a:fld>
                    <a:r>
                      <a:rPr lang="en-US" b="1" baseline="0" dirty="0">
                        <a:solidFill>
                          <a:schemeClr val="bg1"/>
                        </a:solidFill>
                      </a:rPr>
                      <a:t>, </a:t>
                    </a:r>
                    <a:fld id="{71354873-3A7C-440A-A82A-CA1346B9C9ED}" type="VALUE">
                      <a:rPr lang="en-US" b="1" baseline="0">
                        <a:solidFill>
                          <a:schemeClr val="bg1"/>
                        </a:solidFill>
                      </a:rPr>
                      <a:pPr/>
                      <a:t>[VALUE]</a:t>
                    </a:fld>
                    <a:r>
                      <a:rPr lang="en-US" b="1" baseline="0" dirty="0">
                        <a:solidFill>
                          <a:schemeClr val="bg1"/>
                        </a:solidFill>
                      </a:rPr>
                      <a:t>, </a:t>
                    </a:r>
                    <a:fld id="{9982590A-E791-46D3-82E3-61508AC682C5}" type="PERCENTAGE">
                      <a:rPr lang="en-US" b="1" baseline="0">
                        <a:solidFill>
                          <a:schemeClr val="bg1"/>
                        </a:solidFill>
                      </a:rPr>
                      <a:pPr/>
                      <a:t>[PERCENTAGE]</a:t>
                    </a:fld>
                    <a:endParaRPr lang="en-US" b="1" baseline="0" dirty="0">
                      <a:solidFill>
                        <a:schemeClr val="bg1"/>
                      </a:solidFill>
                    </a:endParaRPr>
                  </a:p>
                </c:rich>
              </c:tx>
              <c:showLegendKey val="0"/>
              <c:showVal val="1"/>
              <c:showCatName val="1"/>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1-BA5F-40D0-818F-940761EE36F5}"/>
                </c:ext>
              </c:extLst>
            </c:dLbl>
            <c:dLbl>
              <c:idx val="2"/>
              <c:layout>
                <c:manualLayout>
                  <c:x val="0.19479803435973669"/>
                  <c:y val="9.0538622173403416E-2"/>
                </c:manualLayout>
              </c:layout>
              <c:tx>
                <c:rich>
                  <a:bodyPr/>
                  <a:lstStyle/>
                  <a:p>
                    <a:fld id="{8BFDBE31-95B8-4237-998C-C659680D3D19}" type="CATEGORYNAME">
                      <a:rPr lang="en-US" b="1">
                        <a:solidFill>
                          <a:schemeClr val="bg1"/>
                        </a:solidFill>
                      </a:rPr>
                      <a:pPr/>
                      <a:t>[CATEGORY NAME]</a:t>
                    </a:fld>
                    <a:r>
                      <a:rPr lang="en-US" b="1" baseline="0" dirty="0">
                        <a:solidFill>
                          <a:schemeClr val="bg1"/>
                        </a:solidFill>
                      </a:rPr>
                      <a:t>, </a:t>
                    </a:r>
                    <a:fld id="{AC60A92C-11AF-4071-9104-8DFA77115208}" type="VALUE">
                      <a:rPr lang="en-US" b="1" baseline="0">
                        <a:solidFill>
                          <a:schemeClr val="bg1"/>
                        </a:solidFill>
                      </a:rPr>
                      <a:pPr/>
                      <a:t>[VALUE]</a:t>
                    </a:fld>
                    <a:r>
                      <a:rPr lang="en-US" b="1" baseline="0" dirty="0">
                        <a:solidFill>
                          <a:schemeClr val="bg1"/>
                        </a:solidFill>
                      </a:rPr>
                      <a:t>, </a:t>
                    </a:r>
                    <a:fld id="{F6F6F5A3-A09A-42AC-909A-A67379534922}" type="PERCENTAGE">
                      <a:rPr lang="en-US" b="1" baseline="0">
                        <a:solidFill>
                          <a:schemeClr val="bg1"/>
                        </a:solidFill>
                      </a:rPr>
                      <a:pPr/>
                      <a:t>[PERCENTAGE]</a:t>
                    </a:fld>
                    <a:endParaRPr lang="en-US" b="1" baseline="0" dirty="0">
                      <a:solidFill>
                        <a:schemeClr val="bg1"/>
                      </a:solidFill>
                    </a:endParaRPr>
                  </a:p>
                </c:rich>
              </c:tx>
              <c:showLegendKey val="0"/>
              <c:showVal val="1"/>
              <c:showCatName val="1"/>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2-BA5F-40D0-818F-940761EE36F5}"/>
                </c:ext>
              </c:extLst>
            </c:dLbl>
            <c:dLbl>
              <c:idx val="4"/>
              <c:layout>
                <c:manualLayout>
                  <c:x val="1.9171065755425865E-2"/>
                  <c:y val="-1.2819103742075262E-2"/>
                </c:manualLayout>
              </c:layout>
              <c:showLegendKey val="0"/>
              <c:showVal val="1"/>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4-BA5F-40D0-818F-940761EE36F5}"/>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Sheet1!$A$2:$A$6</c:f>
              <c:strCache>
                <c:ptCount val="5"/>
                <c:pt idx="0">
                  <c:v>Clothing</c:v>
                </c:pt>
                <c:pt idx="1">
                  <c:v>Electronics</c:v>
                </c:pt>
                <c:pt idx="2">
                  <c:v>Hardware</c:v>
                </c:pt>
                <c:pt idx="3">
                  <c:v>Housewares</c:v>
                </c:pt>
                <c:pt idx="4">
                  <c:v>Sporting Goods</c:v>
                </c:pt>
              </c:strCache>
            </c:strRef>
          </c:cat>
          <c:val>
            <c:numRef>
              <c:f>Sheet1!$B$2:$B$6</c:f>
              <c:numCache>
                <c:formatCode>"$"#,##0</c:formatCode>
                <c:ptCount val="5"/>
                <c:pt idx="0">
                  <c:v>198877</c:v>
                </c:pt>
                <c:pt idx="1">
                  <c:v>2005521</c:v>
                </c:pt>
                <c:pt idx="2">
                  <c:v>507247.4499999999</c:v>
                </c:pt>
                <c:pt idx="3">
                  <c:v>46555</c:v>
                </c:pt>
                <c:pt idx="4">
                  <c:v>230031</c:v>
                </c:pt>
              </c:numCache>
            </c:numRef>
          </c:val>
          <c:extLst>
            <c:ext xmlns:c16="http://schemas.microsoft.com/office/drawing/2014/chart" uri="{C3380CC4-5D6E-409C-BE32-E72D297353CC}">
              <c16:uniqueId val="{00000000-BA5F-40D0-818F-940761EE36F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t>Electronics</a:t>
            </a:r>
            <a:endParaRPr lang="en-US" dirty="0"/>
          </a:p>
        </c:rich>
      </c:tx>
      <c:layout>
        <c:manualLayout>
          <c:xMode val="edge"/>
          <c:yMode val="edge"/>
          <c:x val="0.45052635316374628"/>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481174684670442"/>
          <c:y val="0.19092966922723145"/>
          <c:w val="0.86179142962798216"/>
          <c:h val="0.40322524591037529"/>
        </c:manualLayout>
      </c:layout>
      <c:barChart>
        <c:barDir val="col"/>
        <c:grouping val="clustered"/>
        <c:varyColors val="0"/>
        <c:ser>
          <c:idx val="0"/>
          <c:order val="0"/>
          <c:tx>
            <c:strRef>
              <c:f>Sheet1!$B$1</c:f>
              <c:strCache>
                <c:ptCount val="1"/>
                <c:pt idx="0">
                  <c:v>This Year (2012)</c:v>
                </c:pt>
              </c:strCache>
            </c:strRef>
          </c:tx>
          <c:spPr>
            <a:solidFill>
              <a:schemeClr val="accent1"/>
            </a:solidFill>
            <a:ln>
              <a:noFill/>
            </a:ln>
            <a:effectLst/>
          </c:spPr>
          <c:invertIfNegative val="0"/>
          <c:cat>
            <c:strRef>
              <c:f>Sheet1!$A$2:$A$5</c:f>
              <c:strCache>
                <c:ptCount val="4"/>
                <c:pt idx="0">
                  <c:v>Qtr1</c:v>
                </c:pt>
                <c:pt idx="1">
                  <c:v>Qtr2</c:v>
                </c:pt>
                <c:pt idx="2">
                  <c:v>Qtr3</c:v>
                </c:pt>
                <c:pt idx="3">
                  <c:v>Qtr4</c:v>
                </c:pt>
              </c:strCache>
            </c:strRef>
          </c:cat>
          <c:val>
            <c:numRef>
              <c:f>Sheet1!$B$2:$B$5</c:f>
              <c:numCache>
                <c:formatCode>"$"#,##0</c:formatCode>
                <c:ptCount val="4"/>
                <c:pt idx="0">
                  <c:v>116539</c:v>
                </c:pt>
                <c:pt idx="1">
                  <c:v>115052</c:v>
                </c:pt>
                <c:pt idx="2">
                  <c:v>100398</c:v>
                </c:pt>
                <c:pt idx="3">
                  <c:v>102627</c:v>
                </c:pt>
              </c:numCache>
            </c:numRef>
          </c:val>
          <c:extLst>
            <c:ext xmlns:c16="http://schemas.microsoft.com/office/drawing/2014/chart" uri="{C3380CC4-5D6E-409C-BE32-E72D297353CC}">
              <c16:uniqueId val="{00000000-3A91-45ED-ABFC-6E1EF7B2155F}"/>
            </c:ext>
          </c:extLst>
        </c:ser>
        <c:dLbls>
          <c:showLegendKey val="0"/>
          <c:showVal val="0"/>
          <c:showCatName val="0"/>
          <c:showSerName val="0"/>
          <c:showPercent val="0"/>
          <c:showBubbleSize val="0"/>
        </c:dLbls>
        <c:gapWidth val="219"/>
        <c:axId val="415318752"/>
        <c:axId val="415313176"/>
      </c:barChart>
      <c:lineChart>
        <c:grouping val="standard"/>
        <c:varyColors val="0"/>
        <c:ser>
          <c:idx val="1"/>
          <c:order val="1"/>
          <c:tx>
            <c:strRef>
              <c:f>Sheet1!$C$1</c:f>
              <c:strCache>
                <c:ptCount val="1"/>
                <c:pt idx="0">
                  <c:v>Last Year (2011)</c:v>
                </c:pt>
              </c:strCache>
            </c:strRef>
          </c:tx>
          <c:spPr>
            <a:ln w="28575" cap="rnd">
              <a:solidFill>
                <a:srgbClr val="FF0000"/>
              </a:solidFill>
              <a:round/>
            </a:ln>
            <a:effectLst/>
          </c:spPr>
          <c:marker>
            <c:symbol val="circle"/>
            <c:size val="5"/>
            <c:spPr>
              <a:solidFill>
                <a:srgbClr val="FF0000"/>
              </a:solidFill>
              <a:ln w="9525">
                <a:solidFill>
                  <a:schemeClr val="accent2"/>
                </a:solidFill>
              </a:ln>
              <a:effectLst/>
            </c:spPr>
          </c:marker>
          <c:cat>
            <c:strRef>
              <c:f>Sheet1!$A$2:$A$5</c:f>
              <c:strCache>
                <c:ptCount val="4"/>
                <c:pt idx="0">
                  <c:v>Qtr1</c:v>
                </c:pt>
                <c:pt idx="1">
                  <c:v>Qtr2</c:v>
                </c:pt>
                <c:pt idx="2">
                  <c:v>Qtr3</c:v>
                </c:pt>
                <c:pt idx="3">
                  <c:v>Qtr4</c:v>
                </c:pt>
              </c:strCache>
            </c:strRef>
          </c:cat>
          <c:val>
            <c:numRef>
              <c:f>Sheet1!$C$2:$C$5</c:f>
              <c:numCache>
                <c:formatCode>"$"#,##0</c:formatCode>
                <c:ptCount val="4"/>
                <c:pt idx="0">
                  <c:v>141173</c:v>
                </c:pt>
                <c:pt idx="1">
                  <c:v>121468</c:v>
                </c:pt>
                <c:pt idx="2">
                  <c:v>101312</c:v>
                </c:pt>
                <c:pt idx="3">
                  <c:v>140929</c:v>
                </c:pt>
              </c:numCache>
            </c:numRef>
          </c:val>
          <c:smooth val="1"/>
          <c:extLst>
            <c:ext xmlns:c16="http://schemas.microsoft.com/office/drawing/2014/chart" uri="{C3380CC4-5D6E-409C-BE32-E72D297353CC}">
              <c16:uniqueId val="{00000007-3A91-45ED-ABFC-6E1EF7B2155F}"/>
            </c:ext>
          </c:extLst>
        </c:ser>
        <c:dLbls>
          <c:showLegendKey val="0"/>
          <c:showVal val="0"/>
          <c:showCatName val="0"/>
          <c:showSerName val="0"/>
          <c:showPercent val="0"/>
          <c:showBubbleSize val="0"/>
        </c:dLbls>
        <c:marker val="1"/>
        <c:smooth val="0"/>
        <c:axId val="415318752"/>
        <c:axId val="415313176"/>
      </c:lineChart>
      <c:catAx>
        <c:axId val="41531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15313176"/>
        <c:crosses val="autoZero"/>
        <c:auto val="1"/>
        <c:lblAlgn val="ctr"/>
        <c:lblOffset val="100"/>
        <c:noMultiLvlLbl val="0"/>
      </c:catAx>
      <c:valAx>
        <c:axId val="41531317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4153187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withinLinearReversed" id="22">
  <a:schemeClr val="accent2"/>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Reversed" id="25">
  <a:schemeClr val="accent5"/>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0.40331</cdr:x>
      <cdr:y>0.45551</cdr:y>
    </cdr:from>
    <cdr:to>
      <cdr:x>0.60332</cdr:x>
      <cdr:y>0.75639</cdr:y>
    </cdr:to>
    <cdr:sp macro="" textlink="">
      <cdr:nvSpPr>
        <cdr:cNvPr id="2" name="TextBox 1"/>
        <cdr:cNvSpPr txBox="1"/>
      </cdr:nvSpPr>
      <cdr:spPr>
        <a:xfrm xmlns:a="http://schemas.openxmlformats.org/drawingml/2006/main">
          <a:off x="1774977" y="1301648"/>
          <a:ext cx="880281" cy="85980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0.3336</cdr:x>
      <cdr:y>0.48059</cdr:y>
    </cdr:from>
    <cdr:to>
      <cdr:x>0.6664</cdr:x>
      <cdr:y>0.70506</cdr:y>
    </cdr:to>
    <cdr:sp macro="" textlink="">
      <cdr:nvSpPr>
        <cdr:cNvPr id="3" name="TextBox 2"/>
        <cdr:cNvSpPr txBox="1"/>
      </cdr:nvSpPr>
      <cdr:spPr>
        <a:xfrm xmlns:a="http://schemas.openxmlformats.org/drawingml/2006/main">
          <a:off x="1468201" y="1373330"/>
          <a:ext cx="1464661" cy="64144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3200" b="1" dirty="0"/>
            <a:t>3.0M</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More info means more knowledge of customer behavior and desire. Beer and diapers example – they don’t seem to be related, but there is a correlation in practice. </a:t>
            </a:r>
            <a:endParaRPr/>
          </a:p>
        </p:txBody>
      </p:sp>
      <p:sp>
        <p:nvSpPr>
          <p:cNvPr id="128" name="Google Shape;12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99% of FudgeCorp’s Revenue from FudgeMart</a:t>
            </a:r>
            <a:endParaRPr/>
          </a:p>
        </p:txBody>
      </p:sp>
      <p:sp>
        <p:nvSpPr>
          <p:cNvPr id="158" name="Google Shape;15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More info means more knowledge of customer behavior and desire. Beer and diapers example – they don’t seem to be related, but there is a correlation in practice. </a:t>
            </a:r>
            <a:endParaRPr/>
          </a:p>
        </p:txBody>
      </p:sp>
      <p:sp>
        <p:nvSpPr>
          <p:cNvPr id="174" name="Google Shape;17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3" name="Google Shape;9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7" name="Google Shape;8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8" name="Google Shape;8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9" name="Google Shape;8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u="none">
                <a:solidFill>
                  <a:schemeClr val="lt1"/>
                </a:solidFill>
                <a:latin typeface="Calibri"/>
                <a:ea typeface="Calibri"/>
                <a:cs typeface="Calibri"/>
                <a:sym typeface="Calibri"/>
              </a:defRPr>
            </a:lvl1pPr>
            <a:lvl2pPr marL="0" marR="0" lvl="1" indent="0" algn="r" rtl="0">
              <a:spcBef>
                <a:spcPts val="0"/>
              </a:spcBef>
              <a:buNone/>
              <a:defRPr sz="1200" b="0" u="none">
                <a:solidFill>
                  <a:schemeClr val="lt1"/>
                </a:solidFill>
                <a:latin typeface="Calibri"/>
                <a:ea typeface="Calibri"/>
                <a:cs typeface="Calibri"/>
                <a:sym typeface="Calibri"/>
              </a:defRPr>
            </a:lvl2pPr>
            <a:lvl3pPr marL="0" marR="0" lvl="2" indent="0" algn="r" rtl="0">
              <a:spcBef>
                <a:spcPts val="0"/>
              </a:spcBef>
              <a:buNone/>
              <a:defRPr sz="1200" b="0" u="none">
                <a:solidFill>
                  <a:schemeClr val="lt1"/>
                </a:solidFill>
                <a:latin typeface="Calibri"/>
                <a:ea typeface="Calibri"/>
                <a:cs typeface="Calibri"/>
                <a:sym typeface="Calibri"/>
              </a:defRPr>
            </a:lvl3pPr>
            <a:lvl4pPr marL="0" marR="0" lvl="3" indent="0" algn="r" rtl="0">
              <a:spcBef>
                <a:spcPts val="0"/>
              </a:spcBef>
              <a:buNone/>
              <a:defRPr sz="1200" b="0" u="none">
                <a:solidFill>
                  <a:schemeClr val="lt1"/>
                </a:solidFill>
                <a:latin typeface="Calibri"/>
                <a:ea typeface="Calibri"/>
                <a:cs typeface="Calibri"/>
                <a:sym typeface="Calibri"/>
              </a:defRPr>
            </a:lvl4pPr>
            <a:lvl5pPr marL="0" marR="0" lvl="4" indent="0" algn="r" rtl="0">
              <a:spcBef>
                <a:spcPts val="0"/>
              </a:spcBef>
              <a:buNone/>
              <a:defRPr sz="1200" b="0" u="none">
                <a:solidFill>
                  <a:schemeClr val="lt1"/>
                </a:solidFill>
                <a:latin typeface="Calibri"/>
                <a:ea typeface="Calibri"/>
                <a:cs typeface="Calibri"/>
                <a:sym typeface="Calibri"/>
              </a:defRPr>
            </a:lvl5pPr>
            <a:lvl6pPr marL="0" marR="0" lvl="5" indent="0" algn="r" rtl="0">
              <a:spcBef>
                <a:spcPts val="0"/>
              </a:spcBef>
              <a:buNone/>
              <a:defRPr sz="1200" b="0" u="none">
                <a:solidFill>
                  <a:schemeClr val="lt1"/>
                </a:solidFill>
                <a:latin typeface="Calibri"/>
                <a:ea typeface="Calibri"/>
                <a:cs typeface="Calibri"/>
                <a:sym typeface="Calibri"/>
              </a:defRPr>
            </a:lvl6pPr>
            <a:lvl7pPr marL="0" marR="0" lvl="6" indent="0" algn="r" rtl="0">
              <a:spcBef>
                <a:spcPts val="0"/>
              </a:spcBef>
              <a:buNone/>
              <a:defRPr sz="1200" b="0" u="none">
                <a:solidFill>
                  <a:schemeClr val="lt1"/>
                </a:solidFill>
                <a:latin typeface="Calibri"/>
                <a:ea typeface="Calibri"/>
                <a:cs typeface="Calibri"/>
                <a:sym typeface="Calibri"/>
              </a:defRPr>
            </a:lvl7pPr>
            <a:lvl8pPr marL="0" marR="0" lvl="7" indent="0" algn="r" rtl="0">
              <a:spcBef>
                <a:spcPts val="0"/>
              </a:spcBef>
              <a:buNone/>
              <a:defRPr sz="1200" b="0" u="none">
                <a:solidFill>
                  <a:schemeClr val="lt1"/>
                </a:solidFill>
                <a:latin typeface="Calibri"/>
                <a:ea typeface="Calibri"/>
                <a:cs typeface="Calibri"/>
                <a:sym typeface="Calibri"/>
              </a:defRPr>
            </a:lvl8pPr>
            <a:lvl9pPr marL="0" marR="0" lvl="8" indent="0" algn="r" rtl="0">
              <a:spcBef>
                <a:spcPts val="0"/>
              </a:spcBef>
              <a:buNone/>
              <a:defRPr sz="1200" b="0" u="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8" Type="http://schemas.openxmlformats.org/officeDocument/2006/relationships/chart" Target="../charts/chart13.xml"/><Relationship Id="rId3" Type="http://schemas.openxmlformats.org/officeDocument/2006/relationships/chart" Target="../charts/chart8.xml"/><Relationship Id="rId7" Type="http://schemas.openxmlformats.org/officeDocument/2006/relationships/chart" Target="../charts/chart1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9.xml.rels><?xml version="1.0" encoding="UTF-8" standalone="yes"?>
<Relationships xmlns="http://schemas.openxmlformats.org/package/2006/relationships"><Relationship Id="rId3" Type="http://schemas.openxmlformats.org/officeDocument/2006/relationships/chart" Target="../charts/chart14.xml"/><Relationship Id="rId7" Type="http://schemas.openxmlformats.org/officeDocument/2006/relationships/chart" Target="../charts/chart1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chart" Target="../charts/char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p:nvPr/>
        </p:nvSpPr>
        <p:spPr>
          <a:xfrm>
            <a:off x="0" y="0"/>
            <a:ext cx="121920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1"/>
          <p:cNvSpPr/>
          <p:nvPr/>
        </p:nvSpPr>
        <p:spPr>
          <a:xfrm flipH="1">
            <a:off x="0" y="0"/>
            <a:ext cx="6172782" cy="6858000"/>
          </a:xfrm>
          <a:custGeom>
            <a:avLst/>
            <a:gdLst/>
            <a:ahLst/>
            <a:cxnLst/>
            <a:rect l="l" t="t" r="r" b="b"/>
            <a:pathLst>
              <a:path w="6172782" h="6858000" extrusionOk="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2" name="Google Shape;102;p1"/>
          <p:cNvSpPr/>
          <p:nvPr/>
        </p:nvSpPr>
        <p:spPr>
          <a:xfrm>
            <a:off x="0" y="0"/>
            <a:ext cx="6024154" cy="6858000"/>
          </a:xfrm>
          <a:custGeom>
            <a:avLst/>
            <a:gdLst/>
            <a:ahLst/>
            <a:cxnLst/>
            <a:rect l="l" t="t" r="r" b="b"/>
            <a:pathLst>
              <a:path w="6024154" h="6858000" extrusionOk="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03" name="Google Shape;103;p1"/>
          <p:cNvPicPr preferRelativeResize="0"/>
          <p:nvPr/>
        </p:nvPicPr>
        <p:blipFill rotWithShape="1">
          <a:blip r:embed="rId3">
            <a:alphaModFix/>
          </a:blip>
          <a:srcRect/>
          <a:stretch/>
        </p:blipFill>
        <p:spPr>
          <a:xfrm>
            <a:off x="10448449" y="6283636"/>
            <a:ext cx="1622930" cy="410064"/>
          </a:xfrm>
          <a:prstGeom prst="rect">
            <a:avLst/>
          </a:prstGeom>
          <a:noFill/>
          <a:ln>
            <a:noFill/>
          </a:ln>
        </p:spPr>
      </p:pic>
      <p:sp>
        <p:nvSpPr>
          <p:cNvPr id="104" name="Google Shape;104;p1"/>
          <p:cNvSpPr txBox="1"/>
          <p:nvPr/>
        </p:nvSpPr>
        <p:spPr>
          <a:xfrm>
            <a:off x="9691217" y="5868639"/>
            <a:ext cx="1841632"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b="0" i="0" u="none" strike="noStrike" cap="none">
                <a:solidFill>
                  <a:schemeClr val="lt1"/>
                </a:solidFill>
                <a:latin typeface="Calibri"/>
                <a:ea typeface="Calibri"/>
                <a:cs typeface="Calibri"/>
                <a:sym typeface="Calibri"/>
              </a:rPr>
              <a:t>Follow us</a:t>
            </a:r>
            <a:endParaRPr/>
          </a:p>
        </p:txBody>
      </p:sp>
      <p:sp>
        <p:nvSpPr>
          <p:cNvPr id="105" name="Google Shape;105;p1"/>
          <p:cNvSpPr txBox="1"/>
          <p:nvPr/>
        </p:nvSpPr>
        <p:spPr>
          <a:xfrm>
            <a:off x="10448449" y="4793665"/>
            <a:ext cx="157660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lt1"/>
                </a:solidFill>
                <a:latin typeface="Calibri"/>
                <a:ea typeface="Calibri"/>
                <a:cs typeface="Calibri"/>
                <a:sym typeface="Calibri"/>
              </a:rPr>
              <a:t>NASDAQ:FMFF</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NYSE:FDGC</a:t>
            </a:r>
            <a:endParaRPr/>
          </a:p>
        </p:txBody>
      </p:sp>
      <p:pic>
        <p:nvPicPr>
          <p:cNvPr id="106" name="Google Shape;106;p1"/>
          <p:cNvPicPr preferRelativeResize="0"/>
          <p:nvPr/>
        </p:nvPicPr>
        <p:blipFill rotWithShape="1">
          <a:blip r:embed="rId4">
            <a:alphaModFix/>
          </a:blip>
          <a:srcRect/>
          <a:stretch/>
        </p:blipFill>
        <p:spPr>
          <a:xfrm>
            <a:off x="0" y="0"/>
            <a:ext cx="8973261"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10"/>
          <p:cNvSpPr/>
          <p:nvPr/>
        </p:nvSpPr>
        <p:spPr>
          <a:xfrm>
            <a:off x="484096" y="470925"/>
            <a:ext cx="4381009" cy="5892104"/>
          </a:xfrm>
          <a:custGeom>
            <a:avLst/>
            <a:gdLst/>
            <a:ahLst/>
            <a:cxnLst/>
            <a:rect l="l" t="t" r="r" b="b"/>
            <a:pathLst>
              <a:path w="4381009" h="5892104" extrusionOk="0">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2" name="Google Shape;212;p10"/>
          <p:cNvSpPr txBox="1">
            <a:spLocks noGrp="1"/>
          </p:cNvSpPr>
          <p:nvPr>
            <p:ph type="title"/>
          </p:nvPr>
        </p:nvSpPr>
        <p:spPr>
          <a:xfrm>
            <a:off x="745686" y="1031296"/>
            <a:ext cx="3857827" cy="479540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alibri"/>
              <a:buNone/>
            </a:pPr>
            <a:r>
              <a:rPr lang="en-US" sz="3600">
                <a:solidFill>
                  <a:srgbClr val="FFFFFF"/>
                </a:solidFill>
              </a:rPr>
              <a:t>Recommendations</a:t>
            </a:r>
            <a:endParaRPr/>
          </a:p>
        </p:txBody>
      </p:sp>
      <p:grpSp>
        <p:nvGrpSpPr>
          <p:cNvPr id="213" name="Google Shape;213;p10"/>
          <p:cNvGrpSpPr/>
          <p:nvPr/>
        </p:nvGrpSpPr>
        <p:grpSpPr>
          <a:xfrm>
            <a:off x="5194300" y="473366"/>
            <a:ext cx="6513603" cy="5880540"/>
            <a:chOff x="0" y="2442"/>
            <a:chExt cx="6513603" cy="5880540"/>
          </a:xfrm>
        </p:grpSpPr>
        <p:sp>
          <p:nvSpPr>
            <p:cNvPr id="214" name="Google Shape;214;p10"/>
            <p:cNvSpPr/>
            <p:nvPr/>
          </p:nvSpPr>
          <p:spPr>
            <a:xfrm>
              <a:off x="0" y="2442"/>
              <a:ext cx="6513603" cy="1238008"/>
            </a:xfrm>
            <a:prstGeom prst="roundRect">
              <a:avLst>
                <a:gd name="adj" fmla="val 1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0"/>
            <p:cNvSpPr/>
            <p:nvPr/>
          </p:nvSpPr>
          <p:spPr>
            <a:xfrm>
              <a:off x="374497" y="280994"/>
              <a:ext cx="680904" cy="680904"/>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0"/>
            <p:cNvSpPr/>
            <p:nvPr/>
          </p:nvSpPr>
          <p:spPr>
            <a:xfrm>
              <a:off x="1429899" y="2442"/>
              <a:ext cx="5083704" cy="123800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0"/>
            <p:cNvSpPr txBox="1"/>
            <p:nvPr/>
          </p:nvSpPr>
          <p:spPr>
            <a:xfrm>
              <a:off x="1429899" y="2442"/>
              <a:ext cx="5083704" cy="1238008"/>
            </a:xfrm>
            <a:prstGeom prst="rect">
              <a:avLst/>
            </a:prstGeom>
            <a:noFill/>
            <a:ln>
              <a:noFill/>
            </a:ln>
          </p:spPr>
          <p:txBody>
            <a:bodyPr spcFirstLastPara="1" wrap="square" lIns="131000" tIns="131000" rIns="131000" bIns="131000" anchor="ctr" anchorCtr="0">
              <a:noAutofit/>
            </a:bodyPr>
            <a:lstStyle/>
            <a:p>
              <a:pPr marL="0" marR="0" lvl="0" indent="0" algn="l" rtl="0">
                <a:lnSpc>
                  <a:spcPct val="90000"/>
                </a:lnSpc>
                <a:spcBef>
                  <a:spcPts val="0"/>
                </a:spcBef>
                <a:spcAft>
                  <a:spcPts val="0"/>
                </a:spcAft>
                <a:buClr>
                  <a:schemeClr val="dk1"/>
                </a:buClr>
                <a:buSzPts val="1800"/>
                <a:buFont typeface="Calibri"/>
                <a:buNone/>
              </a:pPr>
              <a:r>
                <a:rPr lang="en-US" sz="1800" dirty="0" smtClean="0">
                  <a:solidFill>
                    <a:schemeClr val="dk1"/>
                  </a:solidFill>
                  <a:latin typeface="Calibri"/>
                  <a:ea typeface="Calibri"/>
                  <a:cs typeface="Calibri"/>
                  <a:sym typeface="Calibri"/>
                </a:rPr>
                <a:t>Hardware and electronics drove declines in 2012. </a:t>
              </a:r>
              <a:r>
                <a:rPr lang="en-US" sz="1800" dirty="0" err="1" smtClean="0">
                  <a:solidFill>
                    <a:schemeClr val="dk1"/>
                  </a:solidFill>
                  <a:latin typeface="Calibri"/>
                  <a:ea typeface="Calibri"/>
                  <a:cs typeface="Calibri"/>
                  <a:sym typeface="Calibri"/>
                </a:rPr>
                <a:t>Fudgecorp</a:t>
              </a:r>
              <a:r>
                <a:rPr lang="en-US" sz="1800" dirty="0" smtClean="0">
                  <a:solidFill>
                    <a:schemeClr val="dk1"/>
                  </a:solidFill>
                  <a:latin typeface="Calibri"/>
                  <a:ea typeface="Calibri"/>
                  <a:cs typeface="Calibri"/>
                  <a:sym typeface="Calibri"/>
                </a:rPr>
                <a:t> shoul</a:t>
              </a:r>
              <a:r>
                <a:rPr lang="en-US" sz="1800" dirty="0" smtClean="0">
                  <a:solidFill>
                    <a:schemeClr val="dk1"/>
                  </a:solidFill>
                  <a:latin typeface="Calibri"/>
                  <a:ea typeface="Calibri"/>
                  <a:cs typeface="Calibri"/>
                  <a:sym typeface="Calibri"/>
                </a:rPr>
                <a:t>d examine </a:t>
              </a:r>
              <a:r>
                <a:rPr lang="en-US" sz="1800" dirty="0" smtClean="0">
                  <a:solidFill>
                    <a:schemeClr val="dk1"/>
                  </a:solidFill>
                  <a:latin typeface="Calibri"/>
                  <a:ea typeface="Calibri"/>
                  <a:cs typeface="Calibri"/>
                  <a:sym typeface="Calibri"/>
                </a:rPr>
                <a:t>broader categories as a whole to determine product assortment strategy going forward.</a:t>
              </a:r>
              <a:endParaRPr dirty="0"/>
            </a:p>
          </p:txBody>
        </p:sp>
        <p:sp>
          <p:nvSpPr>
            <p:cNvPr id="218" name="Google Shape;218;p10"/>
            <p:cNvSpPr/>
            <p:nvPr/>
          </p:nvSpPr>
          <p:spPr>
            <a:xfrm>
              <a:off x="0" y="1549953"/>
              <a:ext cx="6513603" cy="1238008"/>
            </a:xfrm>
            <a:prstGeom prst="roundRect">
              <a:avLst>
                <a:gd name="adj" fmla="val 1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0"/>
            <p:cNvSpPr/>
            <p:nvPr/>
          </p:nvSpPr>
          <p:spPr>
            <a:xfrm>
              <a:off x="374497" y="1828505"/>
              <a:ext cx="680904" cy="680904"/>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0"/>
            <p:cNvSpPr/>
            <p:nvPr/>
          </p:nvSpPr>
          <p:spPr>
            <a:xfrm>
              <a:off x="1429899" y="1549953"/>
              <a:ext cx="5083704" cy="123800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0"/>
            <p:cNvSpPr txBox="1"/>
            <p:nvPr/>
          </p:nvSpPr>
          <p:spPr>
            <a:xfrm>
              <a:off x="1429899" y="1549953"/>
              <a:ext cx="5083704" cy="1238008"/>
            </a:xfrm>
            <a:prstGeom prst="rect">
              <a:avLst/>
            </a:prstGeom>
            <a:noFill/>
            <a:ln>
              <a:noFill/>
            </a:ln>
          </p:spPr>
          <p:txBody>
            <a:bodyPr spcFirstLastPara="1" wrap="square" lIns="131000" tIns="131000" rIns="131000" bIns="131000" anchor="ctr" anchorCtr="0">
              <a:noAutofit/>
            </a:bodyPr>
            <a:lstStyle/>
            <a:p>
              <a:pPr marL="0" marR="0" lvl="0" indent="0" algn="l" rtl="0">
                <a:lnSpc>
                  <a:spcPct val="90000"/>
                </a:lnSpc>
                <a:spcBef>
                  <a:spcPts val="0"/>
                </a:spcBef>
                <a:spcAft>
                  <a:spcPts val="0"/>
                </a:spcAft>
                <a:buClr>
                  <a:schemeClr val="dk1"/>
                </a:buClr>
                <a:buSzPts val="1800"/>
                <a:buFont typeface="Calibri"/>
                <a:buNone/>
              </a:pPr>
              <a:r>
                <a:rPr lang="en-US" sz="1800" dirty="0" smtClean="0">
                  <a:solidFill>
                    <a:schemeClr val="dk1"/>
                  </a:solidFill>
                  <a:latin typeface="Calibri"/>
                  <a:ea typeface="Calibri"/>
                  <a:cs typeface="Calibri"/>
                  <a:sym typeface="Calibri"/>
                </a:rPr>
                <a:t>Premium accounts have declined, further investigation is needed to understand why (change in marketing strategy, external market competition, </a:t>
              </a:r>
              <a:r>
                <a:rPr lang="en-US" sz="1800" dirty="0" err="1" smtClean="0">
                  <a:solidFill>
                    <a:schemeClr val="dk1"/>
                  </a:solidFill>
                  <a:latin typeface="Calibri"/>
                  <a:ea typeface="Calibri"/>
                  <a:cs typeface="Calibri"/>
                  <a:sym typeface="Calibri"/>
                </a:rPr>
                <a:t>etc</a:t>
              </a:r>
              <a:r>
                <a:rPr lang="en-US" sz="1800" dirty="0" smtClean="0">
                  <a:solidFill>
                    <a:schemeClr val="dk1"/>
                  </a:solidFill>
                  <a:latin typeface="Calibri"/>
                  <a:ea typeface="Calibri"/>
                  <a:cs typeface="Calibri"/>
                  <a:sym typeface="Calibri"/>
                </a:rPr>
                <a:t>)</a:t>
              </a:r>
              <a:endParaRPr dirty="0"/>
            </a:p>
          </p:txBody>
        </p:sp>
        <p:sp>
          <p:nvSpPr>
            <p:cNvPr id="222" name="Google Shape;222;p10"/>
            <p:cNvSpPr/>
            <p:nvPr/>
          </p:nvSpPr>
          <p:spPr>
            <a:xfrm>
              <a:off x="0" y="3097464"/>
              <a:ext cx="6513603" cy="1238008"/>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0"/>
            <p:cNvSpPr/>
            <p:nvPr/>
          </p:nvSpPr>
          <p:spPr>
            <a:xfrm>
              <a:off x="374497" y="3376015"/>
              <a:ext cx="680904" cy="680904"/>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0"/>
            <p:cNvSpPr/>
            <p:nvPr/>
          </p:nvSpPr>
          <p:spPr>
            <a:xfrm>
              <a:off x="1429899" y="3097464"/>
              <a:ext cx="5083704" cy="123800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0"/>
            <p:cNvSpPr txBox="1"/>
            <p:nvPr/>
          </p:nvSpPr>
          <p:spPr>
            <a:xfrm>
              <a:off x="1429899" y="3097464"/>
              <a:ext cx="5083704" cy="1238008"/>
            </a:xfrm>
            <a:prstGeom prst="rect">
              <a:avLst/>
            </a:prstGeom>
            <a:noFill/>
            <a:ln>
              <a:noFill/>
            </a:ln>
          </p:spPr>
          <p:txBody>
            <a:bodyPr spcFirstLastPara="1" wrap="square" lIns="131000" tIns="131000" rIns="131000" bIns="131000" anchor="ctr" anchorCtr="0">
              <a:noAutofit/>
            </a:bodyPr>
            <a:lstStyle/>
            <a:p>
              <a:pPr marL="0" marR="0" lvl="0" indent="0" algn="l" rtl="0">
                <a:lnSpc>
                  <a:spcPct val="90000"/>
                </a:lnSpc>
                <a:spcBef>
                  <a:spcPts val="0"/>
                </a:spcBef>
                <a:spcAft>
                  <a:spcPts val="0"/>
                </a:spcAft>
                <a:buClr>
                  <a:schemeClr val="dk1"/>
                </a:buClr>
                <a:buSzPts val="1800"/>
                <a:buFont typeface="Calibri"/>
                <a:buNone/>
              </a:pPr>
              <a:r>
                <a:rPr lang="en-US" sz="1800" dirty="0" err="1">
                  <a:solidFill>
                    <a:schemeClr val="dk1"/>
                  </a:solidFill>
                  <a:latin typeface="Calibri"/>
                  <a:ea typeface="Calibri"/>
                  <a:cs typeface="Calibri"/>
                  <a:sym typeface="Calibri"/>
                </a:rPr>
                <a:t>Fudgecorp</a:t>
              </a:r>
              <a:r>
                <a:rPr lang="en-US" sz="1800" dirty="0">
                  <a:solidFill>
                    <a:schemeClr val="dk1"/>
                  </a:solidFill>
                  <a:latin typeface="Calibri"/>
                  <a:ea typeface="Calibri"/>
                  <a:cs typeface="Calibri"/>
                  <a:sym typeface="Calibri"/>
                </a:rPr>
                <a:t> needs to make better use of product/rental categorizations to gather more data about customer purchasing behavior.</a:t>
              </a:r>
              <a:endParaRPr dirty="0"/>
            </a:p>
          </p:txBody>
        </p:sp>
        <p:sp>
          <p:nvSpPr>
            <p:cNvPr id="226" name="Google Shape;226;p10"/>
            <p:cNvSpPr/>
            <p:nvPr/>
          </p:nvSpPr>
          <p:spPr>
            <a:xfrm>
              <a:off x="0" y="4644974"/>
              <a:ext cx="6513603" cy="1238008"/>
            </a:xfrm>
            <a:prstGeom prst="roundRect">
              <a:avLst>
                <a:gd name="adj" fmla="val 10000"/>
              </a:avLst>
            </a:prstGeom>
            <a:solidFill>
              <a:srgbClr val="599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p:nvPr/>
          </p:nvSpPr>
          <p:spPr>
            <a:xfrm>
              <a:off x="374497" y="4923526"/>
              <a:ext cx="680904" cy="680904"/>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0"/>
            <p:cNvSpPr/>
            <p:nvPr/>
          </p:nvSpPr>
          <p:spPr>
            <a:xfrm>
              <a:off x="1429899" y="4644974"/>
              <a:ext cx="5083704" cy="123800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0"/>
            <p:cNvSpPr txBox="1"/>
            <p:nvPr/>
          </p:nvSpPr>
          <p:spPr>
            <a:xfrm>
              <a:off x="1429899" y="4644974"/>
              <a:ext cx="5083704" cy="1238008"/>
            </a:xfrm>
            <a:prstGeom prst="rect">
              <a:avLst/>
            </a:prstGeom>
            <a:noFill/>
            <a:ln>
              <a:noFill/>
            </a:ln>
          </p:spPr>
          <p:txBody>
            <a:bodyPr spcFirstLastPara="1" wrap="square" lIns="131000" tIns="131000" rIns="131000" bIns="131000" anchor="ctr" anchorCtr="0">
              <a:noAutofit/>
            </a:bodyPr>
            <a:lstStyle/>
            <a:p>
              <a:pPr marL="0" marR="0" lvl="0" indent="0" algn="l" rtl="0">
                <a:lnSpc>
                  <a:spcPct val="9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Fudgecorp needs to leverage knowledge of purchasing behavior and customer overlap to make more precise marketing recommendations.</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2"/>
          <p:cNvSpPr txBox="1">
            <a:spLocks noGrp="1"/>
          </p:cNvSpPr>
          <p:nvPr>
            <p:ph type="title"/>
          </p:nvPr>
        </p:nvSpPr>
        <p:spPr>
          <a:xfrm>
            <a:off x="1136428" y="627564"/>
            <a:ext cx="747417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The Company</a:t>
            </a:r>
            <a:endParaRPr/>
          </a:p>
        </p:txBody>
      </p:sp>
      <p:sp>
        <p:nvSpPr>
          <p:cNvPr id="112" name="Google Shape;112;p2"/>
          <p:cNvSpPr txBox="1">
            <a:spLocks noGrp="1"/>
          </p:cNvSpPr>
          <p:nvPr>
            <p:ph type="body" idx="1"/>
          </p:nvPr>
        </p:nvSpPr>
        <p:spPr>
          <a:xfrm>
            <a:off x="1136429" y="2278173"/>
            <a:ext cx="6467867" cy="3450613"/>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000"/>
              <a:buChar char="•"/>
            </a:pPr>
            <a:r>
              <a:rPr lang="en-US" sz="2000"/>
              <a:t>Fudgecorp - parent company of Fudgeflix and Fudgemart </a:t>
            </a:r>
            <a:endParaRPr/>
          </a:p>
          <a:p>
            <a:pPr marL="228600" lvl="0" indent="-228600" algn="l" rtl="0">
              <a:lnSpc>
                <a:spcPct val="90000"/>
              </a:lnSpc>
              <a:spcBef>
                <a:spcPts val="1000"/>
              </a:spcBef>
              <a:spcAft>
                <a:spcPts val="0"/>
              </a:spcAft>
              <a:buClr>
                <a:schemeClr val="dk1"/>
              </a:buClr>
              <a:buSzPts val="2000"/>
              <a:buChar char="•"/>
            </a:pPr>
            <a:r>
              <a:rPr lang="en-US" sz="2000"/>
              <a:t>Fudgeflix is a recent addition, and stakeholders want to learn more about the customer overlap between the subsidiaries. </a:t>
            </a:r>
            <a:endParaRPr/>
          </a:p>
          <a:p>
            <a:pPr marL="228600" lvl="0" indent="-228600" algn="l" rtl="0">
              <a:lnSpc>
                <a:spcPct val="90000"/>
              </a:lnSpc>
              <a:spcBef>
                <a:spcPts val="1000"/>
              </a:spcBef>
              <a:spcAft>
                <a:spcPts val="0"/>
              </a:spcAft>
              <a:buClr>
                <a:schemeClr val="dk1"/>
              </a:buClr>
              <a:buSzPts val="2000"/>
              <a:buChar char="•"/>
            </a:pPr>
            <a:r>
              <a:rPr lang="en-US" sz="2000"/>
              <a:t>Fudgemart sells a variety of products and ships them to customers at no extra cost. </a:t>
            </a:r>
            <a:endParaRPr/>
          </a:p>
          <a:p>
            <a:pPr marL="228600" lvl="0" indent="-228600" algn="l" rtl="0">
              <a:lnSpc>
                <a:spcPct val="90000"/>
              </a:lnSpc>
              <a:spcBef>
                <a:spcPts val="1000"/>
              </a:spcBef>
              <a:spcAft>
                <a:spcPts val="0"/>
              </a:spcAft>
              <a:buClr>
                <a:schemeClr val="dk1"/>
              </a:buClr>
              <a:buSzPts val="2000"/>
              <a:buChar char="•"/>
            </a:pPr>
            <a:r>
              <a:rPr lang="en-US" sz="2000"/>
              <a:t>Fudgeflix offers streaming services and DVD rentals. </a:t>
            </a:r>
            <a:endParaRPr/>
          </a:p>
          <a:p>
            <a:pPr marL="228600" lvl="0" indent="-228600" algn="l" rtl="0">
              <a:lnSpc>
                <a:spcPct val="90000"/>
              </a:lnSpc>
              <a:spcBef>
                <a:spcPts val="1000"/>
              </a:spcBef>
              <a:spcAft>
                <a:spcPts val="0"/>
              </a:spcAft>
              <a:buClr>
                <a:schemeClr val="dk1"/>
              </a:buClr>
              <a:buSzPts val="2000"/>
              <a:buChar char="•"/>
            </a:pPr>
            <a:r>
              <a:rPr lang="en-US" sz="2000"/>
              <a:t>Fudgecorp executives believe the merger will grow the enterprise by offering a “one-stop shop” to customers.</a:t>
            </a:r>
            <a:endParaRPr/>
          </a:p>
        </p:txBody>
      </p:sp>
      <p:sp>
        <p:nvSpPr>
          <p:cNvPr id="113" name="Google Shape;113;p2"/>
          <p:cNvSpPr/>
          <p:nvPr/>
        </p:nvSpPr>
        <p:spPr>
          <a:xfrm>
            <a:off x="10088880" y="0"/>
            <a:ext cx="210312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2"/>
          <p:cNvSpPr/>
          <p:nvPr/>
        </p:nvSpPr>
        <p:spPr>
          <a:xfrm>
            <a:off x="8915400" y="2358913"/>
            <a:ext cx="2140172" cy="2140172"/>
          </a:xfrm>
          <a:prstGeom prst="ellipse">
            <a:avLst/>
          </a:prstGeom>
          <a:solidFill>
            <a:srgbClr val="FFFFFF"/>
          </a:solidFill>
          <a:ln w="22225" cap="flat" cmpd="sng">
            <a:solidFill>
              <a:srgbClr val="F4753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15" name="Google Shape;115;p2" descr="A close up of a sign&#10;&#10;Description automatically generated"/>
          <p:cNvPicPr preferRelativeResize="0"/>
          <p:nvPr/>
        </p:nvPicPr>
        <p:blipFill rotWithShape="1">
          <a:blip r:embed="rId3">
            <a:alphaModFix/>
          </a:blip>
          <a:srcRect/>
          <a:stretch/>
        </p:blipFill>
        <p:spPr>
          <a:xfrm>
            <a:off x="9261587" y="2857501"/>
            <a:ext cx="1447797" cy="11429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4E79"/>
        </a:solidFill>
        <a:effectLst/>
      </p:bgPr>
    </p:bg>
    <p:spTree>
      <p:nvGrpSpPr>
        <p:cNvPr id="1" name="Shape 119"/>
        <p:cNvGrpSpPr/>
        <p:nvPr/>
      </p:nvGrpSpPr>
      <p:grpSpPr>
        <a:xfrm>
          <a:off x="0" y="0"/>
          <a:ext cx="0" cy="0"/>
          <a:chOff x="0" y="0"/>
          <a:chExt cx="0" cy="0"/>
        </a:xfrm>
      </p:grpSpPr>
      <p:sp>
        <p:nvSpPr>
          <p:cNvPr id="120" name="Google Shape;120;p3"/>
          <p:cNvSpPr/>
          <p:nvPr/>
        </p:nvSpPr>
        <p:spPr>
          <a:xfrm>
            <a:off x="17834" y="0"/>
            <a:ext cx="12192000" cy="6858000"/>
          </a:xfrm>
          <a:prstGeom prst="rect">
            <a:avLst/>
          </a:prstGeom>
          <a:solidFill>
            <a:srgbClr val="1E4E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3"/>
          <p:cNvSpPr/>
          <p:nvPr/>
        </p:nvSpPr>
        <p:spPr>
          <a:xfrm>
            <a:off x="0" y="0"/>
            <a:ext cx="1438656" cy="6858000"/>
          </a:xfrm>
          <a:prstGeom prst="rect">
            <a:avLst/>
          </a:prstGeom>
          <a:solidFill>
            <a:schemeClr val="accent5">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2"/>
              </a:solidFill>
              <a:latin typeface="Calibri"/>
              <a:ea typeface="Calibri"/>
              <a:cs typeface="Calibri"/>
              <a:sym typeface="Calibri"/>
            </a:endParaRPr>
          </a:p>
        </p:txBody>
      </p:sp>
      <p:sp>
        <p:nvSpPr>
          <p:cNvPr id="122" name="Google Shape;122;p3"/>
          <p:cNvSpPr/>
          <p:nvPr/>
        </p:nvSpPr>
        <p:spPr>
          <a:xfrm>
            <a:off x="1438656" y="0"/>
            <a:ext cx="3215640" cy="6858000"/>
          </a:xfrm>
          <a:prstGeom prst="rect">
            <a:avLst/>
          </a:prstGeom>
          <a:solidFill>
            <a:srgbClr val="2E75B5">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3" name="Google Shape;123;p3"/>
          <p:cNvSpPr txBox="1">
            <a:spLocks noGrp="1"/>
          </p:cNvSpPr>
          <p:nvPr>
            <p:ph type="title"/>
          </p:nvPr>
        </p:nvSpPr>
        <p:spPr>
          <a:xfrm>
            <a:off x="1776173" y="1608667"/>
            <a:ext cx="2556390" cy="4491015"/>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rgbClr val="FFFFFF"/>
              </a:buClr>
              <a:buSzPts val="4400"/>
              <a:buFont typeface="Calibri"/>
              <a:buNone/>
            </a:pPr>
            <a:r>
              <a:rPr lang="en-US">
                <a:solidFill>
                  <a:srgbClr val="FFFFFF"/>
                </a:solidFill>
              </a:rPr>
              <a:t>Project Charter</a:t>
            </a:r>
            <a:endParaRPr/>
          </a:p>
        </p:txBody>
      </p:sp>
      <p:sp>
        <p:nvSpPr>
          <p:cNvPr id="124" name="Google Shape;124;p3"/>
          <p:cNvSpPr txBox="1">
            <a:spLocks noGrp="1"/>
          </p:cNvSpPr>
          <p:nvPr>
            <p:ph type="body" idx="1"/>
          </p:nvPr>
        </p:nvSpPr>
        <p:spPr>
          <a:xfrm>
            <a:off x="4976029" y="1608667"/>
            <a:ext cx="6291241" cy="449101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FFFF"/>
              </a:buClr>
              <a:buSzPts val="1600"/>
              <a:buChar char="•"/>
            </a:pPr>
            <a:r>
              <a:rPr lang="en-US" sz="1600" dirty="0">
                <a:solidFill>
                  <a:srgbClr val="FFFFFF"/>
                </a:solidFill>
              </a:rPr>
              <a:t>Mission</a:t>
            </a:r>
            <a:endParaRPr dirty="0"/>
          </a:p>
          <a:p>
            <a:pPr marL="0" lvl="0" indent="0" algn="l" rtl="0">
              <a:lnSpc>
                <a:spcPct val="90000"/>
              </a:lnSpc>
              <a:spcBef>
                <a:spcPts val="1000"/>
              </a:spcBef>
              <a:spcAft>
                <a:spcPts val="0"/>
              </a:spcAft>
              <a:buClr>
                <a:srgbClr val="FFFFFF"/>
              </a:buClr>
              <a:buSzPts val="1600"/>
              <a:buNone/>
            </a:pPr>
            <a:r>
              <a:rPr lang="en-US" sz="1600" dirty="0">
                <a:solidFill>
                  <a:srgbClr val="FFFFFF"/>
                </a:solidFill>
              </a:rPr>
              <a:t>     Develop a data dashboard where stakeholders can assess performance metrics and KPIs across the </a:t>
            </a:r>
            <a:r>
              <a:rPr lang="en-US" sz="1600" dirty="0" smtClean="0">
                <a:solidFill>
                  <a:srgbClr val="FFFFFF"/>
                </a:solidFill>
              </a:rPr>
              <a:t>enterprise, increase </a:t>
            </a:r>
            <a:r>
              <a:rPr lang="en-US" sz="1600" dirty="0">
                <a:solidFill>
                  <a:srgbClr val="FFFFFF"/>
                </a:solidFill>
              </a:rPr>
              <a:t>marketing </a:t>
            </a:r>
            <a:r>
              <a:rPr lang="en-US" sz="1600" dirty="0" smtClean="0">
                <a:solidFill>
                  <a:srgbClr val="FFFFFF"/>
                </a:solidFill>
              </a:rPr>
              <a:t>effectiveness, and analyze employee costs to the business over time.</a:t>
            </a:r>
            <a:endParaRPr dirty="0"/>
          </a:p>
          <a:p>
            <a:pPr marL="228600" lvl="0" indent="-228600" algn="l" rtl="0">
              <a:lnSpc>
                <a:spcPct val="90000"/>
              </a:lnSpc>
              <a:spcBef>
                <a:spcPts val="1000"/>
              </a:spcBef>
              <a:spcAft>
                <a:spcPts val="0"/>
              </a:spcAft>
              <a:buClr>
                <a:srgbClr val="FFFFFF"/>
              </a:buClr>
              <a:buSzPts val="1600"/>
              <a:buChar char="•"/>
            </a:pPr>
            <a:r>
              <a:rPr lang="en-US" sz="1600" dirty="0">
                <a:solidFill>
                  <a:srgbClr val="FFFFFF"/>
                </a:solidFill>
              </a:rPr>
              <a:t>Business Case</a:t>
            </a:r>
            <a:endParaRPr dirty="0"/>
          </a:p>
          <a:p>
            <a:pPr marL="0" lvl="0" indent="0" algn="l" rtl="0">
              <a:lnSpc>
                <a:spcPct val="90000"/>
              </a:lnSpc>
              <a:spcBef>
                <a:spcPts val="1000"/>
              </a:spcBef>
              <a:spcAft>
                <a:spcPts val="0"/>
              </a:spcAft>
              <a:buClr>
                <a:srgbClr val="FFFFFF"/>
              </a:buClr>
              <a:buSzPts val="1600"/>
              <a:buNone/>
            </a:pPr>
            <a:r>
              <a:rPr lang="en-US" sz="1600" dirty="0">
                <a:solidFill>
                  <a:srgbClr val="FFFFFF"/>
                </a:solidFill>
              </a:rPr>
              <a:t>     This project has the potential to provide short-term incremental benefits as well as revenue and marketing breakthroughs over the long run.</a:t>
            </a:r>
            <a:endParaRPr dirty="0"/>
          </a:p>
          <a:p>
            <a:pPr marL="228600" lvl="0" indent="-228600" algn="l" rtl="0">
              <a:lnSpc>
                <a:spcPct val="90000"/>
              </a:lnSpc>
              <a:spcBef>
                <a:spcPts val="1000"/>
              </a:spcBef>
              <a:spcAft>
                <a:spcPts val="0"/>
              </a:spcAft>
              <a:buClr>
                <a:srgbClr val="FFFFFF"/>
              </a:buClr>
              <a:buSzPts val="1600"/>
              <a:buChar char="•"/>
            </a:pPr>
            <a:r>
              <a:rPr lang="en-US" sz="1600" dirty="0">
                <a:solidFill>
                  <a:srgbClr val="FFFFFF"/>
                </a:solidFill>
              </a:rPr>
              <a:t>Stakeholders</a:t>
            </a:r>
            <a:endParaRPr dirty="0"/>
          </a:p>
          <a:p>
            <a:pPr marL="0" lvl="0" indent="0" algn="l" rtl="0">
              <a:lnSpc>
                <a:spcPct val="90000"/>
              </a:lnSpc>
              <a:spcBef>
                <a:spcPts val="1000"/>
              </a:spcBef>
              <a:spcAft>
                <a:spcPts val="0"/>
              </a:spcAft>
              <a:buClr>
                <a:srgbClr val="FFFFFF"/>
              </a:buClr>
              <a:buSzPts val="1600"/>
              <a:buNone/>
            </a:pPr>
            <a:r>
              <a:rPr lang="en-US" sz="1600" dirty="0">
                <a:solidFill>
                  <a:srgbClr val="FFFFFF"/>
                </a:solidFill>
              </a:rPr>
              <a:t>     Marketing, business analytics, finance/accounting, and executives</a:t>
            </a:r>
            <a:endParaRPr dirty="0"/>
          </a:p>
          <a:p>
            <a:pPr marL="228600" lvl="0" indent="-228600" algn="l" rtl="0">
              <a:lnSpc>
                <a:spcPct val="90000"/>
              </a:lnSpc>
              <a:spcBef>
                <a:spcPts val="1000"/>
              </a:spcBef>
              <a:spcAft>
                <a:spcPts val="0"/>
              </a:spcAft>
              <a:buClr>
                <a:srgbClr val="FFFFFF"/>
              </a:buClr>
              <a:buSzPts val="1600"/>
              <a:buChar char="•"/>
            </a:pPr>
            <a:r>
              <a:rPr lang="en-US" sz="1600" dirty="0">
                <a:solidFill>
                  <a:srgbClr val="FFFFFF"/>
                </a:solidFill>
              </a:rPr>
              <a:t>Project Team</a:t>
            </a:r>
            <a:endParaRPr dirty="0"/>
          </a:p>
          <a:p>
            <a:pPr marL="0" lvl="0" indent="0" algn="l" rtl="0">
              <a:lnSpc>
                <a:spcPct val="90000"/>
              </a:lnSpc>
              <a:spcBef>
                <a:spcPts val="1000"/>
              </a:spcBef>
              <a:spcAft>
                <a:spcPts val="0"/>
              </a:spcAft>
              <a:buClr>
                <a:srgbClr val="FFFFFF"/>
              </a:buClr>
              <a:buSzPts val="1600"/>
              <a:buNone/>
            </a:pPr>
            <a:r>
              <a:rPr lang="en-US" sz="1600" dirty="0">
                <a:solidFill>
                  <a:srgbClr val="FFFFFF"/>
                </a:solidFill>
              </a:rPr>
              <a:t>     Cartney Thompson</a:t>
            </a:r>
            <a:endParaRPr dirty="0"/>
          </a:p>
          <a:p>
            <a:pPr marL="0" lvl="0" indent="0" algn="l" rtl="0">
              <a:lnSpc>
                <a:spcPct val="90000"/>
              </a:lnSpc>
              <a:spcBef>
                <a:spcPts val="1000"/>
              </a:spcBef>
              <a:spcAft>
                <a:spcPts val="0"/>
              </a:spcAft>
              <a:buClr>
                <a:srgbClr val="FFFFFF"/>
              </a:buClr>
              <a:buSzPts val="1600"/>
              <a:buNone/>
            </a:pPr>
            <a:r>
              <a:rPr lang="en-US" sz="1600" dirty="0">
                <a:solidFill>
                  <a:srgbClr val="FFFFFF"/>
                </a:solidFill>
              </a:rPr>
              <a:t>     Jack Harris</a:t>
            </a:r>
            <a:endParaRPr dirty="0"/>
          </a:p>
          <a:p>
            <a:pPr marL="0" lvl="0" indent="0" algn="l" rtl="0">
              <a:lnSpc>
                <a:spcPct val="90000"/>
              </a:lnSpc>
              <a:spcBef>
                <a:spcPts val="1000"/>
              </a:spcBef>
              <a:spcAft>
                <a:spcPts val="0"/>
              </a:spcAft>
              <a:buClr>
                <a:srgbClr val="FFFFFF"/>
              </a:buClr>
              <a:buSzPts val="1600"/>
              <a:buNone/>
            </a:pPr>
            <a:r>
              <a:rPr lang="en-US" sz="1600" dirty="0">
                <a:solidFill>
                  <a:srgbClr val="FFFFFF"/>
                </a:solidFill>
              </a:rPr>
              <a:t>     Michael Morales</a:t>
            </a:r>
            <a:endParaRPr dirty="0"/>
          </a:p>
          <a:p>
            <a:pPr marL="0" lvl="0" indent="0" algn="l" rtl="0">
              <a:lnSpc>
                <a:spcPct val="90000"/>
              </a:lnSpc>
              <a:spcBef>
                <a:spcPts val="1000"/>
              </a:spcBef>
              <a:spcAft>
                <a:spcPts val="0"/>
              </a:spcAft>
              <a:buClr>
                <a:schemeClr val="lt1"/>
              </a:buClr>
              <a:buSzPts val="1600"/>
              <a:buNone/>
            </a:pPr>
            <a:endParaRPr sz="1600" dirty="0">
              <a:solidFill>
                <a:srgbClr val="FFFFFF"/>
              </a:solidFill>
            </a:endParaRPr>
          </a:p>
          <a:p>
            <a:pPr marL="0" lvl="0" indent="0" algn="l" rtl="0">
              <a:lnSpc>
                <a:spcPct val="90000"/>
              </a:lnSpc>
              <a:spcBef>
                <a:spcPts val="1000"/>
              </a:spcBef>
              <a:spcAft>
                <a:spcPts val="0"/>
              </a:spcAft>
              <a:buClr>
                <a:schemeClr val="lt1"/>
              </a:buClr>
              <a:buSzPts val="1600"/>
              <a:buNone/>
            </a:pPr>
            <a:endParaRPr sz="1600"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sp>
        <p:nvSpPr>
          <p:cNvPr id="130" name="Google Shape;130;p4"/>
          <p:cNvSpPr/>
          <p:nvPr/>
        </p:nvSpPr>
        <p:spPr>
          <a:xfrm>
            <a:off x="484096" y="470925"/>
            <a:ext cx="4381009" cy="5892104"/>
          </a:xfrm>
          <a:custGeom>
            <a:avLst/>
            <a:gdLst/>
            <a:ahLst/>
            <a:cxnLst/>
            <a:rect l="l" t="t" r="r" b="b"/>
            <a:pathLst>
              <a:path w="4381009" h="5892104" extrusionOk="0">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1" name="Google Shape;131;p4"/>
          <p:cNvSpPr txBox="1">
            <a:spLocks noGrp="1"/>
          </p:cNvSpPr>
          <p:nvPr>
            <p:ph type="title"/>
          </p:nvPr>
        </p:nvSpPr>
        <p:spPr>
          <a:xfrm>
            <a:off x="863029" y="1012004"/>
            <a:ext cx="3416158" cy="479540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US">
                <a:solidFill>
                  <a:srgbClr val="FFFFFF"/>
                </a:solidFill>
              </a:rPr>
              <a:t>Business Processes</a:t>
            </a:r>
            <a:endParaRPr/>
          </a:p>
        </p:txBody>
      </p:sp>
      <p:grpSp>
        <p:nvGrpSpPr>
          <p:cNvPr id="132" name="Google Shape;132;p4"/>
          <p:cNvGrpSpPr/>
          <p:nvPr/>
        </p:nvGrpSpPr>
        <p:grpSpPr>
          <a:xfrm>
            <a:off x="5194300" y="473366"/>
            <a:ext cx="6513603" cy="5880540"/>
            <a:chOff x="0" y="2442"/>
            <a:chExt cx="6513603" cy="5880540"/>
          </a:xfrm>
        </p:grpSpPr>
        <p:sp>
          <p:nvSpPr>
            <p:cNvPr id="133" name="Google Shape;133;p4"/>
            <p:cNvSpPr/>
            <p:nvPr/>
          </p:nvSpPr>
          <p:spPr>
            <a:xfrm>
              <a:off x="0" y="2442"/>
              <a:ext cx="6513603" cy="1238008"/>
            </a:xfrm>
            <a:prstGeom prst="roundRect">
              <a:avLst>
                <a:gd name="adj" fmla="val 1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374497" y="280994"/>
              <a:ext cx="680904" cy="680904"/>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429899" y="2442"/>
              <a:ext cx="5083704" cy="123800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txBox="1"/>
            <p:nvPr/>
          </p:nvSpPr>
          <p:spPr>
            <a:xfrm>
              <a:off x="1429899" y="2442"/>
              <a:ext cx="5083704" cy="1238008"/>
            </a:xfrm>
            <a:prstGeom prst="rect">
              <a:avLst/>
            </a:prstGeom>
            <a:noFill/>
            <a:ln>
              <a:noFill/>
            </a:ln>
          </p:spPr>
          <p:txBody>
            <a:bodyPr spcFirstLastPara="1" wrap="square" lIns="131000" tIns="131000" rIns="131000" bIns="131000" anchor="ctr" anchorCtr="0">
              <a:noAutofit/>
            </a:bodyPr>
            <a:lstStyle/>
            <a:p>
              <a:pPr marL="0" marR="0" lvl="0" indent="0" algn="l" rtl="0">
                <a:lnSpc>
                  <a:spcPct val="90000"/>
                </a:lnSpc>
                <a:spcBef>
                  <a:spcPts val="0"/>
                </a:spcBef>
                <a:spcAft>
                  <a:spcPts val="0"/>
                </a:spcAft>
                <a:buClr>
                  <a:schemeClr val="dk1"/>
                </a:buClr>
                <a:buSzPts val="1500"/>
                <a:buFont typeface="Calibri"/>
                <a:buNone/>
              </a:pPr>
              <a:r>
                <a:rPr lang="en-US" sz="1500">
                  <a:solidFill>
                    <a:schemeClr val="dk1"/>
                  </a:solidFill>
                  <a:latin typeface="Calibri"/>
                  <a:ea typeface="Calibri"/>
                  <a:cs typeface="Calibri"/>
                  <a:sym typeface="Calibri"/>
                </a:rPr>
                <a:t>Stakeholders want to know the total revenue across both Fudgeflix and Fudegmart. This will allow the total revenue of Fudgecorp to be calculated, and will also enable stakeholders to compare and contrast each entity’s performance.</a:t>
              </a:r>
              <a:endParaRPr/>
            </a:p>
          </p:txBody>
        </p:sp>
        <p:sp>
          <p:nvSpPr>
            <p:cNvPr id="137" name="Google Shape;137;p4"/>
            <p:cNvSpPr/>
            <p:nvPr/>
          </p:nvSpPr>
          <p:spPr>
            <a:xfrm>
              <a:off x="0" y="1549953"/>
              <a:ext cx="6513603" cy="1238008"/>
            </a:xfrm>
            <a:prstGeom prst="roundRect">
              <a:avLst>
                <a:gd name="adj" fmla="val 1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74497" y="1828505"/>
              <a:ext cx="680904" cy="680904"/>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1429899" y="1549953"/>
              <a:ext cx="5083704" cy="123800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txBox="1"/>
            <p:nvPr/>
          </p:nvSpPr>
          <p:spPr>
            <a:xfrm>
              <a:off x="1429899" y="1549953"/>
              <a:ext cx="5083704" cy="1238008"/>
            </a:xfrm>
            <a:prstGeom prst="rect">
              <a:avLst/>
            </a:prstGeom>
            <a:noFill/>
            <a:ln>
              <a:noFill/>
            </a:ln>
          </p:spPr>
          <p:txBody>
            <a:bodyPr spcFirstLastPara="1" wrap="square" lIns="131000" tIns="131000" rIns="131000" bIns="131000" anchor="ctr" anchorCtr="0">
              <a:noAutofit/>
            </a:bodyPr>
            <a:lstStyle/>
            <a:p>
              <a:pPr marL="0" marR="0" lvl="0" indent="0" algn="l" rtl="0">
                <a:lnSpc>
                  <a:spcPct val="90000"/>
                </a:lnSpc>
                <a:spcBef>
                  <a:spcPts val="0"/>
                </a:spcBef>
                <a:spcAft>
                  <a:spcPts val="0"/>
                </a:spcAft>
                <a:buClr>
                  <a:schemeClr val="dk1"/>
                </a:buClr>
                <a:buSzPts val="1500"/>
                <a:buFont typeface="Calibri"/>
                <a:buNone/>
              </a:pPr>
              <a:r>
                <a:rPr lang="en-US" sz="1500">
                  <a:solidFill>
                    <a:schemeClr val="dk1"/>
                  </a:solidFill>
                  <a:latin typeface="Calibri"/>
                  <a:ea typeface="Calibri"/>
                  <a:cs typeface="Calibri"/>
                  <a:sym typeface="Calibri"/>
                </a:rPr>
                <a:t>Stakeholders want to know where there is customer overlap between Fudgeflix and Fudgemart. This will give them more marketing information than they can currently obtain from the entities separately. </a:t>
              </a:r>
              <a:endParaRPr/>
            </a:p>
          </p:txBody>
        </p:sp>
        <p:sp>
          <p:nvSpPr>
            <p:cNvPr id="141" name="Google Shape;141;p4"/>
            <p:cNvSpPr/>
            <p:nvPr/>
          </p:nvSpPr>
          <p:spPr>
            <a:xfrm>
              <a:off x="0" y="3097464"/>
              <a:ext cx="6513603" cy="1238008"/>
            </a:xfrm>
            <a:prstGeom prst="roundRect">
              <a:avLst>
                <a:gd name="adj" fmla="val 1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374497" y="3376015"/>
              <a:ext cx="680904" cy="680904"/>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1429899" y="3097464"/>
              <a:ext cx="5083704" cy="123800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txBox="1"/>
            <p:nvPr/>
          </p:nvSpPr>
          <p:spPr>
            <a:xfrm>
              <a:off x="1429899" y="3097464"/>
              <a:ext cx="5083704" cy="1238008"/>
            </a:xfrm>
            <a:prstGeom prst="rect">
              <a:avLst/>
            </a:prstGeom>
            <a:noFill/>
            <a:ln>
              <a:noFill/>
            </a:ln>
          </p:spPr>
          <p:txBody>
            <a:bodyPr spcFirstLastPara="1" wrap="square" lIns="131000" tIns="131000" rIns="131000" bIns="1310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sz="1500">
                  <a:solidFill>
                    <a:schemeClr val="dk1"/>
                  </a:solidFill>
                  <a:latin typeface="Calibri"/>
                  <a:ea typeface="Calibri"/>
                  <a:cs typeface="Calibri"/>
                  <a:sym typeface="Calibri"/>
                </a:rPr>
                <a:t>Fudgecorp needs to make better use of product/rental categorizations to gather more data about customer purchasing behavior.</a:t>
              </a:r>
              <a:endParaRPr sz="180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1500"/>
                <a:buFont typeface="Calibri"/>
                <a:buNone/>
              </a:pPr>
              <a:endParaRPr sz="1500">
                <a:solidFill>
                  <a:schemeClr val="dk1"/>
                </a:solidFill>
                <a:latin typeface="Calibri"/>
                <a:ea typeface="Calibri"/>
                <a:cs typeface="Calibri"/>
                <a:sym typeface="Calibri"/>
              </a:endParaRPr>
            </a:p>
          </p:txBody>
        </p:sp>
        <p:sp>
          <p:nvSpPr>
            <p:cNvPr id="145" name="Google Shape;145;p4"/>
            <p:cNvSpPr/>
            <p:nvPr/>
          </p:nvSpPr>
          <p:spPr>
            <a:xfrm>
              <a:off x="0" y="4644974"/>
              <a:ext cx="6513603" cy="1238008"/>
            </a:xfrm>
            <a:prstGeom prst="roundRect">
              <a:avLst>
                <a:gd name="adj" fmla="val 10000"/>
              </a:avLst>
            </a:prstGeom>
            <a:solidFill>
              <a:srgbClr val="599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374497" y="4923526"/>
              <a:ext cx="680904" cy="680904"/>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1429899" y="4644974"/>
              <a:ext cx="5083704" cy="123800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txBox="1"/>
            <p:nvPr/>
          </p:nvSpPr>
          <p:spPr>
            <a:xfrm>
              <a:off x="1429899" y="4644974"/>
              <a:ext cx="5083704" cy="1238008"/>
            </a:xfrm>
            <a:prstGeom prst="rect">
              <a:avLst/>
            </a:prstGeom>
            <a:noFill/>
            <a:ln>
              <a:noFill/>
            </a:ln>
          </p:spPr>
          <p:txBody>
            <a:bodyPr spcFirstLastPara="1" wrap="square" lIns="131000" tIns="131000" rIns="131000" bIns="131000" anchor="ctr" anchorCtr="0">
              <a:noAutofit/>
            </a:bodyPr>
            <a:lstStyle/>
            <a:p>
              <a:pPr marL="0" lvl="0" indent="0" algn="l" rtl="0">
                <a:lnSpc>
                  <a:spcPct val="90000"/>
                </a:lnSpc>
                <a:spcBef>
                  <a:spcPts val="0"/>
                </a:spcBef>
                <a:spcAft>
                  <a:spcPts val="0"/>
                </a:spcAft>
                <a:buClr>
                  <a:schemeClr val="dk1"/>
                </a:buClr>
                <a:buSzPts val="1100"/>
                <a:buFont typeface="Arial"/>
                <a:buNone/>
              </a:pPr>
              <a:r>
                <a:rPr lang="en-US" sz="1500" dirty="0" err="1" smtClean="0">
                  <a:solidFill>
                    <a:schemeClr val="dk1"/>
                  </a:solidFill>
                  <a:latin typeface="Calibri"/>
                  <a:ea typeface="Calibri"/>
                  <a:cs typeface="Calibri"/>
                  <a:sym typeface="Calibri"/>
                </a:rPr>
                <a:t>FudgeCorp</a:t>
              </a:r>
              <a:r>
                <a:rPr lang="en-US" sz="1500" dirty="0" smtClean="0">
                  <a:solidFill>
                    <a:schemeClr val="dk1"/>
                  </a:solidFill>
                  <a:latin typeface="Calibri"/>
                  <a:ea typeface="Calibri"/>
                  <a:cs typeface="Calibri"/>
                  <a:sym typeface="Calibri"/>
                </a:rPr>
                <a:t>, specifically </a:t>
              </a:r>
              <a:r>
                <a:rPr lang="en-US" sz="1500" dirty="0" err="1" smtClean="0">
                  <a:solidFill>
                    <a:schemeClr val="dk1"/>
                  </a:solidFill>
                  <a:latin typeface="Calibri"/>
                  <a:ea typeface="Calibri"/>
                  <a:cs typeface="Calibri"/>
                  <a:sym typeface="Calibri"/>
                </a:rPr>
                <a:t>Fudgemart</a:t>
              </a:r>
              <a:r>
                <a:rPr lang="en-US" sz="1500" dirty="0" smtClean="0">
                  <a:solidFill>
                    <a:schemeClr val="dk1"/>
                  </a:solidFill>
                  <a:latin typeface="Calibri"/>
                  <a:ea typeface="Calibri"/>
                  <a:cs typeface="Calibri"/>
                  <a:sym typeface="Calibri"/>
                </a:rPr>
                <a:t>, needs to know how much employee costs has changed over time to better optimize expenditure on employees.</a:t>
              </a:r>
              <a:endParaRPr sz="1800"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1500"/>
                <a:buFont typeface="Calibri"/>
                <a:buNone/>
              </a:pPr>
              <a:endParaRPr sz="1500" dirty="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52"/>
        <p:cNvGrpSpPr/>
        <p:nvPr/>
      </p:nvGrpSpPr>
      <p:grpSpPr>
        <a:xfrm>
          <a:off x="0" y="0"/>
          <a:ext cx="0" cy="0"/>
          <a:chOff x="0" y="0"/>
          <a:chExt cx="0" cy="0"/>
        </a:xfrm>
      </p:grpSpPr>
      <p:sp>
        <p:nvSpPr>
          <p:cNvPr id="153" name="Google Shape;153;p5"/>
          <p:cNvSpPr txBox="1"/>
          <p:nvPr/>
        </p:nvSpPr>
        <p:spPr>
          <a:xfrm>
            <a:off x="2542782" y="100381"/>
            <a:ext cx="7295536"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1E4E79"/>
                </a:solidFill>
                <a:latin typeface="Arial"/>
                <a:ea typeface="Arial"/>
                <a:cs typeface="Arial"/>
                <a:sym typeface="Arial"/>
              </a:rPr>
              <a:t>Star Schema</a:t>
            </a:r>
            <a:endParaRPr/>
          </a:p>
        </p:txBody>
      </p:sp>
      <p:pic>
        <p:nvPicPr>
          <p:cNvPr id="2" name="Picture 1"/>
          <p:cNvPicPr>
            <a:picLocks noChangeAspect="1"/>
          </p:cNvPicPr>
          <p:nvPr/>
        </p:nvPicPr>
        <p:blipFill>
          <a:blip r:embed="rId3"/>
          <a:stretch>
            <a:fillRect/>
          </a:stretch>
        </p:blipFill>
        <p:spPr>
          <a:xfrm>
            <a:off x="2236572" y="962685"/>
            <a:ext cx="6428603" cy="53396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Performance</a:t>
            </a:r>
            <a:br>
              <a:rPr lang="en-US"/>
            </a:br>
            <a:r>
              <a:rPr lang="en-US" sz="2400"/>
              <a:t>Revenue Summary</a:t>
            </a:r>
            <a:endParaRPr/>
          </a:p>
        </p:txBody>
      </p:sp>
      <p:graphicFrame>
        <p:nvGraphicFramePr>
          <p:cNvPr id="161" name="Google Shape;161;p6"/>
          <p:cNvGraphicFramePr/>
          <p:nvPr/>
        </p:nvGraphicFramePr>
        <p:xfrm>
          <a:off x="838199" y="1574107"/>
          <a:ext cx="3440098" cy="2601533"/>
        </p:xfrm>
        <a:graphic>
          <a:graphicData uri="http://schemas.openxmlformats.org/drawingml/2006/chart">
            <c:chart xmlns:c="http://schemas.openxmlformats.org/drawingml/2006/chart" xmlns:r="http://schemas.openxmlformats.org/officeDocument/2006/relationships" r:id="rId3"/>
          </a:graphicData>
        </a:graphic>
      </p:graphicFrame>
      <p:grpSp>
        <p:nvGrpSpPr>
          <p:cNvPr id="162" name="Google Shape;162;p6"/>
          <p:cNvGrpSpPr/>
          <p:nvPr/>
        </p:nvGrpSpPr>
        <p:grpSpPr>
          <a:xfrm>
            <a:off x="5070143" y="600502"/>
            <a:ext cx="6776113" cy="5713324"/>
            <a:chOff x="4509478" y="32716"/>
            <a:chExt cx="7016056" cy="6438059"/>
          </a:xfrm>
        </p:grpSpPr>
        <p:graphicFrame>
          <p:nvGraphicFramePr>
            <p:cNvPr id="163" name="Google Shape;163;p6"/>
            <p:cNvGraphicFramePr/>
            <p:nvPr/>
          </p:nvGraphicFramePr>
          <p:xfrm>
            <a:off x="4873725" y="32716"/>
            <a:ext cx="6651809" cy="252578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4" name="Google Shape;164;p6"/>
            <p:cNvGraphicFramePr/>
            <p:nvPr/>
          </p:nvGraphicFramePr>
          <p:xfrm>
            <a:off x="4913194" y="2395181"/>
            <a:ext cx="6530455" cy="197656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65" name="Google Shape;165;p6"/>
            <p:cNvGraphicFramePr/>
            <p:nvPr/>
          </p:nvGraphicFramePr>
          <p:xfrm>
            <a:off x="4913193" y="4494210"/>
            <a:ext cx="6530455" cy="1976565"/>
          </p:xfrm>
          <a:graphic>
            <a:graphicData uri="http://schemas.openxmlformats.org/drawingml/2006/chart">
              <c:chart xmlns:c="http://schemas.openxmlformats.org/drawingml/2006/chart" xmlns:r="http://schemas.openxmlformats.org/officeDocument/2006/relationships" r:id="rId6"/>
            </a:graphicData>
          </a:graphic>
        </p:graphicFrame>
        <p:sp>
          <p:nvSpPr>
            <p:cNvPr id="166" name="Google Shape;166;p6"/>
            <p:cNvSpPr txBox="1"/>
            <p:nvPr/>
          </p:nvSpPr>
          <p:spPr>
            <a:xfrm rot="-5400000">
              <a:off x="4102588" y="3208325"/>
              <a:ext cx="1259925" cy="4461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u="sng">
                  <a:solidFill>
                    <a:schemeClr val="dk1"/>
                  </a:solidFill>
                  <a:latin typeface="Calibri"/>
                  <a:ea typeface="Calibri"/>
                  <a:cs typeface="Calibri"/>
                  <a:sym typeface="Calibri"/>
                </a:rPr>
                <a:t>FudgeMart</a:t>
              </a:r>
              <a:endParaRPr sz="1600" u="sng">
                <a:solidFill>
                  <a:schemeClr val="dk1"/>
                </a:solidFill>
                <a:latin typeface="Calibri"/>
                <a:ea typeface="Calibri"/>
                <a:cs typeface="Calibri"/>
                <a:sym typeface="Calibri"/>
              </a:endParaRPr>
            </a:p>
          </p:txBody>
        </p:sp>
        <p:sp>
          <p:nvSpPr>
            <p:cNvPr id="167" name="Google Shape;167;p6"/>
            <p:cNvSpPr txBox="1"/>
            <p:nvPr/>
          </p:nvSpPr>
          <p:spPr>
            <a:xfrm rot="-5400000">
              <a:off x="4324795" y="5162013"/>
              <a:ext cx="1013021" cy="4461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u="sng">
                  <a:solidFill>
                    <a:schemeClr val="dk1"/>
                  </a:solidFill>
                  <a:latin typeface="Calibri"/>
                  <a:ea typeface="Calibri"/>
                  <a:cs typeface="Calibri"/>
                  <a:sym typeface="Calibri"/>
                </a:rPr>
                <a:t>FudgeFlix</a:t>
              </a:r>
              <a:endParaRPr sz="1600" u="sng">
                <a:solidFill>
                  <a:schemeClr val="dk1"/>
                </a:solidFill>
                <a:latin typeface="Calibri"/>
                <a:ea typeface="Calibri"/>
                <a:cs typeface="Calibri"/>
                <a:sym typeface="Calibri"/>
              </a:endParaRPr>
            </a:p>
          </p:txBody>
        </p:sp>
        <p:cxnSp>
          <p:nvCxnSpPr>
            <p:cNvPr id="168" name="Google Shape;168;p6"/>
            <p:cNvCxnSpPr/>
            <p:nvPr/>
          </p:nvCxnSpPr>
          <p:spPr>
            <a:xfrm>
              <a:off x="4724921" y="4494210"/>
              <a:ext cx="6800613" cy="0"/>
            </a:xfrm>
            <a:prstGeom prst="straightConnector1">
              <a:avLst/>
            </a:prstGeom>
            <a:noFill/>
            <a:ln w="9525" cap="flat" cmpd="sng">
              <a:solidFill>
                <a:schemeClr val="dk1"/>
              </a:solidFill>
              <a:prstDash val="solid"/>
              <a:miter lim="800000"/>
              <a:headEnd type="none" w="sm" len="sm"/>
              <a:tailEnd type="none" w="sm" len="sm"/>
            </a:ln>
          </p:spPr>
        </p:cxnSp>
        <p:cxnSp>
          <p:nvCxnSpPr>
            <p:cNvPr id="169" name="Google Shape;169;p6"/>
            <p:cNvCxnSpPr/>
            <p:nvPr/>
          </p:nvCxnSpPr>
          <p:spPr>
            <a:xfrm>
              <a:off x="4643035" y="2558502"/>
              <a:ext cx="6800613" cy="0"/>
            </a:xfrm>
            <a:prstGeom prst="straightConnector1">
              <a:avLst/>
            </a:prstGeom>
            <a:noFill/>
            <a:ln w="9525" cap="flat" cmpd="sng">
              <a:solidFill>
                <a:schemeClr val="dk1"/>
              </a:solidFill>
              <a:prstDash val="solid"/>
              <a:miter lim="800000"/>
              <a:headEnd type="none" w="sm" len="sm"/>
              <a:tailEnd type="none" w="sm" len="sm"/>
            </a:ln>
          </p:spPr>
        </p:cxnSp>
      </p:grpSp>
      <p:graphicFrame>
        <p:nvGraphicFramePr>
          <p:cNvPr id="170" name="Google Shape;170;p6"/>
          <p:cNvGraphicFramePr/>
          <p:nvPr/>
        </p:nvGraphicFramePr>
        <p:xfrm>
          <a:off x="362594" y="4013500"/>
          <a:ext cx="4567976" cy="2496482"/>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Revenue</a:t>
            </a:r>
            <a:br>
              <a:rPr lang="en-US"/>
            </a:br>
            <a:r>
              <a:rPr lang="en-US" sz="2800"/>
              <a:t>By Month</a:t>
            </a:r>
            <a:endParaRPr/>
          </a:p>
        </p:txBody>
      </p:sp>
      <p:graphicFrame>
        <p:nvGraphicFramePr>
          <p:cNvPr id="177" name="Google Shape;177;p7"/>
          <p:cNvGraphicFramePr/>
          <p:nvPr/>
        </p:nvGraphicFramePr>
        <p:xfrm>
          <a:off x="1289712" y="1412542"/>
          <a:ext cx="10235821" cy="2320121"/>
        </p:xfrm>
        <a:graphic>
          <a:graphicData uri="http://schemas.openxmlformats.org/drawingml/2006/chart">
            <c:chart xmlns:c="http://schemas.openxmlformats.org/drawingml/2006/chart" xmlns:r="http://schemas.openxmlformats.org/officeDocument/2006/relationships" r:id="rId3"/>
          </a:graphicData>
        </a:graphic>
      </p:graphicFrame>
      <p:sp>
        <p:nvSpPr>
          <p:cNvPr id="178" name="Google Shape;178;p7"/>
          <p:cNvSpPr txBox="1"/>
          <p:nvPr/>
        </p:nvSpPr>
        <p:spPr>
          <a:xfrm rot="-5400000">
            <a:off x="515035" y="2181332"/>
            <a:ext cx="1077218"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u="sng">
                <a:solidFill>
                  <a:schemeClr val="dk1"/>
                </a:solidFill>
                <a:latin typeface="Calibri"/>
                <a:ea typeface="Calibri"/>
                <a:cs typeface="Calibri"/>
                <a:sym typeface="Calibri"/>
              </a:rPr>
              <a:t>FudgeMart</a:t>
            </a:r>
            <a:endParaRPr sz="1600" u="sng">
              <a:solidFill>
                <a:schemeClr val="dk1"/>
              </a:solidFill>
              <a:latin typeface="Calibri"/>
              <a:ea typeface="Calibri"/>
              <a:cs typeface="Calibri"/>
              <a:sym typeface="Calibri"/>
            </a:endParaRPr>
          </a:p>
        </p:txBody>
      </p:sp>
      <p:grpSp>
        <p:nvGrpSpPr>
          <p:cNvPr id="179" name="Google Shape;179;p7"/>
          <p:cNvGrpSpPr/>
          <p:nvPr/>
        </p:nvGrpSpPr>
        <p:grpSpPr>
          <a:xfrm>
            <a:off x="974831" y="3900141"/>
            <a:ext cx="10769067" cy="2490716"/>
            <a:chOff x="858825" y="3684896"/>
            <a:chExt cx="10769067" cy="2490716"/>
          </a:xfrm>
        </p:grpSpPr>
        <p:graphicFrame>
          <p:nvGraphicFramePr>
            <p:cNvPr id="180" name="Google Shape;180;p7"/>
            <p:cNvGraphicFramePr/>
            <p:nvPr/>
          </p:nvGraphicFramePr>
          <p:xfrm>
            <a:off x="1460310" y="3684896"/>
            <a:ext cx="10167582" cy="2490716"/>
          </p:xfrm>
          <a:graphic>
            <a:graphicData uri="http://schemas.openxmlformats.org/drawingml/2006/chart">
              <c:chart xmlns:c="http://schemas.openxmlformats.org/drawingml/2006/chart" xmlns:r="http://schemas.openxmlformats.org/officeDocument/2006/relationships" r:id="rId4"/>
            </a:graphicData>
          </a:graphic>
        </p:graphicFrame>
        <p:sp>
          <p:nvSpPr>
            <p:cNvPr id="181" name="Google Shape;181;p7"/>
            <p:cNvSpPr txBox="1"/>
            <p:nvPr/>
          </p:nvSpPr>
          <p:spPr>
            <a:xfrm rot="-5400000">
              <a:off x="601509" y="4437396"/>
              <a:ext cx="945519"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u="sng">
                  <a:solidFill>
                    <a:schemeClr val="dk1"/>
                  </a:solidFill>
                  <a:latin typeface="Calibri"/>
                  <a:ea typeface="Calibri"/>
                  <a:cs typeface="Calibri"/>
                  <a:sym typeface="Calibri"/>
                </a:rPr>
                <a:t>FudgeFlix</a:t>
              </a:r>
              <a:endParaRPr sz="1600" u="sng">
                <a:solidFill>
                  <a:schemeClr val="dk1"/>
                </a:solidFill>
                <a:latin typeface="Calibri"/>
                <a:ea typeface="Calibri"/>
                <a:cs typeface="Calibri"/>
                <a:sym typeface="Calibri"/>
              </a:endParaRPr>
            </a:p>
          </p:txBody>
        </p:sp>
      </p:grpSp>
      <p:cxnSp>
        <p:nvCxnSpPr>
          <p:cNvPr id="182" name="Google Shape;182;p7"/>
          <p:cNvCxnSpPr/>
          <p:nvPr/>
        </p:nvCxnSpPr>
        <p:spPr>
          <a:xfrm>
            <a:off x="1053643" y="3671248"/>
            <a:ext cx="10560602" cy="61415"/>
          </a:xfrm>
          <a:prstGeom prst="straightConnector1">
            <a:avLst/>
          </a:prstGeom>
          <a:noFill/>
          <a:ln w="28575" cap="flat" cmpd="sng">
            <a:solidFill>
              <a:schemeClr val="dk1"/>
            </a:solidFill>
            <a:prstDash val="solid"/>
            <a:miter lim="800000"/>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Performance</a:t>
            </a:r>
            <a:br>
              <a:rPr lang="en-US"/>
            </a:br>
            <a:r>
              <a:rPr lang="en-US" sz="2800"/>
              <a:t>FudgeMart - Category</a:t>
            </a:r>
            <a:endParaRPr/>
          </a:p>
        </p:txBody>
      </p:sp>
      <p:graphicFrame>
        <p:nvGraphicFramePr>
          <p:cNvPr id="189" name="Google Shape;189;p8"/>
          <p:cNvGraphicFramePr/>
          <p:nvPr/>
        </p:nvGraphicFramePr>
        <p:xfrm>
          <a:off x="348017" y="1690688"/>
          <a:ext cx="4824484" cy="45583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0" name="Google Shape;190;p8"/>
          <p:cNvGraphicFramePr/>
          <p:nvPr/>
        </p:nvGraphicFramePr>
        <p:xfrm>
          <a:off x="5809397" y="673835"/>
          <a:ext cx="6034586" cy="145348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1" name="Google Shape;191;p8"/>
          <p:cNvGraphicFramePr/>
          <p:nvPr/>
        </p:nvGraphicFramePr>
        <p:xfrm>
          <a:off x="5809397" y="4966802"/>
          <a:ext cx="5970896" cy="16567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92" name="Google Shape;192;p8"/>
          <p:cNvGraphicFramePr/>
          <p:nvPr/>
        </p:nvGraphicFramePr>
        <p:xfrm>
          <a:off x="5809397" y="1712533"/>
          <a:ext cx="5970896" cy="156968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93" name="Google Shape;193;p8"/>
          <p:cNvGraphicFramePr/>
          <p:nvPr/>
        </p:nvGraphicFramePr>
        <p:xfrm>
          <a:off x="5809397" y="2751707"/>
          <a:ext cx="5970896" cy="147662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94" name="Google Shape;194;p8"/>
          <p:cNvGraphicFramePr/>
          <p:nvPr/>
        </p:nvGraphicFramePr>
        <p:xfrm>
          <a:off x="5809397" y="3812726"/>
          <a:ext cx="5970896" cy="1459658"/>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Performance</a:t>
            </a:r>
            <a:br>
              <a:rPr lang="en-US"/>
            </a:br>
            <a:r>
              <a:rPr lang="en-US" sz="2800"/>
              <a:t>FudgeFlix - Category</a:t>
            </a:r>
            <a:endParaRPr/>
          </a:p>
        </p:txBody>
      </p:sp>
      <p:graphicFrame>
        <p:nvGraphicFramePr>
          <p:cNvPr id="201" name="Google Shape;201;p9"/>
          <p:cNvGraphicFramePr/>
          <p:nvPr/>
        </p:nvGraphicFramePr>
        <p:xfrm>
          <a:off x="348017" y="1690688"/>
          <a:ext cx="4824484" cy="45583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2" name="Google Shape;202;p9"/>
          <p:cNvGraphicFramePr/>
          <p:nvPr/>
        </p:nvGraphicFramePr>
        <p:xfrm>
          <a:off x="5809397" y="673835"/>
          <a:ext cx="6034586" cy="145348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3" name="Google Shape;203;p9"/>
          <p:cNvGraphicFramePr/>
          <p:nvPr/>
        </p:nvGraphicFramePr>
        <p:xfrm>
          <a:off x="5809397" y="1712533"/>
          <a:ext cx="5970896" cy="156968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04" name="Google Shape;204;p9"/>
          <p:cNvGraphicFramePr/>
          <p:nvPr/>
        </p:nvGraphicFramePr>
        <p:xfrm>
          <a:off x="5809397" y="2751707"/>
          <a:ext cx="5970896" cy="147662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05" name="Google Shape;205;p9"/>
          <p:cNvGraphicFramePr/>
          <p:nvPr/>
        </p:nvGraphicFramePr>
        <p:xfrm>
          <a:off x="5873087" y="3906602"/>
          <a:ext cx="5970896" cy="1459658"/>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536</Words>
  <Application>Microsoft Office PowerPoint</Application>
  <PresentationFormat>Widescreen</PresentationFormat>
  <Paragraphs>74</Paragraphs>
  <Slides>10</Slides>
  <Notes>10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Calibri</vt:lpstr>
      <vt:lpstr>Office Theme</vt:lpstr>
      <vt:lpstr>Office Theme</vt:lpstr>
      <vt:lpstr>PowerPoint Presentation</vt:lpstr>
      <vt:lpstr>The Company</vt:lpstr>
      <vt:lpstr>Project Charter</vt:lpstr>
      <vt:lpstr>Business Processes</vt:lpstr>
      <vt:lpstr>PowerPoint Presentation</vt:lpstr>
      <vt:lpstr>Performance Revenue Summary</vt:lpstr>
      <vt:lpstr>Revenue By Month</vt:lpstr>
      <vt:lpstr>Performance FudgeMart - Category</vt:lpstr>
      <vt:lpstr>Performance FudgeFlix - Category</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Morales</dc:creator>
  <cp:lastModifiedBy>Cartney D Thompson</cp:lastModifiedBy>
  <cp:revision>1</cp:revision>
  <dcterms:created xsi:type="dcterms:W3CDTF">2019-06-15T01:48:00Z</dcterms:created>
  <dcterms:modified xsi:type="dcterms:W3CDTF">2019-06-22T12:45:43Z</dcterms:modified>
</cp:coreProperties>
</file>