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6" r:id="rId12"/>
    <p:sldId id="265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5A39F-76E2-42BC-BB00-DEFE32337D92}" v="3" dt="2019-02-21T19:01:1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orales" userId="3bb74b781e011d0f" providerId="LiveId" clId="{D7A5A39F-76E2-42BC-BB00-DEFE32337D92}"/>
    <pc:docChg chg="custSel modSld">
      <pc:chgData name="Michael Morales" userId="3bb74b781e011d0f" providerId="LiveId" clId="{D7A5A39F-76E2-42BC-BB00-DEFE32337D92}" dt="2019-02-22T00:20:46.597" v="186" actId="20577"/>
      <pc:docMkLst>
        <pc:docMk/>
      </pc:docMkLst>
      <pc:sldChg chg="modSp">
        <pc:chgData name="Michael Morales" userId="3bb74b781e011d0f" providerId="LiveId" clId="{D7A5A39F-76E2-42BC-BB00-DEFE32337D92}" dt="2019-02-22T00:20:46.597" v="186" actId="20577"/>
        <pc:sldMkLst>
          <pc:docMk/>
          <pc:sldMk cId="0" sldId="257"/>
        </pc:sldMkLst>
        <pc:spChg chg="mod">
          <ac:chgData name="Michael Morales" userId="3bb74b781e011d0f" providerId="LiveId" clId="{D7A5A39F-76E2-42BC-BB00-DEFE32337D92}" dt="2019-02-22T00:20:46.597" v="186" actId="20577"/>
          <ac:spMkLst>
            <pc:docMk/>
            <pc:sldMk cId="0" sldId="257"/>
            <ac:spMk id="285" creationId="{00000000-0000-0000-0000-000000000000}"/>
          </ac:spMkLst>
        </pc:spChg>
      </pc:sldChg>
      <pc:sldChg chg="modSp">
        <pc:chgData name="Michael Morales" userId="3bb74b781e011d0f" providerId="LiveId" clId="{D7A5A39F-76E2-42BC-BB00-DEFE32337D92}" dt="2019-02-21T19:01:41.090" v="185" actId="1076"/>
        <pc:sldMkLst>
          <pc:docMk/>
          <pc:sldMk cId="0" sldId="269"/>
        </pc:sldMkLst>
        <pc:spChg chg="mod">
          <ac:chgData name="Michael Morales" userId="3bb74b781e011d0f" providerId="LiveId" clId="{D7A5A39F-76E2-42BC-BB00-DEFE32337D92}" dt="2019-02-21T19:01:41.090" v="185" actId="1076"/>
          <ac:spMkLst>
            <pc:docMk/>
            <pc:sldMk cId="0" sldId="269"/>
            <ac:spMk id="365" creationId="{00000000-0000-0000-0000-000000000000}"/>
          </ac:spMkLst>
        </pc:spChg>
        <pc:spChg chg="mod">
          <ac:chgData name="Michael Morales" userId="3bb74b781e011d0f" providerId="LiveId" clId="{D7A5A39F-76E2-42BC-BB00-DEFE32337D92}" dt="2019-02-21T19:01:24.647" v="183" actId="1076"/>
          <ac:spMkLst>
            <pc:docMk/>
            <pc:sldMk cId="0" sldId="269"/>
            <ac:spMk id="3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04280c21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04280c21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Azure ML model was a boosted decision tree, which is ideal for binomials.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04280c2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04280c2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was calculated using the (TP + TN)/(P + N) formula. The best hit rate came from the first model, which included all variables. No other iterations produced results with better accuracy.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03e8595b9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03e8595b9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mining provided insight into what makes a loyal customer. The results seem to suggest that the customers with the most history are most likely to be retained. There is a strong correlation between retained and &gt;30 emails sent, which is a potential indicator of clients with history, or may suggest that Relay is good at the timing of their email marketing.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03e8595b9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03e8595b9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f317e2fc3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f317e2fc3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e8595b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03e8595b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03e8595b9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03e8595b9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03e8595b9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03e8595b9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03e8595b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03e8595b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03e8595b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03e8595b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03e8595b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03e8595b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03e8595b9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03e8595b9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03e8595b9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03e8595b9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77050" y="10675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Relay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77050" y="29404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II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E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677050" y="3704875"/>
            <a:ext cx="38145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Donald Beckworth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Jack Harris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Russell Maben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Michael Morales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1274150" y="689650"/>
            <a:ext cx="5129400" cy="674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Logistic Model #1 Hit Rate</a:t>
            </a:r>
            <a:endParaRPr sz="3000"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350" y="1933075"/>
            <a:ext cx="6646900" cy="15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 txBox="1"/>
          <p:nvPr/>
        </p:nvSpPr>
        <p:spPr>
          <a:xfrm>
            <a:off x="1056900" y="3981275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Other models with variables removed returned results that were less than desirable.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title"/>
          </p:nvPr>
        </p:nvSpPr>
        <p:spPr>
          <a:xfrm>
            <a:off x="1267224" y="724587"/>
            <a:ext cx="4409371" cy="596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Azure ML Model </a:t>
            </a:r>
            <a:r>
              <a:rPr lang="en-US" dirty="0">
                <a:solidFill>
                  <a:schemeClr val="lt1"/>
                </a:solidFill>
              </a:rPr>
              <a:t>Hit Rate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5613" y="2326525"/>
            <a:ext cx="4852775" cy="142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Comparison of models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050" y="1449650"/>
            <a:ext cx="640601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>
            <a:spLocks noGrp="1"/>
          </p:cNvSpPr>
          <p:nvPr>
            <p:ph type="title"/>
          </p:nvPr>
        </p:nvSpPr>
        <p:spPr>
          <a:xfrm>
            <a:off x="1303800" y="420800"/>
            <a:ext cx="23871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Mining</a:t>
            </a:r>
            <a:endParaRPr/>
          </a:p>
        </p:txBody>
      </p:sp>
      <p:sp>
        <p:nvSpPr>
          <p:cNvPr id="352" name="Google Shape;352;p24"/>
          <p:cNvSpPr txBox="1">
            <a:spLocks noGrp="1"/>
          </p:cNvSpPr>
          <p:nvPr>
            <p:ph type="body" idx="1"/>
          </p:nvPr>
        </p:nvSpPr>
        <p:spPr>
          <a:xfrm>
            <a:off x="1303800" y="1117100"/>
            <a:ext cx="52776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The apriori function in R Studio calculates association rules once the data have been placed into “bins” of various sizes, i.e. &gt;30 emails sent, year of first order, etc.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588" y="3160325"/>
            <a:ext cx="7551976" cy="18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4" y="1420125"/>
            <a:ext cx="5682625" cy="35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5"/>
          <p:cNvSpPr txBox="1"/>
          <p:nvPr/>
        </p:nvSpPr>
        <p:spPr>
          <a:xfrm>
            <a:off x="2309575" y="1600850"/>
            <a:ext cx="1556400" cy="25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5"/>
          <p:cNvSpPr txBox="1"/>
          <p:nvPr/>
        </p:nvSpPr>
        <p:spPr>
          <a:xfrm>
            <a:off x="1230300" y="607750"/>
            <a:ext cx="44172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Graph for Six Rules</a:t>
            </a:r>
            <a:endParaRPr sz="26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>
            <a:spLocks noGrp="1"/>
          </p:cNvSpPr>
          <p:nvPr>
            <p:ph type="ctrTitle"/>
          </p:nvPr>
        </p:nvSpPr>
        <p:spPr>
          <a:xfrm>
            <a:off x="179625" y="310681"/>
            <a:ext cx="3048392" cy="13442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366" name="Google Shape;366;p26"/>
          <p:cNvSpPr txBox="1">
            <a:spLocks noGrp="1"/>
          </p:cNvSpPr>
          <p:nvPr>
            <p:ph type="subTitle" idx="1"/>
          </p:nvPr>
        </p:nvSpPr>
        <p:spPr>
          <a:xfrm>
            <a:off x="179625" y="1712897"/>
            <a:ext cx="4255500" cy="3119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R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Studio</a:t>
            </a:r>
            <a:r>
              <a:rPr lang="e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and Azure ML models resulted in similar accuracy rates, which suggests that they will predict retention well. Discretization and rules mining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</a:t>
            </a:r>
            <a:r>
              <a:rPr lang="e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such as esent, eclickrate, and eopenrate resulted in six rules with high lift and confidence. These rules provide a clearer picture of what makes a loyal customer.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As suggested in the book, a subscription program may be the key to retention since the customers with the longest history seem to be the most likely to be retained.</a:t>
            </a:r>
            <a:endParaRPr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ctrTitle" idx="4294967295"/>
          </p:nvPr>
        </p:nvSpPr>
        <p:spPr>
          <a:xfrm>
            <a:off x="754950" y="324246"/>
            <a:ext cx="42555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Methodology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subTitle" idx="4294967295"/>
          </p:nvPr>
        </p:nvSpPr>
        <p:spPr>
          <a:xfrm>
            <a:off x="408950" y="1043825"/>
            <a:ext cx="4255500" cy="32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Preliminary analysis was a basic logistic regression using XcelStat. Data was then processed in R Studio using various methods, and Azure ML using a boosted decision tree.  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Missing values were not included in the analyses in R Studio.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Columns Added: Time as Customer = Date Last Order minus Date First Order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Vectorized City, Day, and Month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Log Values of measure fields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125" y="3703848"/>
            <a:ext cx="1312500" cy="13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500" y="3703850"/>
            <a:ext cx="1219797" cy="131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1066200" y="633050"/>
            <a:ext cx="2994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Analysis</a:t>
            </a:r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body" idx="1"/>
          </p:nvPr>
        </p:nvSpPr>
        <p:spPr>
          <a:xfrm>
            <a:off x="4522100" y="97900"/>
            <a:ext cx="4815600" cy="12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Train dataset includes 24,546 observations with 28 variables.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Test dataset includes 6,208 observations with 28 variables.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5105535" y="3002661"/>
            <a:ext cx="3648730" cy="16234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Initial Train dataset distribution by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c</a:t>
            </a:r>
            <a:r>
              <a:rPr lang="en" b="1" dirty="0">
                <a:solidFill>
                  <a:schemeClr val="bg1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ity:</a:t>
            </a:r>
            <a:endParaRPr b="1" dirty="0">
              <a:solidFill>
                <a:schemeClr val="bg1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b="1" dirty="0">
                <a:solidFill>
                  <a:schemeClr val="bg1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Baltimore - 1,365</a:t>
            </a:r>
            <a:endParaRPr b="1" dirty="0">
              <a:solidFill>
                <a:schemeClr val="bg1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b="1" dirty="0">
                <a:solidFill>
                  <a:schemeClr val="bg1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Charlottesville - 7,001</a:t>
            </a:r>
            <a:endParaRPr b="1" dirty="0">
              <a:solidFill>
                <a:schemeClr val="bg1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b="1" dirty="0">
                <a:solidFill>
                  <a:schemeClr val="bg1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DC - 6,954</a:t>
            </a:r>
            <a:endParaRPr b="1" dirty="0">
              <a:solidFill>
                <a:schemeClr val="bg1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b="1" dirty="0">
                <a:solidFill>
                  <a:schemeClr val="bg1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Richmond - 9,226</a:t>
            </a:r>
            <a:endParaRPr b="1" dirty="0">
              <a:solidFill>
                <a:schemeClr val="bg1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45513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Correlation of Values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088" y="1440025"/>
            <a:ext cx="5131824" cy="340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P-values of correlations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6733"/>
            <a:ext cx="9143999" cy="1670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75000"/>
              </a:schemeClr>
            </a:gs>
            <a:gs pos="2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 Relationships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950" y="1366100"/>
            <a:ext cx="7720714" cy="36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5775" y="123200"/>
            <a:ext cx="1242900" cy="12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Logistic Model #1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725" y="242875"/>
            <a:ext cx="4364725" cy="46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9"/>
          <p:cNvSpPr txBox="1"/>
          <p:nvPr/>
        </p:nvSpPr>
        <p:spPr>
          <a:xfrm>
            <a:off x="1539425" y="1340200"/>
            <a:ext cx="28797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Includes all variables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200" y="1691750"/>
            <a:ext cx="3459926" cy="31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Logistic Model #1 False Positive Rate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175" y="1189100"/>
            <a:ext cx="6917649" cy="37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rgbClr val="B3B3B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E91B-687A-431E-B359-F543EDD1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accent1"/>
                </a:solidFill>
              </a:rPr>
              <a:t>Azure ML Model False Positive Rate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3C5FF-C7B3-4872-B37A-6EAEA3996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6" y="1463041"/>
            <a:ext cx="6356909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6211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438</Words>
  <Application>Microsoft Office PowerPoint</Application>
  <PresentationFormat>On-screen Show (16:9)</PresentationFormat>
  <Paragraphs>40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Maven Pro</vt:lpstr>
      <vt:lpstr>Nunito</vt:lpstr>
      <vt:lpstr>Arial</vt:lpstr>
      <vt:lpstr>Momentum</vt:lpstr>
      <vt:lpstr>Retail Relay</vt:lpstr>
      <vt:lpstr>Methodology</vt:lpstr>
      <vt:lpstr>Initial Analysis</vt:lpstr>
      <vt:lpstr>Correlation of Values</vt:lpstr>
      <vt:lpstr>P-values of correlations</vt:lpstr>
      <vt:lpstr>Variable Relationships</vt:lpstr>
      <vt:lpstr>Logistic Model #1</vt:lpstr>
      <vt:lpstr>Logistic Model #1 False Positive Rate</vt:lpstr>
      <vt:lpstr>Azure ML Model False Positive Rate</vt:lpstr>
      <vt:lpstr>Logistic Model #1 Hit Rate</vt:lpstr>
      <vt:lpstr>Azure ML Model Hit Rate</vt:lpstr>
      <vt:lpstr>Comparison of models</vt:lpstr>
      <vt:lpstr>Rules Mining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Relay</dc:title>
  <cp:lastModifiedBy>Michael Morales</cp:lastModifiedBy>
  <cp:revision>4</cp:revision>
  <dcterms:modified xsi:type="dcterms:W3CDTF">2019-02-22T00:20:56Z</dcterms:modified>
</cp:coreProperties>
</file>