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7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2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cms.org/index.php/education-training/student-webinars/item/463-jun-2019-abstract-webinar" TargetMode="External"/><Relationship Id="rId2" Type="http://schemas.openxmlformats.org/officeDocument/2006/relationships/hyperlink" Target="https://www.abrcms.org/index.php/present-at-abrcms/submit-an-abstra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molecularman/MARC-Summer-20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image of a library&#10;&#10;Description automatically generated">
            <a:extLst>
              <a:ext uri="{FF2B5EF4-FFF2-40B4-BE49-F238E27FC236}">
                <a16:creationId xmlns:a16="http://schemas.microsoft.com/office/drawing/2014/main" id="{202BCAE8-07E5-4607-849A-17EF28A0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0" b="14420"/>
          <a:stretch/>
        </p:blipFill>
        <p:spPr>
          <a:xfrm>
            <a:off x="-18024" y="-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1D34D-59DA-4B3E-9D42-526BCD4E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46" y="4674556"/>
            <a:ext cx="6258004" cy="147501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Creating Research Stories: Abstracts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315FF-A16A-45D2-B57C-2D0F5BE43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320" y="6094322"/>
            <a:ext cx="10225530" cy="5903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MARC Summer Program 2020</a:t>
            </a:r>
          </a:p>
        </p:txBody>
      </p:sp>
    </p:spTree>
    <p:extLst>
      <p:ext uri="{BB962C8B-B14F-4D97-AF65-F5344CB8AC3E}">
        <p14:creationId xmlns:p14="http://schemas.microsoft.com/office/powerpoint/2010/main" val="6034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More questions for Writing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9773"/>
            <a:ext cx="11029615" cy="1865244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What is your question?</a:t>
            </a:r>
          </a:p>
          <a:p>
            <a:pPr marL="342900" indent="-342900">
              <a:buAutoNum type="arabicParenR"/>
            </a:pPr>
            <a:r>
              <a:rPr lang="en-US" sz="2000" dirty="0"/>
              <a:t>Why did you do this research?</a:t>
            </a:r>
          </a:p>
          <a:p>
            <a:pPr marL="342900" indent="-342900">
              <a:buAutoNum type="arabicParenR"/>
            </a:pPr>
            <a:r>
              <a:rPr lang="en-US" sz="2000" dirty="0"/>
              <a:t>How will your research add to our understanding?</a:t>
            </a:r>
          </a:p>
          <a:p>
            <a:pPr marL="342900" indent="-3429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43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More questions for Writing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643269"/>
            <a:ext cx="11029615" cy="2366585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What was your sample?</a:t>
            </a:r>
          </a:p>
          <a:p>
            <a:pPr marL="342900" indent="-342900">
              <a:buAutoNum type="arabicParenR"/>
            </a:pPr>
            <a:r>
              <a:rPr lang="en-US" sz="2000" dirty="0"/>
              <a:t>What did you manipulate?</a:t>
            </a:r>
          </a:p>
          <a:p>
            <a:pPr marL="342900" indent="-342900">
              <a:buAutoNum type="arabicParenR"/>
            </a:pPr>
            <a:r>
              <a:rPr lang="en-US" sz="2000" dirty="0"/>
              <a:t>What did you measure?</a:t>
            </a:r>
          </a:p>
          <a:p>
            <a:pPr marL="342900" indent="-342900">
              <a:buAutoNum type="arabicParenR"/>
            </a:pPr>
            <a:r>
              <a:rPr lang="en-US" sz="2000" dirty="0"/>
              <a:t>How did you measure it?</a:t>
            </a:r>
          </a:p>
          <a:p>
            <a:pPr marL="342900" indent="-3429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938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7F9E-7CA1-4615-B449-2D5187B4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3398"/>
            <a:ext cx="11029616" cy="741584"/>
          </a:xfrm>
        </p:spPr>
        <p:txBody>
          <a:bodyPr/>
          <a:lstStyle/>
          <a:p>
            <a:r>
              <a:rPr lang="en-US" dirty="0"/>
              <a:t>Abstracts Have multiple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6089-1D1E-4526-BE70-256020DB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982"/>
            <a:ext cx="11029615" cy="4900306"/>
          </a:xfrm>
        </p:spPr>
        <p:txBody>
          <a:bodyPr>
            <a:normAutofit/>
          </a:bodyPr>
          <a:lstStyle/>
          <a:p>
            <a:r>
              <a:rPr lang="en-US" sz="2000" dirty="0"/>
              <a:t>Sound bite of your research</a:t>
            </a:r>
          </a:p>
          <a:p>
            <a:pPr lvl="1"/>
            <a:r>
              <a:rPr lang="en-US" sz="1800" dirty="0"/>
              <a:t>Abstract of paper</a:t>
            </a:r>
          </a:p>
          <a:p>
            <a:pPr lvl="2"/>
            <a:r>
              <a:rPr lang="en-US" sz="1800" dirty="0"/>
              <a:t>Skeleton of your manuscript</a:t>
            </a:r>
          </a:p>
          <a:p>
            <a:pPr lvl="1"/>
            <a:r>
              <a:rPr lang="en-US" sz="1800" dirty="0"/>
              <a:t>Poster submission</a:t>
            </a:r>
          </a:p>
          <a:p>
            <a:pPr lvl="2"/>
            <a:r>
              <a:rPr lang="en-US" sz="1700" dirty="0"/>
              <a:t>Submitting an outline of your poster</a:t>
            </a:r>
          </a:p>
          <a:p>
            <a:pPr lvl="1"/>
            <a:r>
              <a:rPr lang="en-US" sz="1800" dirty="0"/>
              <a:t>Poster Presentation</a:t>
            </a:r>
          </a:p>
          <a:p>
            <a:pPr lvl="2"/>
            <a:r>
              <a:rPr lang="en-US" sz="1700" dirty="0"/>
              <a:t>Introduction to your poster through program guide</a:t>
            </a:r>
          </a:p>
          <a:p>
            <a:pPr lvl="1"/>
            <a:r>
              <a:rPr lang="en-US" sz="1800" dirty="0"/>
              <a:t>Oral Presentation</a:t>
            </a:r>
          </a:p>
          <a:p>
            <a:pPr lvl="2"/>
            <a:r>
              <a:rPr lang="en-US" sz="1700" dirty="0"/>
              <a:t>Introduction to your talk and generate interest</a:t>
            </a:r>
          </a:p>
          <a:p>
            <a:pPr lvl="1"/>
            <a:r>
              <a:rPr lang="en-US" sz="1800" dirty="0"/>
              <a:t>A way to synthesize your research to an intended audience</a:t>
            </a:r>
          </a:p>
          <a:p>
            <a:pPr lvl="1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5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71787"/>
            <a:ext cx="11029616" cy="758362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0149"/>
            <a:ext cx="11029615" cy="3443023"/>
          </a:xfrm>
        </p:spPr>
        <p:txBody>
          <a:bodyPr>
            <a:normAutofit/>
          </a:bodyPr>
          <a:lstStyle/>
          <a:p>
            <a:r>
              <a:rPr lang="en-US" sz="2000" dirty="0"/>
              <a:t>What is the format of your abstract?</a:t>
            </a:r>
          </a:p>
          <a:p>
            <a:pPr lvl="1"/>
            <a:r>
              <a:rPr lang="en-US" sz="1800" dirty="0"/>
              <a:t>Purpose/Introduction</a:t>
            </a:r>
          </a:p>
          <a:p>
            <a:pPr lvl="1"/>
            <a:r>
              <a:rPr lang="en-US" sz="1800" dirty="0"/>
              <a:t>Methodology</a:t>
            </a:r>
          </a:p>
          <a:p>
            <a:pPr lvl="1"/>
            <a:r>
              <a:rPr lang="en-US" sz="1800" dirty="0"/>
              <a:t>Key data and results (if you have them)</a:t>
            </a:r>
          </a:p>
          <a:p>
            <a:pPr lvl="1"/>
            <a:r>
              <a:rPr lang="en-US" sz="1800" dirty="0"/>
              <a:t>Major conclusions (if applicable)</a:t>
            </a:r>
          </a:p>
          <a:p>
            <a:pPr lvl="1"/>
            <a:r>
              <a:rPr lang="en-US" sz="1800" dirty="0"/>
              <a:t>Hypothesis (if you need them)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520-C031-40D5-935F-C4E33146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759"/>
            <a:ext cx="11029615" cy="4853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What if my research isn’t done?</a:t>
            </a:r>
          </a:p>
          <a:p>
            <a:pPr lvl="1"/>
            <a:r>
              <a:rPr lang="en-US" sz="1800" dirty="0"/>
              <a:t>You can submit research in progress to many professional conferences</a:t>
            </a:r>
          </a:p>
          <a:p>
            <a:pPr lvl="1"/>
            <a:r>
              <a:rPr lang="en-US" sz="1800" dirty="0"/>
              <a:t>You will be presenting project in various stages of development throughout your career</a:t>
            </a:r>
            <a:endParaRPr lang="en-US" sz="2000" dirty="0"/>
          </a:p>
          <a:p>
            <a:r>
              <a:rPr lang="en-US" sz="2000" dirty="0"/>
              <a:t>When you’re not done with your research</a:t>
            </a:r>
          </a:p>
          <a:p>
            <a:pPr lvl="1"/>
            <a:r>
              <a:rPr lang="en-US" sz="1800" dirty="0"/>
              <a:t>Key data and results</a:t>
            </a:r>
          </a:p>
          <a:p>
            <a:pPr lvl="2"/>
            <a:r>
              <a:rPr lang="en-US" sz="1800" dirty="0"/>
              <a:t>What data are you working with</a:t>
            </a:r>
          </a:p>
          <a:p>
            <a:pPr lvl="2"/>
            <a:r>
              <a:rPr lang="en-US" sz="1800" dirty="0"/>
              <a:t>Where are you at in the process</a:t>
            </a:r>
          </a:p>
          <a:p>
            <a:pPr lvl="2"/>
            <a:r>
              <a:rPr lang="en-US" sz="1800" dirty="0"/>
              <a:t>What will you be able to tell with this data/potential findings</a:t>
            </a:r>
          </a:p>
          <a:p>
            <a:pPr lvl="2"/>
            <a:r>
              <a:rPr lang="en-US" sz="1800" dirty="0"/>
              <a:t>Preliminary findings</a:t>
            </a:r>
          </a:p>
          <a:p>
            <a:pPr lvl="1"/>
            <a:r>
              <a:rPr lang="en-US" sz="1800" dirty="0"/>
              <a:t>Major conclusions</a:t>
            </a:r>
          </a:p>
          <a:p>
            <a:pPr lvl="2"/>
            <a:r>
              <a:rPr lang="en-US" sz="1800" dirty="0"/>
              <a:t>What are the implications of your research?</a:t>
            </a:r>
          </a:p>
          <a:p>
            <a:pPr lvl="2"/>
            <a:r>
              <a:rPr lang="en-US" sz="1800" dirty="0"/>
              <a:t>How may this contribute to the broader conversations?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1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write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187"/>
            <a:ext cx="11029615" cy="4289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Word vomit</a:t>
            </a:r>
          </a:p>
          <a:p>
            <a:pPr lvl="1"/>
            <a:r>
              <a:rPr lang="en-US" sz="1800" dirty="0"/>
              <a:t>Rule: Just write, don’t worry about making it perfect</a:t>
            </a:r>
          </a:p>
          <a:p>
            <a:r>
              <a:rPr lang="en-US" sz="2000" dirty="0"/>
              <a:t>Start drafting, involve your mentor</a:t>
            </a:r>
          </a:p>
          <a:p>
            <a:r>
              <a:rPr lang="en-US" sz="2000" dirty="0"/>
              <a:t>Sections: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Why (introduction/ so what)</a:t>
            </a:r>
          </a:p>
          <a:p>
            <a:pPr lvl="1"/>
            <a:r>
              <a:rPr lang="en-US" sz="1800" dirty="0"/>
              <a:t>Purpose (problem/ goal/ research question)</a:t>
            </a:r>
          </a:p>
          <a:p>
            <a:pPr lvl="1"/>
            <a:r>
              <a:rPr lang="en-US" sz="1800" dirty="0"/>
              <a:t>How (methodology)</a:t>
            </a:r>
          </a:p>
          <a:p>
            <a:pPr lvl="1"/>
            <a:r>
              <a:rPr lang="en-US" sz="1800" dirty="0"/>
              <a:t>What (results)</a:t>
            </a:r>
          </a:p>
          <a:p>
            <a:pPr lvl="1"/>
            <a:r>
              <a:rPr lang="en-US" sz="1800" dirty="0"/>
              <a:t>Conclusion/significance (broader impacts)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ABRCMS Tips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6766"/>
            <a:ext cx="11029615" cy="5241234"/>
          </a:xfrm>
        </p:spPr>
        <p:txBody>
          <a:bodyPr>
            <a:normAutofit/>
          </a:bodyPr>
          <a:lstStyle/>
          <a:p>
            <a:r>
              <a:rPr lang="en-US" b="1" dirty="0"/>
              <a:t>1. READ </a:t>
            </a:r>
            <a:r>
              <a:rPr lang="en-US" dirty="0"/>
              <a:t>the instructions! Don’t waste energy doing the wrong thing. Familiarize yourself with the </a:t>
            </a:r>
            <a:r>
              <a:rPr lang="en-US" dirty="0">
                <a:hlinkClick r:id="rId2"/>
              </a:rPr>
              <a:t>requirements</a:t>
            </a:r>
            <a:r>
              <a:rPr lang="en-US" dirty="0"/>
              <a:t> for the ABRCMS Abstract submission process.</a:t>
            </a:r>
          </a:p>
          <a:p>
            <a:r>
              <a:rPr lang="en-US" b="1" dirty="0"/>
              <a:t>2.</a:t>
            </a:r>
            <a:r>
              <a:rPr lang="en-US" dirty="0"/>
              <a:t> Understand who is the </a:t>
            </a:r>
            <a:r>
              <a:rPr lang="en-US" b="1" dirty="0"/>
              <a:t>TARGET AUDIENCE</a:t>
            </a:r>
            <a:r>
              <a:rPr lang="en-US" dirty="0"/>
              <a:t> (or who you want to be your audience). This not a specialized journal that knows all of your jargon, so know that going in.</a:t>
            </a:r>
          </a:p>
          <a:p>
            <a:r>
              <a:rPr lang="en-US" b="1" dirty="0"/>
              <a:t>3.</a:t>
            </a:r>
            <a:r>
              <a:rPr lang="en-US" dirty="0"/>
              <a:t> Write your hypothesis/statement of purpose with </a:t>
            </a:r>
            <a:r>
              <a:rPr lang="en-US" b="1" dirty="0"/>
              <a:t>CLARITY</a:t>
            </a:r>
            <a:r>
              <a:rPr lang="en-US" dirty="0"/>
              <a:t>. An abstract allows the reader to learn a great deal about your work with very little effort. Even though every project won't have a hypothesis, you should always clearly indicate the intended purpose of your work.</a:t>
            </a:r>
          </a:p>
          <a:p>
            <a:r>
              <a:rPr lang="en-US" b="1" dirty="0"/>
              <a:t>4.</a:t>
            </a:r>
            <a:r>
              <a:rPr lang="en-US" dirty="0"/>
              <a:t> Make sure the results and conclusions </a:t>
            </a:r>
            <a:r>
              <a:rPr lang="en-US" b="1" dirty="0"/>
              <a:t>TIE BACK</a:t>
            </a:r>
            <a:r>
              <a:rPr lang="en-US" dirty="0"/>
              <a:t> to what you said in your hypothesis/statement of purpose. Think back to what you said the hypothesis/statement of purpose was. If your results and conclusions don't clearly support that, then you haven't done a good job showing reviewers that you are worthy to be selected.</a:t>
            </a:r>
          </a:p>
          <a:p>
            <a:r>
              <a:rPr lang="en-US" b="1" dirty="0"/>
              <a:t>5.</a:t>
            </a:r>
            <a:r>
              <a:rPr lang="en-US" dirty="0"/>
              <a:t> Give the abstract to multiple people (including your PI) to </a:t>
            </a:r>
            <a:r>
              <a:rPr lang="en-US" b="1" dirty="0"/>
              <a:t>REVIEW</a:t>
            </a:r>
            <a:r>
              <a:rPr lang="en-US" dirty="0"/>
              <a:t> it. We can't stress the importance of proofreading and review. The more eyes it sees, the better it will be!</a:t>
            </a:r>
          </a:p>
          <a:p>
            <a:endParaRPr lang="en-US" dirty="0"/>
          </a:p>
          <a:p>
            <a:r>
              <a:rPr lang="en-US" dirty="0"/>
              <a:t>Recording of webinar here: </a:t>
            </a:r>
            <a:r>
              <a:rPr lang="en-US" dirty="0">
                <a:hlinkClick r:id="rId3"/>
              </a:rPr>
              <a:t>https://www.abrcms.org/index.php/education-training/student-webinars/item/463-jun-2019-abstract-webinar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How to Read an Abstract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59"/>
            <a:ext cx="4878702" cy="225918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Outline the big ideas of the paper</a:t>
            </a:r>
          </a:p>
          <a:p>
            <a:r>
              <a:rPr lang="en-US" sz="2000" dirty="0"/>
              <a:t>Guide you to certain sections</a:t>
            </a:r>
          </a:p>
          <a:p>
            <a:r>
              <a:rPr lang="en-US" sz="2000" dirty="0"/>
              <a:t>Keywords create quick concepts to identify and define</a:t>
            </a:r>
          </a:p>
          <a:p>
            <a:r>
              <a:rPr lang="en-US" sz="2000" dirty="0"/>
              <a:t>Big picture will be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77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Writing and reviewing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521759"/>
            <a:ext cx="11029615" cy="4147931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Review abstracts in the </a:t>
            </a:r>
            <a:r>
              <a:rPr lang="en-US" sz="2000" dirty="0">
                <a:hlinkClick r:id="rId2"/>
              </a:rPr>
              <a:t>https://github.com/madmolecularman/MARC-Summer-2020</a:t>
            </a:r>
            <a:r>
              <a:rPr lang="en-US" sz="2000" dirty="0"/>
              <a:t> &gt; resources &gt; abstracts &gt; sample_abstracts.docx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Other examples there include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sz="1700" dirty="0"/>
              <a:t>2017 Awardee Annotated Abstracts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sz="1700" dirty="0"/>
              <a:t>ABRCMS sample abstracts</a:t>
            </a:r>
          </a:p>
          <a:p>
            <a:pPr marL="342900" indent="-342900">
              <a:buAutoNum type="arabicParenR"/>
            </a:pPr>
            <a:r>
              <a:rPr lang="en-US" sz="2000" dirty="0"/>
              <a:t>Word vomit research motivation and methodology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 Title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Authors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Purpose/introduction</a:t>
            </a:r>
          </a:p>
          <a:p>
            <a:pPr marL="666900" lvl="1" indent="-342900">
              <a:buFont typeface="+mj-lt"/>
              <a:buAutoNum type="alphaUcPeriod"/>
            </a:pPr>
            <a:r>
              <a:rPr lang="en-US" sz="18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979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D179-DDB5-4C2E-B759-A6A7754C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55008"/>
            <a:ext cx="11029616" cy="766751"/>
          </a:xfrm>
        </p:spPr>
        <p:txBody>
          <a:bodyPr/>
          <a:lstStyle/>
          <a:p>
            <a:r>
              <a:rPr lang="en-US" dirty="0"/>
              <a:t>Helpful questions for Writing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C2AE6C-A54F-4375-85C2-C6D803E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6765"/>
            <a:ext cx="11029615" cy="2991678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What is the most interesting thing about your project?</a:t>
            </a:r>
          </a:p>
          <a:p>
            <a:pPr marL="342900" indent="-342900">
              <a:buFont typeface="Wingdings 2" panose="05020102010507070707" pitchFamily="18" charset="2"/>
              <a:buAutoNum type="arabicParenR"/>
            </a:pPr>
            <a:r>
              <a:rPr lang="en-US" sz="2000" dirty="0"/>
              <a:t>What is important about your research to your audience?</a:t>
            </a:r>
          </a:p>
          <a:p>
            <a:pPr marL="342900" indent="-342900">
              <a:buAutoNum type="arabicParenR"/>
            </a:pPr>
            <a:r>
              <a:rPr lang="en-US" sz="2000" dirty="0"/>
              <a:t>What problem will it solve?</a:t>
            </a:r>
          </a:p>
          <a:p>
            <a:pPr marL="342900" indent="-342900">
              <a:buAutoNum type="arabicParenR"/>
            </a:pPr>
            <a:r>
              <a:rPr lang="en-US" sz="2000" dirty="0"/>
              <a:t>Who or what situation will it help?</a:t>
            </a:r>
          </a:p>
          <a:p>
            <a:pPr marL="342900" indent="-342900">
              <a:buAutoNum type="arabicParenR"/>
            </a:pPr>
            <a:r>
              <a:rPr lang="en-US" sz="2000" dirty="0"/>
              <a:t>How is your lab approaching the problem?</a:t>
            </a:r>
          </a:p>
          <a:p>
            <a:pPr marL="342900" indent="-342900">
              <a:buAutoNum type="arabicParenR"/>
            </a:pPr>
            <a:r>
              <a:rPr lang="en-US" sz="2000" dirty="0"/>
              <a:t>What can your lab say about the problem?</a:t>
            </a:r>
          </a:p>
        </p:txBody>
      </p:sp>
    </p:spTree>
    <p:extLst>
      <p:ext uri="{BB962C8B-B14F-4D97-AF65-F5344CB8AC3E}">
        <p14:creationId xmlns:p14="http://schemas.microsoft.com/office/powerpoint/2010/main" val="4064891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828282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681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Univers</vt:lpstr>
      <vt:lpstr>Univers Condensed</vt:lpstr>
      <vt:lpstr>Wingdings 2</vt:lpstr>
      <vt:lpstr>DividendVTI</vt:lpstr>
      <vt:lpstr>Creating Research Stories: Abstracts</vt:lpstr>
      <vt:lpstr>Abstracts Have multiple uses</vt:lpstr>
      <vt:lpstr>How to write an Abstract</vt:lpstr>
      <vt:lpstr>How to write an Abstract</vt:lpstr>
      <vt:lpstr>How to write an Abstract</vt:lpstr>
      <vt:lpstr>ABRCMS Tips</vt:lpstr>
      <vt:lpstr>How to Read an Abstract</vt:lpstr>
      <vt:lpstr>Writing and reviewing Time</vt:lpstr>
      <vt:lpstr>Helpful questions for Writing</vt:lpstr>
      <vt:lpstr>More questions for Writing</vt:lpstr>
      <vt:lpstr>More questions for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Research Stories: Abstracts</dc:title>
  <dc:creator>Jacob Green</dc:creator>
  <cp:lastModifiedBy>Jacob Green</cp:lastModifiedBy>
  <cp:revision>14</cp:revision>
  <dcterms:created xsi:type="dcterms:W3CDTF">2020-06-17T00:29:42Z</dcterms:created>
  <dcterms:modified xsi:type="dcterms:W3CDTF">2020-06-18T20:49:49Z</dcterms:modified>
</cp:coreProperties>
</file>