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5" r:id="rId3"/>
    <p:sldId id="306" r:id="rId4"/>
    <p:sldId id="259" r:id="rId5"/>
    <p:sldId id="299" r:id="rId6"/>
    <p:sldId id="310" r:id="rId7"/>
    <p:sldId id="257" r:id="rId8"/>
    <p:sldId id="258" r:id="rId9"/>
    <p:sldId id="262" r:id="rId10"/>
    <p:sldId id="287" r:id="rId11"/>
    <p:sldId id="261" r:id="rId12"/>
    <p:sldId id="260" r:id="rId13"/>
    <p:sldId id="263" r:id="rId14"/>
    <p:sldId id="264" r:id="rId15"/>
    <p:sldId id="265" r:id="rId16"/>
    <p:sldId id="303" r:id="rId17"/>
    <p:sldId id="268" r:id="rId18"/>
    <p:sldId id="271" r:id="rId19"/>
    <p:sldId id="288" r:id="rId20"/>
    <p:sldId id="273" r:id="rId21"/>
    <p:sldId id="290" r:id="rId22"/>
    <p:sldId id="291" r:id="rId23"/>
    <p:sldId id="274" r:id="rId24"/>
    <p:sldId id="292" r:id="rId25"/>
    <p:sldId id="275" r:id="rId26"/>
    <p:sldId id="293" r:id="rId27"/>
    <p:sldId id="294" r:id="rId28"/>
    <p:sldId id="295" r:id="rId29"/>
    <p:sldId id="276" r:id="rId30"/>
    <p:sldId id="278" r:id="rId31"/>
    <p:sldId id="277" r:id="rId32"/>
    <p:sldId id="279" r:id="rId33"/>
    <p:sldId id="280" r:id="rId34"/>
    <p:sldId id="296" r:id="rId35"/>
    <p:sldId id="285" r:id="rId36"/>
    <p:sldId id="298" r:id="rId37"/>
    <p:sldId id="281" r:id="rId38"/>
    <p:sldId id="283" r:id="rId39"/>
    <p:sldId id="284" r:id="rId40"/>
    <p:sldId id="307" r:id="rId41"/>
    <p:sldId id="308" r:id="rId42"/>
    <p:sldId id="309" r:id="rId43"/>
    <p:sldId id="30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1889-3FF1-41AF-8C81-3E8FD2DE9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516577"/>
            <a:ext cx="8676222" cy="1803071"/>
          </a:xfrm>
        </p:spPr>
        <p:txBody>
          <a:bodyPr/>
          <a:lstStyle/>
          <a:p>
            <a:r>
              <a:rPr lang="es-ES" dirty="0"/>
              <a:t>SecDevOps para proyectos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014DF-245C-4C6C-A85E-C320E9B59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2633353"/>
            <a:ext cx="8676222" cy="513608"/>
          </a:xfrm>
        </p:spPr>
        <p:txBody>
          <a:bodyPr>
            <a:noAutofit/>
          </a:bodyPr>
          <a:lstStyle/>
          <a:p>
            <a:r>
              <a:rPr lang="es-ES" sz="3200" dirty="0"/>
              <a:t>Seguridad de principio a fin</a:t>
            </a:r>
          </a:p>
        </p:txBody>
      </p:sp>
    </p:spTree>
    <p:extLst>
      <p:ext uri="{BB962C8B-B14F-4D97-AF65-F5344CB8AC3E}">
        <p14:creationId xmlns:p14="http://schemas.microsoft.com/office/powerpoint/2010/main" val="280916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0724017" cy="587829"/>
          </a:xfrm>
        </p:spPr>
        <p:txBody>
          <a:bodyPr>
            <a:normAutofit fontScale="90000"/>
          </a:bodyPr>
          <a:lstStyle/>
          <a:p>
            <a:r>
              <a:rPr lang="es-ES" dirty="0"/>
              <a:t>Secretos –Azure Services Authentication Extension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A7BC0-19F3-4483-ADD2-95A0DA773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80" y="979488"/>
            <a:ext cx="8265953" cy="5573712"/>
          </a:xfrm>
        </p:spPr>
      </p:pic>
    </p:spTree>
    <p:extLst>
      <p:ext uri="{BB962C8B-B14F-4D97-AF65-F5344CB8AC3E}">
        <p14:creationId xmlns:p14="http://schemas.microsoft.com/office/powerpoint/2010/main" val="290068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7" y="141514"/>
            <a:ext cx="5302930" cy="587829"/>
          </a:xfrm>
        </p:spPr>
        <p:txBody>
          <a:bodyPr>
            <a:normAutofit/>
          </a:bodyPr>
          <a:lstStyle/>
          <a:p>
            <a:r>
              <a:rPr lang="es-ES" dirty="0"/>
              <a:t>Secretos – git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Git secrets son una serie de git hooks que nos ayudan a  encontrar passwords o secretos en general antes de hacer commit en nuestros repositorios.</a:t>
            </a:r>
          </a:p>
          <a:p>
            <a:r>
              <a:rPr lang="es-ES" dirty="0"/>
              <a:t>Esto nos evita tener que subir secretos a nuestro repositorio</a:t>
            </a:r>
          </a:p>
          <a:p>
            <a:r>
              <a:rPr lang="es-ES" dirty="0"/>
              <a:t>Es configurable añadiendo expresiones regulares o literales.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A92CB-6251-41B7-8375-659BF973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2930010"/>
            <a:ext cx="11388576" cy="31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8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7" y="141514"/>
            <a:ext cx="9047616" cy="587829"/>
          </a:xfrm>
        </p:spPr>
        <p:txBody>
          <a:bodyPr>
            <a:normAutofit/>
          </a:bodyPr>
          <a:lstStyle/>
          <a:p>
            <a:r>
              <a:rPr lang="es-ES" dirty="0"/>
              <a:t>Secretos – </a:t>
            </a:r>
            <a:r>
              <a:rPr lang="en-US" dirty="0"/>
              <a:t>credscan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>
            <a:normAutofit/>
          </a:bodyPr>
          <a:lstStyle/>
          <a:p>
            <a:r>
              <a:rPr lang="es-ES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Credscan es una herramienta que podemos usar para detectar claves de servicios de azure en nuestro código.</a:t>
            </a:r>
          </a:p>
          <a:p>
            <a:r>
              <a:rPr lang="es-ES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Debemos instalar la solución </a:t>
            </a:r>
            <a:r>
              <a:rPr lang="en-US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Continuous Delivery Tools for Visual Studio para acceder a esta tool</a:t>
            </a:r>
          </a:p>
          <a:p>
            <a:pPr marL="0" indent="0">
              <a:buNone/>
            </a:pPr>
            <a:endParaRPr lang="en-US" sz="29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s-ES" sz="29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B8D36-4290-410B-B1E8-BB86369B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9" y="3429000"/>
            <a:ext cx="11567182" cy="9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Static Application Security Testing - 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endParaRPr lang="es-ES" dirty="0"/>
          </a:p>
          <a:p>
            <a:r>
              <a:rPr lang="es-ES" dirty="0"/>
              <a:t>SAST son una serie de herramientas que nos ayudan a analizar nuestro código en busca de vulnerabilidades.</a:t>
            </a:r>
          </a:p>
          <a:p>
            <a:r>
              <a:rPr lang="es-ES" dirty="0"/>
              <a:t>Nos pueden  ayudar en aquellas vulnerabilidades cómunes como las definidas en el owasp top 10.</a:t>
            </a:r>
          </a:p>
          <a:p>
            <a:r>
              <a:rPr lang="es-ES" dirty="0"/>
              <a:t>No son la pánacea, no solo usando estas herramientas ya debemos de dejar de preocuparnos por la seguridad de nuestras aplicaciones.</a:t>
            </a:r>
          </a:p>
          <a:p>
            <a:r>
              <a:rPr lang="es-ES" dirty="0"/>
              <a:t>Hay bastantes soluciones como checkmark o puma scan o security code scan.</a:t>
            </a:r>
          </a:p>
        </p:txBody>
      </p:sp>
    </p:spTree>
    <p:extLst>
      <p:ext uri="{BB962C8B-B14F-4D97-AF65-F5344CB8AC3E}">
        <p14:creationId xmlns:p14="http://schemas.microsoft.com/office/powerpoint/2010/main" val="1115231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sast- Puma scan community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Puma Scan es una herramienta SAST que aparte de tener una versión comercial, tiene una versión open source  </a:t>
            </a:r>
          </a:p>
          <a:p>
            <a:r>
              <a:rPr lang="es-ES" dirty="0"/>
              <a:t>Se instala como extensión de Visual Studio o como paquete nuget</a:t>
            </a:r>
          </a:p>
          <a:p>
            <a:r>
              <a:rPr lang="es-ES" dirty="0"/>
              <a:t>Si queremos que en Azure Devops en ci aparezca en los logs de la build debemos usar nuget llamado PUMA.SECURITY.RULES</a:t>
            </a:r>
          </a:p>
          <a:p>
            <a:r>
              <a:rPr lang="es-ES" dirty="0"/>
              <a:t>Si usamos el nuget acordarse de deshabilitar la extensión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59333-FF4D-45E9-95E9-9D75BDCA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0" y="4333497"/>
            <a:ext cx="11366800" cy="12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8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sast- Security Code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Herramienta open source que al igual que pumascan hace un análisis estático de nuestro código</a:t>
            </a:r>
          </a:p>
          <a:p>
            <a:r>
              <a:rPr lang="es-ES" dirty="0"/>
              <a:t>Se puede instalar como extensión vs o como paquete de nuget</a:t>
            </a:r>
          </a:p>
          <a:p>
            <a:r>
              <a:rPr lang="es-ES" dirty="0"/>
              <a:t>Tiene menos reglas que puma </a:t>
            </a:r>
            <a:r>
              <a:rPr lang="es-ES" dirty="0" err="1"/>
              <a:t>scan</a:t>
            </a:r>
            <a:endParaRPr lang="es-ES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A3053-DA91-427A-B2AF-337FEDB0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41" y="3429000"/>
            <a:ext cx="10081517" cy="22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0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CSP – CONTENT 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Herramienta que nos permite bloquear ciertos riesgos como </a:t>
            </a:r>
            <a:r>
              <a:rPr lang="es-ES" dirty="0" err="1"/>
              <a:t>cross-site</a:t>
            </a:r>
            <a:r>
              <a:rPr lang="es-ES" dirty="0"/>
              <a:t> scripting.</a:t>
            </a:r>
          </a:p>
          <a:p>
            <a:r>
              <a:rPr lang="es-ES" dirty="0"/>
              <a:t>Con csp podemos definir que tipo de contenidos  </a:t>
            </a:r>
            <a:r>
              <a:rPr lang="es-ES" dirty="0" err="1"/>
              <a:t>javascripts</a:t>
            </a:r>
            <a:r>
              <a:rPr lang="es-ES" dirty="0"/>
              <a:t>, </a:t>
            </a:r>
            <a:r>
              <a:rPr lang="es-ES" dirty="0" err="1"/>
              <a:t>css</a:t>
            </a:r>
            <a:r>
              <a:rPr lang="es-ES" dirty="0"/>
              <a:t>  vamos a permitir.</a:t>
            </a:r>
          </a:p>
          <a:p>
            <a:r>
              <a:rPr lang="es-ES" dirty="0"/>
              <a:t>Por ejemplo que solo podamos usar scripts alojados en nuestro sitio web únicamente.</a:t>
            </a:r>
          </a:p>
          <a:p>
            <a:r>
              <a:rPr lang="es-ES" dirty="0"/>
              <a:t>Por ejemplo también no permitir </a:t>
            </a:r>
            <a:r>
              <a:rPr lang="es-ES" dirty="0" err="1"/>
              <a:t>inline</a:t>
            </a:r>
            <a:r>
              <a:rPr lang="es-ES" dirty="0"/>
              <a:t>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Es muy potente pero debemos ser cuidadosos cuando lo estemos implementando</a:t>
            </a:r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12AB8-CE10-4167-A8CB-3D260EE0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17" y="3766456"/>
            <a:ext cx="6956890" cy="27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7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1889-3FF1-41AF-8C81-3E8FD2DE9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15684"/>
            <a:ext cx="8676222" cy="696687"/>
          </a:xfrm>
        </p:spPr>
        <p:txBody>
          <a:bodyPr>
            <a:normAutofit fontScale="90000"/>
          </a:bodyPr>
          <a:lstStyle/>
          <a:p>
            <a:r>
              <a:rPr lang="es-ES" dirty="0"/>
              <a:t>Build – testing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014DF-245C-4C6C-A85E-C320E9B59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812" y="903516"/>
            <a:ext cx="8676222" cy="424543"/>
          </a:xfrm>
        </p:spPr>
        <p:txBody>
          <a:bodyPr/>
          <a:lstStyle/>
          <a:p>
            <a:r>
              <a:rPr lang="es-ES" dirty="0"/>
              <a:t>Seguridad de principio a fin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AEC54-DFD4-4851-BC58-18D3BAFC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76" y="2177148"/>
            <a:ext cx="5663293" cy="42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4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Build – comprobar cambios ficheros críticos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Cada vez que se hiciera un </a:t>
            </a:r>
            <a:r>
              <a:rPr lang="es-ES" dirty="0" err="1"/>
              <a:t>push</a:t>
            </a:r>
            <a:r>
              <a:rPr lang="es-ES" dirty="0"/>
              <a:t>/ </a:t>
            </a:r>
            <a:r>
              <a:rPr lang="es-ES" dirty="0" err="1"/>
              <a:t>check</a:t>
            </a:r>
            <a:r>
              <a:rPr lang="es-ES" dirty="0"/>
              <a:t>-in deberíamos comprobar si se han modificado ciertos ficheros críticos para poder revisarlos.</a:t>
            </a:r>
          </a:p>
          <a:p>
            <a:r>
              <a:rPr lang="es-ES" dirty="0"/>
              <a:t>Esos ficheros pueden ser ficheros de autenticación, encriptado etc..</a:t>
            </a:r>
          </a:p>
          <a:p>
            <a:r>
              <a:rPr lang="es-ES" dirty="0"/>
              <a:t>Con la ayuda de  los </a:t>
            </a:r>
            <a:r>
              <a:rPr lang="es-ES" dirty="0" err="1"/>
              <a:t>webhooks</a:t>
            </a:r>
            <a:r>
              <a:rPr lang="es-ES" dirty="0"/>
              <a:t> y la api de </a:t>
            </a:r>
            <a:r>
              <a:rPr lang="es-ES" dirty="0" err="1"/>
              <a:t>azure</a:t>
            </a:r>
            <a:r>
              <a:rPr lang="es-ES" dirty="0"/>
              <a:t> devops podemos montarnos una solución que nos ayude en esto.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C6195F-7415-4461-B0F2-0D4B0E75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47" y="3264217"/>
            <a:ext cx="8741229" cy="31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6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Build – comprobar cambios ficheros críticos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El uso de pull requests es otra solución para poder revisar el código que se suba.</a:t>
            </a:r>
          </a:p>
          <a:p>
            <a:r>
              <a:rPr lang="es-ES" dirty="0"/>
              <a:t>Azure devops tiene también una  funcionalidad  llamada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policies</a:t>
            </a:r>
            <a:r>
              <a:rPr lang="es-ES" dirty="0"/>
              <a:t> que nos puede ayudar y mucho en esta revisión de ficheros críticos.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B12E4-B0CC-4CA6-B7D9-773CA85C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88" y="2899864"/>
            <a:ext cx="3726074" cy="35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7" y="141514"/>
            <a:ext cx="8234816" cy="587829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>
            <a:normAutofit/>
          </a:bodyPr>
          <a:lstStyle/>
          <a:p>
            <a:r>
              <a:rPr lang="es-ES" dirty="0"/>
              <a:t>SECDEVOPS ES EL PROCESO DE INTEGRAR LAS MEJORES PRÁCTICAS Y METODOLOGÍAS DE DESARROLLO SEGURO EN LOS PROCESOS DE DESARROLLO Y DESPLIEGUE QUE DEVOPS HACE POSIBLE – SQREEN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2BD5A-CC6D-4CC8-A242-55495F88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38" y="2232216"/>
            <a:ext cx="7446923" cy="41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3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Build – comprobar malware con clamav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El código fuente y los artefactos no dejan de ser ficheros al fin y al cabo</a:t>
            </a:r>
          </a:p>
          <a:p>
            <a:r>
              <a:rPr lang="es-ES" dirty="0"/>
              <a:t>Y como tales están expuestos a malware, virus y otra serie de amenazas</a:t>
            </a:r>
          </a:p>
          <a:p>
            <a:r>
              <a:rPr lang="es-ES" dirty="0"/>
              <a:t>Una buena medida es comprobar nuestro código y artefactos en busca de amenazas</a:t>
            </a:r>
          </a:p>
          <a:p>
            <a:r>
              <a:rPr lang="es-ES" dirty="0"/>
              <a:t>CLAMAV  es un antivirus gratuito que nos puede ayudar en esto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E14F1-0ACA-4487-9118-ED2A3DD3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154" y="3189711"/>
            <a:ext cx="38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Build – open source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Si vemos cualquiera de nuestros proyectos vemos que tenemos muchas dependencias de terceros</a:t>
            </a:r>
          </a:p>
          <a:p>
            <a:r>
              <a:rPr lang="es-ES" dirty="0"/>
              <a:t>Muchos de ellos son open source y al igual que nuestro código no están exentos de vulnerabilidades</a:t>
            </a:r>
          </a:p>
          <a:p>
            <a:r>
              <a:rPr lang="es-ES" dirty="0"/>
              <a:t>Revisar que dependencias tenemos en nuestros proyectos debe ser una tarea obligatoria</a:t>
            </a:r>
          </a:p>
          <a:p>
            <a:r>
              <a:rPr lang="es-ES" dirty="0"/>
              <a:t>Y ver también si tenemos alguna dependencia que podamos eliminar e implementarla nosotros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7510E-DA5D-4F20-8860-DAA7431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" y="3829049"/>
            <a:ext cx="6283849" cy="204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CF933-8EC6-454B-BF81-0E65DA764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923" y="4210956"/>
            <a:ext cx="4526585" cy="12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32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Build – open source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B0E31-BAA9-4356-90CD-5282E5D6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71" y="1008968"/>
            <a:ext cx="5362575" cy="551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A4954-654B-4942-AC16-8FF6D382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979714"/>
            <a:ext cx="4167926" cy="5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1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Build – owasp dependency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Proyecto de owasp que nos ayuda a escanear nuestras dependencias open </a:t>
            </a:r>
            <a:r>
              <a:rPr lang="es-ES" dirty="0" err="1"/>
              <a:t>source</a:t>
            </a:r>
            <a:r>
              <a:rPr lang="es-ES" dirty="0"/>
              <a:t> en busca de vulnerabilidades</a:t>
            </a:r>
          </a:p>
          <a:p>
            <a:r>
              <a:rPr lang="es-ES" dirty="0"/>
              <a:t>Busca vulnerabilidades en el nvd o usando la api ossindex</a:t>
            </a:r>
          </a:p>
          <a:p>
            <a:r>
              <a:rPr lang="es-ES" dirty="0"/>
              <a:t>Si en el momento del escaneo de las dependencias encuentra alguna vulnerabilidad podemos ser notificados por mail, slack o microsoft teams</a:t>
            </a:r>
          </a:p>
          <a:p>
            <a:r>
              <a:rPr lang="es-ES" dirty="0"/>
              <a:t> Tiene un portal web donde podemos centralizar todo  el análisis de nuestras dependencias de todos nuestros proyectos</a:t>
            </a:r>
          </a:p>
        </p:txBody>
      </p:sp>
    </p:spTree>
    <p:extLst>
      <p:ext uri="{BB962C8B-B14F-4D97-AF65-F5344CB8AC3E}">
        <p14:creationId xmlns:p14="http://schemas.microsoft.com/office/powerpoint/2010/main" val="362995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 err="1"/>
              <a:t>Build</a:t>
            </a:r>
            <a:r>
              <a:rPr lang="es-ES" dirty="0"/>
              <a:t> – owasp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track</a:t>
            </a:r>
            <a:endParaRPr lang="es-E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6BAE8A-D457-4940-8CF7-744A5395C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26" y="1556657"/>
            <a:ext cx="10717548" cy="374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46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Build – Observatory by mozilla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Proyecto de mozilla que nos ayuda a securizar nuestras aplicaciones web analizándolas</a:t>
            </a:r>
          </a:p>
          <a:p>
            <a:r>
              <a:rPr lang="es-ES" dirty="0"/>
              <a:t>Podemos tanto usar su página web o su api para poder analizar nuestras aplicaciones</a:t>
            </a:r>
          </a:p>
          <a:p>
            <a:r>
              <a:rPr lang="es-ES" dirty="0"/>
              <a:t>Analiza cosas tales como nuestras cabeceras http, configuración del csp o nuestras cookies</a:t>
            </a:r>
          </a:p>
          <a:p>
            <a:r>
              <a:rPr lang="es-ES" dirty="0"/>
              <a:t>Podemos también usar su api a nivel interno , montándonos la api dentro de nuestra infraestructura</a:t>
            </a:r>
          </a:p>
          <a:p>
            <a:r>
              <a:rPr lang="es-ES" dirty="0"/>
              <a:t>Hace uso de otras herramientas como secureheaders.io o sslabs para darnos análisis adicionales  sobre nuestras aplicaciones</a:t>
            </a:r>
          </a:p>
        </p:txBody>
      </p:sp>
    </p:spTree>
    <p:extLst>
      <p:ext uri="{BB962C8B-B14F-4D97-AF65-F5344CB8AC3E}">
        <p14:creationId xmlns:p14="http://schemas.microsoft.com/office/powerpoint/2010/main" val="113744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Build –mozilla observatory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A22E87-48D6-46DF-B34D-65E522089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677" y="1182913"/>
            <a:ext cx="11125969" cy="52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67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Microsoft security update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Sitio oficial donde encontrar el listado de vulnerabilidades de productos Microsoft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754B1-F7F5-4732-A72C-5EEFCC16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82" y="1702535"/>
            <a:ext cx="8115835" cy="48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0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Github aspnet -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En los annuncements del github aspnet podéis encontrar también incidencias sobre seguridad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FCAA1-4873-4416-AC91-12463A9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60" y="1949119"/>
            <a:ext cx="10350679" cy="41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Build – zap proxy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Docker que nos hace un análisis rápido (alrededor de 1 minuto) de nuestras aplicaciones web en búsqueda de errores cómunes.</a:t>
            </a:r>
          </a:p>
          <a:p>
            <a:r>
              <a:rPr lang="es-ES" dirty="0"/>
              <a:t>Ideal para integrarlo en ci/cd.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0AAC5-B1C9-47B0-A1FB-E114E7AE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77" y="2451788"/>
            <a:ext cx="4490570" cy="42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3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7" y="141514"/>
            <a:ext cx="8234816" cy="587829"/>
          </a:xfrm>
        </p:spPr>
        <p:txBody>
          <a:bodyPr>
            <a:normAutofit/>
          </a:bodyPr>
          <a:lstStyle/>
          <a:p>
            <a:r>
              <a:rPr lang="es-ES" dirty="0"/>
              <a:t>POR DONDE EMPEZAMOS?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>
            <a:normAutofit/>
          </a:bodyPr>
          <a:lstStyle/>
          <a:p>
            <a:r>
              <a:rPr lang="es-ES" dirty="0"/>
              <a:t>PORQUE LAS PERSONAS COLABOREN ENTRE SÍ Y ESTEN IMPLICADOS.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3532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Build – clair para el análisis de imágenes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Clair es proyecto de centos que nos permite analizar imágenes de Docker</a:t>
            </a:r>
          </a:p>
          <a:p>
            <a:r>
              <a:rPr lang="es-ES" dirty="0"/>
              <a:t>Clairscanner es otro proyecto que nos permite interactuar con clair de una manera más sencilla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27DC4-3D3B-492B-99C7-3EC95EA4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77" y="2379661"/>
            <a:ext cx="5886369" cy="40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33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1889-3FF1-41AF-8C81-3E8FD2DE9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61257"/>
            <a:ext cx="8676222" cy="772885"/>
          </a:xfrm>
        </p:spPr>
        <p:txBody>
          <a:bodyPr>
            <a:normAutofit fontScale="90000"/>
          </a:bodyPr>
          <a:lstStyle/>
          <a:p>
            <a:r>
              <a:rPr lang="es-ES" dirty="0"/>
              <a:t>Release -deploy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32439-E938-4117-B5D8-709E8C96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60" y="1770289"/>
            <a:ext cx="8912680" cy="44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45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release – secure devops kit for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Proyecto de Microsoft que nos ayuda a implementar la seguridad dentro de nuestro ciclo  devops cuando estamos trabajando con azure.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CB543-B41E-45BA-8277-7BAC3F8E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99" y="1800900"/>
            <a:ext cx="8390202" cy="47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4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release – </a:t>
            </a:r>
            <a:r>
              <a:rPr lang="en-US" dirty="0"/>
              <a:t>inspec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Framework de testing de chef que nos ayuda a realizar tests de seguridad de nuestra infraestructura de manera automatizada</a:t>
            </a:r>
          </a:p>
          <a:p>
            <a:r>
              <a:rPr lang="es-ES" dirty="0"/>
              <a:t>No sólo puedes realizar tests de seguridad sino cualquier test relacionado con tu infraestructura , como comprobar la configuración</a:t>
            </a:r>
          </a:p>
          <a:p>
            <a:r>
              <a:rPr lang="es-ES" dirty="0"/>
              <a:t>Los tests se escriben con un lenguaje “claro” en el que con solo verlo sabes exactamente que queremos testear</a:t>
            </a:r>
          </a:p>
          <a:p>
            <a:r>
              <a:rPr lang="es-ES" dirty="0"/>
              <a:t>Podemos usar inspec para comprobar que nuestro azure esta configurando correctamente en lo que a seguridad de refiere</a:t>
            </a:r>
          </a:p>
        </p:txBody>
      </p:sp>
    </p:spTree>
    <p:extLst>
      <p:ext uri="{BB962C8B-B14F-4D97-AF65-F5344CB8AC3E}">
        <p14:creationId xmlns:p14="http://schemas.microsoft.com/office/powerpoint/2010/main" val="3642598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release – </a:t>
            </a:r>
            <a:r>
              <a:rPr lang="en-US" dirty="0"/>
              <a:t>inspec</a:t>
            </a: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73A73B-D332-4140-BBE8-20FFE2E0D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8" y="1432512"/>
            <a:ext cx="11450637" cy="46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97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release – </a:t>
            </a:r>
            <a:r>
              <a:rPr lang="en-US" dirty="0"/>
              <a:t>dast CON zap proxy Y SELENIUM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Dynamic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security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(</a:t>
            </a:r>
            <a:r>
              <a:rPr lang="es-ES" dirty="0" err="1"/>
              <a:t>dast</a:t>
            </a:r>
            <a:r>
              <a:rPr lang="es-ES" dirty="0"/>
              <a:t>) consiste en realizar tests de seguridad sin conocer el “interior” de la aplicación  (</a:t>
            </a:r>
            <a:r>
              <a:rPr lang="es-ES" dirty="0" err="1"/>
              <a:t>black</a:t>
            </a:r>
            <a:r>
              <a:rPr lang="es-ES" dirty="0"/>
              <a:t> box </a:t>
            </a:r>
            <a:r>
              <a:rPr lang="es-ES" dirty="0" err="1"/>
              <a:t>testing</a:t>
            </a:r>
            <a:r>
              <a:rPr lang="es-ES" dirty="0"/>
              <a:t>)</a:t>
            </a:r>
          </a:p>
          <a:p>
            <a:r>
              <a:rPr lang="es-ES" dirty="0"/>
              <a:t>Es necesario que la aplicación este en funcionamiento</a:t>
            </a:r>
          </a:p>
          <a:p>
            <a:r>
              <a:rPr lang="es-ES" dirty="0"/>
              <a:t>Owasp  </a:t>
            </a:r>
            <a:r>
              <a:rPr lang="es-ES" dirty="0" err="1"/>
              <a:t>zap</a:t>
            </a:r>
            <a:r>
              <a:rPr lang="es-ES" dirty="0"/>
              <a:t> proxy nos ayuda a realizar estos tipos de tests</a:t>
            </a:r>
          </a:p>
          <a:p>
            <a:r>
              <a:rPr lang="es-ES" dirty="0"/>
              <a:t>¡¡¡Esta herramienta o tests no es un </a:t>
            </a:r>
            <a:r>
              <a:rPr lang="es-ES" dirty="0" err="1"/>
              <a:t>sustututo</a:t>
            </a:r>
            <a:r>
              <a:rPr lang="es-ES" dirty="0"/>
              <a:t> de </a:t>
            </a:r>
            <a:r>
              <a:rPr lang="es-ES" dirty="0" err="1"/>
              <a:t>penetration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y nunca debe de serlo, pero si ayuda a encontrar vulnerabilidades más sencillas pero no por ello menos peligrosas ¡¡¡</a:t>
            </a:r>
          </a:p>
        </p:txBody>
      </p:sp>
    </p:spTree>
    <p:extLst>
      <p:ext uri="{BB962C8B-B14F-4D97-AF65-F5344CB8AC3E}">
        <p14:creationId xmlns:p14="http://schemas.microsoft.com/office/powerpoint/2010/main" val="3023340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release – </a:t>
            </a:r>
            <a:r>
              <a:rPr lang="en-US" dirty="0"/>
              <a:t>dast CON zap proxy Y SELENIUM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95F4A-826C-4F1A-9D0A-74A1E155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8" y="2169884"/>
            <a:ext cx="10733388" cy="35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06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1889-3FF1-41AF-8C81-3E8FD2DE9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72885"/>
          </a:xfrm>
        </p:spPr>
        <p:txBody>
          <a:bodyPr>
            <a:normAutofit fontScale="90000"/>
          </a:bodyPr>
          <a:lstStyle/>
          <a:p>
            <a:r>
              <a:rPr lang="es-ES" dirty="0"/>
              <a:t>monitorización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3DB-C6D3-4228-9882-552593CB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22" y="1818167"/>
            <a:ext cx="6104155" cy="44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37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Monitorización – owasp app sensor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Proyecto de owasp que nos ofrece una metodología y una guía para poder implementar un sistema de intrusión y de respuesta a ataques dentro de nuestras aplicaciones.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6FCE8-BBD7-4686-8FA8-EA762857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37" y="2016361"/>
            <a:ext cx="9857925" cy="45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1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Monitorización – report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Report uri es un servicio que nos ayuda a monitorizar nuestra aplicación web</a:t>
            </a:r>
          </a:p>
          <a:p>
            <a:r>
              <a:rPr lang="es-ES" dirty="0"/>
              <a:t>Este servicio esta creado por Scott helme, autor de seureheaders.io</a:t>
            </a:r>
          </a:p>
          <a:p>
            <a:r>
              <a:rPr lang="es-ES" dirty="0"/>
              <a:t>Uno de los puntos fuertes de este servicio son las alertas generadas cuando no se cumplen las reglas del csp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687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1889-3FF1-41AF-8C81-3E8FD2DE9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77" y="217716"/>
            <a:ext cx="12192000" cy="838201"/>
          </a:xfrm>
        </p:spPr>
        <p:txBody>
          <a:bodyPr/>
          <a:lstStyle/>
          <a:p>
            <a:r>
              <a:rPr lang="es-ES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014DF-245C-4C6C-A85E-C320E9B59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980703"/>
            <a:ext cx="8676222" cy="1905000"/>
          </a:xfrm>
        </p:spPr>
        <p:txBody>
          <a:bodyPr/>
          <a:lstStyle/>
          <a:p>
            <a:r>
              <a:rPr lang="es-ES" dirty="0"/>
              <a:t>Seguridad de principio a fin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83292-451C-47BA-AC8A-B6FD6A88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19" y="1926772"/>
            <a:ext cx="6803562" cy="45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24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Monitorización – report-uri.com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Report uri es un servicio que nos ayuda a monitorizar nuestra aplicación web</a:t>
            </a:r>
          </a:p>
          <a:p>
            <a:r>
              <a:rPr lang="es-ES" dirty="0"/>
              <a:t>Este servicio esta creado por Scott helme, autor de seureheaders.io</a:t>
            </a:r>
          </a:p>
          <a:p>
            <a:r>
              <a:rPr lang="es-ES" dirty="0"/>
              <a:t>Uno de los puntos fuertes de este servicio son las alertas generadas cuando no se cumplen las reglas del csp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2556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1889-3FF1-41AF-8C81-3E8FD2DE9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3042557"/>
            <a:ext cx="8676222" cy="772885"/>
          </a:xfrm>
        </p:spPr>
        <p:txBody>
          <a:bodyPr>
            <a:normAutofit fontScale="90000"/>
          </a:bodyPr>
          <a:lstStyle/>
          <a:p>
            <a:r>
              <a:rPr lang="es-ES" dirty="0"/>
              <a:t>Otros temas</a:t>
            </a:r>
          </a:p>
        </p:txBody>
      </p:sp>
    </p:spTree>
    <p:extLst>
      <p:ext uri="{BB962C8B-B14F-4D97-AF65-F5344CB8AC3E}">
        <p14:creationId xmlns:p14="http://schemas.microsoft.com/office/powerpoint/2010/main" val="3335982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1823473" cy="587829"/>
          </a:xfrm>
        </p:spPr>
        <p:txBody>
          <a:bodyPr>
            <a:normAutofit/>
          </a:bodyPr>
          <a:lstStyle/>
          <a:p>
            <a:r>
              <a:rPr lang="es-ES" dirty="0"/>
              <a:t>Fido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Nuevo standard que ha sido propulsado por Yubico junto con Microsoft y muchas más empresas como Google, Paypal, Firefox y un largo etcétera.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442D7-E8DC-492C-8D54-53CAE1BF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99" y="2351708"/>
            <a:ext cx="10212401" cy="38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99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endParaRPr lang="es-ES" dirty="0"/>
          </a:p>
          <a:p>
            <a:pPr marL="0" indent="0" algn="ctr">
              <a:buNone/>
            </a:pPr>
            <a:r>
              <a:rPr lang="es-ES" sz="72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21711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7" y="141514"/>
            <a:ext cx="8234816" cy="587829"/>
          </a:xfrm>
        </p:spPr>
        <p:txBody>
          <a:bodyPr>
            <a:normAutofit fontScale="90000"/>
          </a:bodyPr>
          <a:lstStyle/>
          <a:p>
            <a:r>
              <a:rPr lang="es-ES" dirty="0"/>
              <a:t>Por donde empezamos? -  owasp top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>
            <a:normAutofit fontScale="92500" lnSpcReduction="10000"/>
          </a:bodyPr>
          <a:lstStyle/>
          <a:p>
            <a:r>
              <a:rPr lang="es-ES" dirty="0"/>
              <a:t>Owasp top 10 son una lista que contiene el top 10 de vulnerabilidades en aplicaciones web</a:t>
            </a:r>
          </a:p>
          <a:p>
            <a:r>
              <a:rPr lang="es-ES" dirty="0"/>
              <a:t>La última versión de la lista es de 2017</a:t>
            </a:r>
          </a:p>
          <a:p>
            <a:r>
              <a:rPr lang="es-ES" dirty="0"/>
              <a:t>La lista de vulnerabilidades que contiene la lista son:</a:t>
            </a:r>
          </a:p>
          <a:p>
            <a:pPr marL="0" indent="0">
              <a:buNone/>
            </a:pPr>
            <a:r>
              <a:rPr lang="es-ES" dirty="0"/>
              <a:t>	1) inyección </a:t>
            </a:r>
          </a:p>
          <a:p>
            <a:pPr marL="0" indent="0">
              <a:buNone/>
            </a:pPr>
            <a:r>
              <a:rPr lang="es-ES" dirty="0"/>
              <a:t>	2) perdida de autenticación  y gestión de sesiones</a:t>
            </a:r>
          </a:p>
          <a:p>
            <a:pPr marL="0" indent="0">
              <a:buNone/>
            </a:pPr>
            <a:r>
              <a:rPr lang="es-ES" dirty="0"/>
              <a:t>	3) exposición datos sensibles</a:t>
            </a:r>
          </a:p>
          <a:p>
            <a:pPr marL="0" indent="0">
              <a:buNone/>
            </a:pPr>
            <a:r>
              <a:rPr lang="es-ES" dirty="0"/>
              <a:t>	4) Entidades Externas XML (XXE)</a:t>
            </a:r>
          </a:p>
          <a:p>
            <a:pPr marL="0" indent="0">
              <a:buNone/>
            </a:pPr>
            <a:r>
              <a:rPr lang="es-ES" dirty="0"/>
              <a:t>	5) Pérdida de Control de Acceso </a:t>
            </a:r>
          </a:p>
          <a:p>
            <a:pPr marL="0" indent="0">
              <a:buNone/>
            </a:pPr>
            <a:r>
              <a:rPr lang="es-ES" dirty="0"/>
              <a:t>	6) Configuración de Seguridad Incorrecta </a:t>
            </a:r>
          </a:p>
          <a:p>
            <a:pPr marL="0" indent="0">
              <a:buNone/>
            </a:pPr>
            <a:r>
              <a:rPr lang="es-ES" dirty="0"/>
              <a:t> 	7) Secuencia de Comandos en Sitios Cruzados (XSS)</a:t>
            </a:r>
          </a:p>
          <a:p>
            <a:pPr marL="0" indent="0">
              <a:buNone/>
            </a:pPr>
            <a:r>
              <a:rPr lang="es-ES" dirty="0"/>
              <a:t> 	8) Deserialización Insegura</a:t>
            </a:r>
          </a:p>
          <a:p>
            <a:pPr marL="0" indent="0">
              <a:buNone/>
            </a:pPr>
            <a:r>
              <a:rPr lang="es-ES" dirty="0"/>
              <a:t>	9) Componentes con vulnerabilidades conocidas </a:t>
            </a:r>
          </a:p>
          <a:p>
            <a:pPr marL="0" indent="0">
              <a:buNone/>
            </a:pPr>
            <a:r>
              <a:rPr lang="es-ES" dirty="0"/>
              <a:t>     10) Registro y Monitoreo Insuficientes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85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7" y="141514"/>
            <a:ext cx="8234816" cy="587829"/>
          </a:xfrm>
        </p:spPr>
        <p:txBody>
          <a:bodyPr>
            <a:normAutofit/>
          </a:bodyPr>
          <a:lstStyle/>
          <a:p>
            <a:r>
              <a:rPr lang="es-ES" dirty="0"/>
              <a:t>TESTS UNITARIOS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5940C-CF1B-4F4D-A720-713C69D6A03D}"/>
              </a:ext>
            </a:extLst>
          </p:cNvPr>
          <p:cNvSpPr txBox="1">
            <a:spLocks/>
          </p:cNvSpPr>
          <p:nvPr/>
        </p:nvSpPr>
        <p:spPr>
          <a:xfrm>
            <a:off x="337457" y="979714"/>
            <a:ext cx="11451772" cy="5573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Los tests sobre seguridad deben ser igual de importantes y no diferentes del resto de tests unitarios</a:t>
            </a:r>
          </a:p>
          <a:p>
            <a:r>
              <a:rPr lang="es-ES" dirty="0"/>
              <a:t>Muchas veces testeamos que debía hacer nuestro sistemas, más que qué no debería hacer</a:t>
            </a:r>
          </a:p>
          <a:p>
            <a:r>
              <a:rPr lang="es-ES" dirty="0"/>
              <a:t>Por ejemplo, podríamos definir varios tipos de tests a realizar cuando comprobamos los input a nuestro sistema:</a:t>
            </a:r>
          </a:p>
          <a:p>
            <a:pPr marL="0" indent="0">
              <a:buNone/>
            </a:pPr>
            <a:r>
              <a:rPr lang="es-ES" dirty="0"/>
              <a:t>	a) comportamiento normal: por ejemplo el dni es válido o un número de la seguridad 	      </a:t>
            </a:r>
          </a:p>
          <a:p>
            <a:pPr marL="0" indent="0">
              <a:buNone/>
            </a:pPr>
            <a:r>
              <a:rPr lang="es-ES" dirty="0"/>
              <a:t>	      social etc..</a:t>
            </a:r>
          </a:p>
          <a:p>
            <a:pPr marL="0" indent="0">
              <a:buNone/>
            </a:pPr>
            <a:r>
              <a:rPr lang="es-ES" dirty="0"/>
              <a:t>	b) límites: comprobar tamaño, longitud…</a:t>
            </a:r>
          </a:p>
          <a:p>
            <a:pPr marL="0" indent="0">
              <a:buNone/>
            </a:pPr>
            <a:r>
              <a:rPr lang="es-ES" dirty="0"/>
              <a:t> 	c) input inválido:  pasar nulls, caracteres raros, cadenas vacías etc..</a:t>
            </a:r>
          </a:p>
          <a:p>
            <a:pPr marL="0" indent="0">
              <a:buNone/>
            </a:pPr>
            <a:r>
              <a:rPr lang="es-ES" dirty="0"/>
              <a:t>	d) extremo: a hacer daño, pasar 1.000.000  de caracteres, json inmensos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Font typeface="Arial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885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7" y="141514"/>
            <a:ext cx="5302930" cy="587829"/>
          </a:xfrm>
        </p:spPr>
        <p:txBody>
          <a:bodyPr>
            <a:normAutofit fontScale="90000"/>
          </a:bodyPr>
          <a:lstStyle/>
          <a:p>
            <a:r>
              <a:rPr lang="es-ES" dirty="0"/>
              <a:t>Secretos - 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En nuestro día a día trabajamos con secretos </a:t>
            </a:r>
          </a:p>
          <a:p>
            <a:r>
              <a:rPr lang="es-ES" dirty="0"/>
              <a:t>Estos secretos pueden ser cadenas de conexión, api keys de servicios rest etc…</a:t>
            </a:r>
          </a:p>
          <a:p>
            <a:r>
              <a:rPr lang="es-ES" dirty="0"/>
              <a:t>Almacenar en el código los secretos no es la mejor idea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9678C-95BC-4635-863E-A283B058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05" y="2674088"/>
            <a:ext cx="6760276" cy="38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2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7" y="141514"/>
            <a:ext cx="6130244" cy="587829"/>
          </a:xfrm>
        </p:spPr>
        <p:txBody>
          <a:bodyPr>
            <a:normAutofit/>
          </a:bodyPr>
          <a:lstStyle/>
          <a:p>
            <a:r>
              <a:rPr lang="es-ES" dirty="0"/>
              <a:t>Secretos – azure 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/>
          <a:lstStyle/>
          <a:p>
            <a:r>
              <a:rPr lang="es-ES" dirty="0"/>
              <a:t>Azure key vault es un servicio que nos permite almacenar secretos de forma segura</a:t>
            </a:r>
          </a:p>
          <a:p>
            <a:r>
              <a:rPr lang="es-ES" dirty="0"/>
              <a:t>Aparte de poder almacenar secretos podemos almacenar certificados </a:t>
            </a:r>
          </a:p>
          <a:p>
            <a:r>
              <a:rPr lang="es-ES" dirty="0"/>
              <a:t>Al tener centralizados nuestros secretos mejoramos su administración y la rotación de estos</a:t>
            </a:r>
          </a:p>
          <a:p>
            <a:r>
              <a:rPr lang="es-ES" dirty="0"/>
              <a:t>Podemos almacenar nuestros secretos y certificados en módulos de hardware hsm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E43A6-F4F3-421D-8DC5-F785644A54CA}"/>
              </a:ext>
            </a:extLst>
          </p:cNvPr>
          <p:cNvSpPr/>
          <p:nvPr/>
        </p:nvSpPr>
        <p:spPr>
          <a:xfrm>
            <a:off x="1859478" y="2921192"/>
            <a:ext cx="8407730" cy="3632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3910D-FA9E-49CE-AF8D-1B7EF4FE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70" y="3117066"/>
            <a:ext cx="7104346" cy="32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6413-E211-4262-B85F-3259453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6" y="141514"/>
            <a:ext cx="10724017" cy="587829"/>
          </a:xfrm>
        </p:spPr>
        <p:txBody>
          <a:bodyPr>
            <a:normAutofit fontScale="90000"/>
          </a:bodyPr>
          <a:lstStyle/>
          <a:p>
            <a:r>
              <a:rPr lang="es-ES" dirty="0"/>
              <a:t>Secretos –Azure Services Authentication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6614-E918-4DC2-9CEB-BD475C6C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79714"/>
            <a:ext cx="11451772" cy="5573485"/>
          </a:xfrm>
        </p:spPr>
        <p:txBody>
          <a:bodyPr anchor="t">
            <a:normAutofit/>
          </a:bodyPr>
          <a:lstStyle/>
          <a:p>
            <a:r>
              <a:rPr lang="es-ES" dirty="0"/>
              <a:t>Extension de vs que nos permite acceder a azure key vault.</a:t>
            </a:r>
          </a:p>
          <a:p>
            <a:r>
              <a:rPr lang="es-ES" dirty="0"/>
              <a:t>La gracia esta en que no es necesario tener un client secret en nuestra app para acceder al key vault</a:t>
            </a:r>
          </a:p>
          <a:p>
            <a:r>
              <a:rPr lang="es-ES" dirty="0"/>
              <a:t>El usuario autenticado en vs es el usuario al que se le da acceso a key vault</a:t>
            </a:r>
          </a:p>
          <a:p>
            <a:r>
              <a:rPr lang="es-ES" dirty="0"/>
              <a:t>Desde el update 6 de vs 2017 no es necesario instalar la extensión , ya que esta incluido directamente en vs 2017.</a:t>
            </a:r>
          </a:p>
        </p:txBody>
      </p:sp>
    </p:spTree>
    <p:extLst>
      <p:ext uri="{BB962C8B-B14F-4D97-AF65-F5344CB8AC3E}">
        <p14:creationId xmlns:p14="http://schemas.microsoft.com/office/powerpoint/2010/main" val="3849114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Override1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1530</Words>
  <Application>Microsoft Office PowerPoint</Application>
  <PresentationFormat>Widescreen</PresentationFormat>
  <Paragraphs>157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Century Gothic</vt:lpstr>
      <vt:lpstr>Mesh</vt:lpstr>
      <vt:lpstr>SecDevOps para proyectos .Net</vt:lpstr>
      <vt:lpstr>INTRODUCCIÓN</vt:lpstr>
      <vt:lpstr>POR DONDE EMPEZAMOS?</vt:lpstr>
      <vt:lpstr>code</vt:lpstr>
      <vt:lpstr>Por donde empezamos? -  owasp top 10</vt:lpstr>
      <vt:lpstr>TESTS UNITARIOS</vt:lpstr>
      <vt:lpstr>Secretos - introducción</vt:lpstr>
      <vt:lpstr>Secretos – azure key vault</vt:lpstr>
      <vt:lpstr>Secretos –Azure Services Authentication Extension</vt:lpstr>
      <vt:lpstr>Secretos –Azure Services Authentication Extension</vt:lpstr>
      <vt:lpstr>Secretos – git secrets</vt:lpstr>
      <vt:lpstr>Secretos – credscan</vt:lpstr>
      <vt:lpstr>Static Application Security Testing - introducción</vt:lpstr>
      <vt:lpstr>sast- Puma scan community edition</vt:lpstr>
      <vt:lpstr>sast- Security Code Scan</vt:lpstr>
      <vt:lpstr>CSP – CONTENT SECURITY POLICY</vt:lpstr>
      <vt:lpstr>Build – testing environment</vt:lpstr>
      <vt:lpstr>Build – comprobar cambios ficheros críticos</vt:lpstr>
      <vt:lpstr>Build – comprobar cambios ficheros críticos</vt:lpstr>
      <vt:lpstr>Build – comprobar malware con clamav</vt:lpstr>
      <vt:lpstr>Build – open source software</vt:lpstr>
      <vt:lpstr>Build – open source software</vt:lpstr>
      <vt:lpstr>Build – owasp dependency track</vt:lpstr>
      <vt:lpstr>Build – owasp dependency track</vt:lpstr>
      <vt:lpstr>Build – Observatory by mozilla</vt:lpstr>
      <vt:lpstr>Build –mozilla observatory</vt:lpstr>
      <vt:lpstr>Microsoft security update guide</vt:lpstr>
      <vt:lpstr>Github aspnet - announcements</vt:lpstr>
      <vt:lpstr>Build – zap proxy baseline</vt:lpstr>
      <vt:lpstr>Build – clair para el análisis de imágenes docker</vt:lpstr>
      <vt:lpstr>Release -deploy</vt:lpstr>
      <vt:lpstr>release – secure devops kit for Microsoft</vt:lpstr>
      <vt:lpstr>release – inspec</vt:lpstr>
      <vt:lpstr>release – inspec</vt:lpstr>
      <vt:lpstr>release – dast CON zap proxy Y SELENIUM</vt:lpstr>
      <vt:lpstr>release – dast CON zap proxy Y SELENIUM</vt:lpstr>
      <vt:lpstr>monitorización</vt:lpstr>
      <vt:lpstr>Monitorización – owasp app sensor </vt:lpstr>
      <vt:lpstr>Monitorización – report uri</vt:lpstr>
      <vt:lpstr>Monitorización – report-uri.com</vt:lpstr>
      <vt:lpstr>Otros temas</vt:lpstr>
      <vt:lpstr>Fido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SecDevOps para proyectos .Net</dc:title>
  <dc:creator>Garcia Miravent</dc:creator>
  <cp:lastModifiedBy>Garcia Miravent</cp:lastModifiedBy>
  <cp:revision>93</cp:revision>
  <dcterms:created xsi:type="dcterms:W3CDTF">2019-01-21T06:52:07Z</dcterms:created>
  <dcterms:modified xsi:type="dcterms:W3CDTF">2019-02-06T05:50:32Z</dcterms:modified>
</cp:coreProperties>
</file>