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3" r:id="rId3"/>
    <p:sldId id="270" r:id="rId4"/>
    <p:sldId id="257" r:id="rId5"/>
    <p:sldId id="258" r:id="rId6"/>
    <p:sldId id="274" r:id="rId7"/>
    <p:sldId id="260" r:id="rId8"/>
    <p:sldId id="261" r:id="rId9"/>
    <p:sldId id="276" r:id="rId10"/>
    <p:sldId id="278" r:id="rId11"/>
    <p:sldId id="277" r:id="rId12"/>
    <p:sldId id="262" r:id="rId13"/>
    <p:sldId id="263" r:id="rId14"/>
    <p:sldId id="259" r:id="rId15"/>
    <p:sldId id="265" r:id="rId16"/>
    <p:sldId id="264" r:id="rId17"/>
    <p:sldId id="266" r:id="rId18"/>
    <p:sldId id="271" r:id="rId19"/>
    <p:sldId id="272" r:id="rId20"/>
    <p:sldId id="275" r:id="rId21"/>
    <p:sldId id="280" r:id="rId22"/>
    <p:sldId id="279" r:id="rId23"/>
    <p:sldId id="282" r:id="rId24"/>
    <p:sldId id="281" r:id="rId25"/>
    <p:sldId id="283" r:id="rId26"/>
    <p:sldId id="268" r:id="rId27"/>
    <p:sldId id="284"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F49C6-4152-45A9-A14A-0F3230E1D252}" type="datetimeFigureOut">
              <a:rPr lang="en-US"/>
              <a:t>12/19/2012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F2EE-CF39-49C7-ADFB-E7CBC6EAFF0F}" type="slidenum">
              <a:rPr lang="en-US"/>
              <a:t>‹#›</a:t>
            </a:fld>
            <a:endParaRPr lang="en-US"/>
          </a:p>
        </p:txBody>
      </p:sp>
    </p:spTree>
    <p:extLst>
      <p:ext uri="{BB962C8B-B14F-4D97-AF65-F5344CB8AC3E}">
        <p14:creationId xmlns:p14="http://schemas.microsoft.com/office/powerpoint/2010/main" val="115097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a:t>
            </a:fld>
            <a:endParaRPr lang="en-US"/>
          </a:p>
        </p:txBody>
      </p:sp>
    </p:spTree>
    <p:extLst>
      <p:ext uri="{BB962C8B-B14F-4D97-AF65-F5344CB8AC3E}">
        <p14:creationId xmlns:p14="http://schemas.microsoft.com/office/powerpoint/2010/main" val="3475886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10</a:t>
            </a:fld>
            <a:endParaRPr lang="en-US"/>
          </a:p>
        </p:txBody>
      </p:sp>
    </p:spTree>
    <p:extLst>
      <p:ext uri="{BB962C8B-B14F-4D97-AF65-F5344CB8AC3E}">
        <p14:creationId xmlns:p14="http://schemas.microsoft.com/office/powerpoint/2010/main" val="512179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11</a:t>
            </a:fld>
            <a:endParaRPr lang="en-US"/>
          </a:p>
        </p:txBody>
      </p:sp>
    </p:spTree>
    <p:extLst>
      <p:ext uri="{BB962C8B-B14F-4D97-AF65-F5344CB8AC3E}">
        <p14:creationId xmlns:p14="http://schemas.microsoft.com/office/powerpoint/2010/main" val="3231092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12</a:t>
            </a:fld>
            <a:endParaRPr lang="en-US"/>
          </a:p>
        </p:txBody>
      </p:sp>
    </p:spTree>
    <p:extLst>
      <p:ext uri="{BB962C8B-B14F-4D97-AF65-F5344CB8AC3E}">
        <p14:creationId xmlns:p14="http://schemas.microsoft.com/office/powerpoint/2010/main" val="117645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13</a:t>
            </a:fld>
            <a:endParaRPr lang="en-US"/>
          </a:p>
        </p:txBody>
      </p:sp>
    </p:spTree>
    <p:extLst>
      <p:ext uri="{BB962C8B-B14F-4D97-AF65-F5344CB8AC3E}">
        <p14:creationId xmlns:p14="http://schemas.microsoft.com/office/powerpoint/2010/main" val="375876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14</a:t>
            </a:fld>
            <a:endParaRPr lang="en-US"/>
          </a:p>
        </p:txBody>
      </p:sp>
    </p:spTree>
    <p:extLst>
      <p:ext uri="{BB962C8B-B14F-4D97-AF65-F5344CB8AC3E}">
        <p14:creationId xmlns:p14="http://schemas.microsoft.com/office/powerpoint/2010/main" val="3516801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15</a:t>
            </a:fld>
            <a:endParaRPr lang="en-US"/>
          </a:p>
        </p:txBody>
      </p:sp>
    </p:spTree>
    <p:extLst>
      <p:ext uri="{BB962C8B-B14F-4D97-AF65-F5344CB8AC3E}">
        <p14:creationId xmlns:p14="http://schemas.microsoft.com/office/powerpoint/2010/main" val="2967969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16</a:t>
            </a:fld>
            <a:endParaRPr lang="en-US"/>
          </a:p>
        </p:txBody>
      </p:sp>
    </p:spTree>
    <p:extLst>
      <p:ext uri="{BB962C8B-B14F-4D97-AF65-F5344CB8AC3E}">
        <p14:creationId xmlns:p14="http://schemas.microsoft.com/office/powerpoint/2010/main" val="63895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17</a:t>
            </a:fld>
            <a:endParaRPr lang="en-US"/>
          </a:p>
        </p:txBody>
      </p:sp>
    </p:spTree>
    <p:extLst>
      <p:ext uri="{BB962C8B-B14F-4D97-AF65-F5344CB8AC3E}">
        <p14:creationId xmlns:p14="http://schemas.microsoft.com/office/powerpoint/2010/main" val="3085544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18</a:t>
            </a:fld>
            <a:endParaRPr lang="en-US"/>
          </a:p>
        </p:txBody>
      </p:sp>
    </p:spTree>
    <p:extLst>
      <p:ext uri="{BB962C8B-B14F-4D97-AF65-F5344CB8AC3E}">
        <p14:creationId xmlns:p14="http://schemas.microsoft.com/office/powerpoint/2010/main" val="461351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19</a:t>
            </a:fld>
            <a:endParaRPr lang="en-US"/>
          </a:p>
        </p:txBody>
      </p:sp>
    </p:spTree>
    <p:extLst>
      <p:ext uri="{BB962C8B-B14F-4D97-AF65-F5344CB8AC3E}">
        <p14:creationId xmlns:p14="http://schemas.microsoft.com/office/powerpoint/2010/main" val="118003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a:t>
            </a:fld>
            <a:endParaRPr lang="en-US"/>
          </a:p>
        </p:txBody>
      </p:sp>
    </p:spTree>
    <p:extLst>
      <p:ext uri="{BB962C8B-B14F-4D97-AF65-F5344CB8AC3E}">
        <p14:creationId xmlns:p14="http://schemas.microsoft.com/office/powerpoint/2010/main" val="390850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20</a:t>
            </a:fld>
            <a:endParaRPr lang="en-US"/>
          </a:p>
        </p:txBody>
      </p:sp>
    </p:spTree>
    <p:extLst>
      <p:ext uri="{BB962C8B-B14F-4D97-AF65-F5344CB8AC3E}">
        <p14:creationId xmlns:p14="http://schemas.microsoft.com/office/powerpoint/2010/main" val="2476316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21</a:t>
            </a:fld>
            <a:endParaRPr lang="en-US"/>
          </a:p>
        </p:txBody>
      </p:sp>
    </p:spTree>
    <p:extLst>
      <p:ext uri="{BB962C8B-B14F-4D97-AF65-F5344CB8AC3E}">
        <p14:creationId xmlns:p14="http://schemas.microsoft.com/office/powerpoint/2010/main" val="3480493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22</a:t>
            </a:fld>
            <a:endParaRPr lang="en-US"/>
          </a:p>
        </p:txBody>
      </p:sp>
    </p:spTree>
    <p:extLst>
      <p:ext uri="{BB962C8B-B14F-4D97-AF65-F5344CB8AC3E}">
        <p14:creationId xmlns:p14="http://schemas.microsoft.com/office/powerpoint/2010/main" val="1089249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23</a:t>
            </a:fld>
            <a:endParaRPr lang="en-US"/>
          </a:p>
        </p:txBody>
      </p:sp>
    </p:spTree>
    <p:extLst>
      <p:ext uri="{BB962C8B-B14F-4D97-AF65-F5344CB8AC3E}">
        <p14:creationId xmlns:p14="http://schemas.microsoft.com/office/powerpoint/2010/main" val="2082377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24</a:t>
            </a:fld>
            <a:endParaRPr lang="en-US"/>
          </a:p>
        </p:txBody>
      </p:sp>
    </p:spTree>
    <p:extLst>
      <p:ext uri="{BB962C8B-B14F-4D97-AF65-F5344CB8AC3E}">
        <p14:creationId xmlns:p14="http://schemas.microsoft.com/office/powerpoint/2010/main" val="2334425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25</a:t>
            </a:fld>
            <a:endParaRPr lang="en-US"/>
          </a:p>
        </p:txBody>
      </p:sp>
    </p:spTree>
    <p:extLst>
      <p:ext uri="{BB962C8B-B14F-4D97-AF65-F5344CB8AC3E}">
        <p14:creationId xmlns:p14="http://schemas.microsoft.com/office/powerpoint/2010/main" val="1760809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26</a:t>
            </a:fld>
            <a:endParaRPr lang="en-US"/>
          </a:p>
        </p:txBody>
      </p:sp>
    </p:spTree>
    <p:extLst>
      <p:ext uri="{BB962C8B-B14F-4D97-AF65-F5344CB8AC3E}">
        <p14:creationId xmlns:p14="http://schemas.microsoft.com/office/powerpoint/2010/main" val="3356511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27</a:t>
            </a:fld>
            <a:endParaRPr lang="en-US"/>
          </a:p>
        </p:txBody>
      </p:sp>
    </p:spTree>
    <p:extLst>
      <p:ext uri="{BB962C8B-B14F-4D97-AF65-F5344CB8AC3E}">
        <p14:creationId xmlns:p14="http://schemas.microsoft.com/office/powerpoint/2010/main" val="271978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28</a:t>
            </a:fld>
            <a:endParaRPr lang="en-US"/>
          </a:p>
        </p:txBody>
      </p:sp>
    </p:spTree>
    <p:extLst>
      <p:ext uri="{BB962C8B-B14F-4D97-AF65-F5344CB8AC3E}">
        <p14:creationId xmlns:p14="http://schemas.microsoft.com/office/powerpoint/2010/main" val="17374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3</a:t>
            </a:fld>
            <a:endParaRPr lang="en-US"/>
          </a:p>
        </p:txBody>
      </p:sp>
    </p:spTree>
    <p:extLst>
      <p:ext uri="{BB962C8B-B14F-4D97-AF65-F5344CB8AC3E}">
        <p14:creationId xmlns:p14="http://schemas.microsoft.com/office/powerpoint/2010/main" val="17281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4</a:t>
            </a:fld>
            <a:endParaRPr lang="en-US"/>
          </a:p>
        </p:txBody>
      </p:sp>
    </p:spTree>
    <p:extLst>
      <p:ext uri="{BB962C8B-B14F-4D97-AF65-F5344CB8AC3E}">
        <p14:creationId xmlns:p14="http://schemas.microsoft.com/office/powerpoint/2010/main" val="2678111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5</a:t>
            </a:fld>
            <a:endParaRPr lang="en-US"/>
          </a:p>
        </p:txBody>
      </p:sp>
    </p:spTree>
    <p:extLst>
      <p:ext uri="{BB962C8B-B14F-4D97-AF65-F5344CB8AC3E}">
        <p14:creationId xmlns:p14="http://schemas.microsoft.com/office/powerpoint/2010/main" val="429386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6</a:t>
            </a:fld>
            <a:endParaRPr lang="en-US"/>
          </a:p>
        </p:txBody>
      </p:sp>
    </p:spTree>
    <p:extLst>
      <p:ext uri="{BB962C8B-B14F-4D97-AF65-F5344CB8AC3E}">
        <p14:creationId xmlns:p14="http://schemas.microsoft.com/office/powerpoint/2010/main" val="160552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7</a:t>
            </a:fld>
            <a:endParaRPr lang="en-US"/>
          </a:p>
        </p:txBody>
      </p:sp>
    </p:spTree>
    <p:extLst>
      <p:ext uri="{BB962C8B-B14F-4D97-AF65-F5344CB8AC3E}">
        <p14:creationId xmlns:p14="http://schemas.microsoft.com/office/powerpoint/2010/main" val="2529059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8</a:t>
            </a:fld>
            <a:endParaRPr lang="en-US"/>
          </a:p>
        </p:txBody>
      </p:sp>
    </p:spTree>
    <p:extLst>
      <p:ext uri="{BB962C8B-B14F-4D97-AF65-F5344CB8AC3E}">
        <p14:creationId xmlns:p14="http://schemas.microsoft.com/office/powerpoint/2010/main" val="762702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1F2EE-CF39-49C7-ADFB-E7CBC6EAFF0F}" type="slidenum">
              <a:rPr lang="en-US"/>
              <a:t>9</a:t>
            </a:fld>
            <a:endParaRPr lang="en-US"/>
          </a:p>
        </p:txBody>
      </p:sp>
    </p:spTree>
    <p:extLst>
      <p:ext uri="{BB962C8B-B14F-4D97-AF65-F5344CB8AC3E}">
        <p14:creationId xmlns:p14="http://schemas.microsoft.com/office/powerpoint/2010/main" val="32403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2185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12/19/2012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150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00511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40285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5640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967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0754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3527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6077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5312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788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12/19/2012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7392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12/19/2012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5228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4115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81066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F1FA7AC5-6045-4418-8E60-F48788734473}" type="datetimeFigureOut">
              <a:rPr lang="en-US" smtClean="0"/>
              <a:t>12/19/2012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2736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12/19/2012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0500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FA7AC5-6045-4418-8E60-F48788734473}" type="datetimeFigureOut">
              <a:rPr lang="en-US" smtClean="0"/>
              <a:t>12/19/2012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0959122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692483"/>
            <a:ext cx="8825658" cy="3329581"/>
          </a:xfrm>
        </p:spPr>
        <p:txBody>
          <a:bodyPr/>
          <a:lstStyle/>
          <a:p>
            <a:pPr algn="ctr"/>
            <a:r>
              <a:rPr lang="en-US">
                <a:solidFill>
                  <a:srgbClr val="EBEBEB"/>
                </a:solidFill>
                <a:latin typeface="Microsoft YaHei"/>
                <a:ea typeface="Microsoft YaHei"/>
              </a:rPr>
              <a:t>MSP-AutoDriver</a:t>
            </a:r>
            <a:br>
              <a:rPr lang="en-US">
                <a:solidFill>
                  <a:srgbClr val="EBEBEB"/>
                </a:solidFill>
                <a:latin typeface="Microsoft YaHei"/>
                <a:ea typeface="Microsoft YaHei"/>
              </a:rPr>
            </a:br>
            <a:r>
              <a:rPr lang="en-US" sz="3114">
                <a:solidFill>
                  <a:srgbClr val="EBEBEB"/>
                </a:solidFill>
                <a:latin typeface="Century Gothic"/>
                <a:ea typeface="Microsoft YaHei"/>
              </a:rPr>
              <a:t> </a:t>
            </a:r>
            <a:br>
              <a:rPr lang="en-US" sz="3114">
                <a:solidFill>
                  <a:srgbClr val="EBEBEB"/>
                </a:solidFill>
                <a:latin typeface="Century Gothic"/>
                <a:ea typeface="Microsoft YaHei"/>
              </a:rPr>
            </a:br>
            <a:r>
              <a:rPr lang="en-US" sz="3114">
                <a:solidFill>
                  <a:srgbClr val="EBEBEB"/>
                </a:solidFill>
                <a:latin typeface="Microsoft YaHei"/>
                <a:ea typeface="Microsoft YaHei"/>
              </a:rPr>
              <a:t>Folsom Lake College</a:t>
            </a:r>
            <a:br>
              <a:rPr lang="en-US" sz="3114">
                <a:solidFill>
                  <a:srgbClr val="EBEBEB"/>
                </a:solidFill>
                <a:latin typeface="Microsoft YaHei"/>
                <a:ea typeface="Microsoft YaHei"/>
              </a:rPr>
            </a:br>
            <a:r>
              <a:rPr lang="en-US" sz="3114">
                <a:solidFill>
                  <a:srgbClr val="EBEBEB"/>
                </a:solidFill>
                <a:latin typeface="Microsoft YaHei"/>
                <a:ea typeface="Microsoft YaHei"/>
              </a:rPr>
              <a:t>Microcontroller Group Project</a:t>
            </a:r>
            <a:br>
              <a:rPr lang="en-US" sz="3114">
                <a:solidFill>
                  <a:srgbClr val="EBEBEB"/>
                </a:solidFill>
                <a:latin typeface="Microsoft YaHei"/>
                <a:ea typeface="Microsoft YaHei"/>
              </a:rPr>
            </a:br>
            <a:r>
              <a:rPr lang="en-US" sz="3114">
                <a:solidFill>
                  <a:srgbClr val="EBEBEB"/>
                </a:solidFill>
                <a:latin typeface="Microsoft YaHei"/>
                <a:ea typeface="Microsoft YaHei"/>
              </a:rPr>
              <a:t>CISP 310 - Fall 2012</a:t>
            </a:r>
            <a:br>
              <a:rPr lang="en-US" sz="3114">
                <a:solidFill>
                  <a:srgbClr val="EBEBEB"/>
                </a:solidFill>
                <a:latin typeface="Microsoft YaHei"/>
                <a:ea typeface="Microsoft YaHei"/>
              </a:rPr>
            </a:br>
            <a:r>
              <a:rPr lang="en-US">
                <a:solidFill>
                  <a:srgbClr val="EBEBEB"/>
                </a:solidFill>
                <a:latin typeface="Century Gothic"/>
              </a:rPr>
              <a:t> </a:t>
            </a:r>
          </a:p>
        </p:txBody>
      </p:sp>
      <p:sp>
        <p:nvSpPr>
          <p:cNvPr id="3" name="Subtitle 2"/>
          <p:cNvSpPr>
            <a:spLocks noGrp="1"/>
          </p:cNvSpPr>
          <p:nvPr>
            <p:ph type="subTitle" idx="1"/>
          </p:nvPr>
        </p:nvSpPr>
        <p:spPr/>
        <p:txBody>
          <a:bodyPr/>
          <a:lstStyle/>
          <a:p>
            <a:pPr algn="ctr"/>
            <a:r>
              <a:rPr lang="en-US">
                <a:solidFill>
                  <a:srgbClr val="ACD433"/>
                </a:solidFill>
                <a:latin typeface="Microsoft YaHei"/>
                <a:ea typeface="Microsoft YaHei"/>
              </a:rPr>
              <a:t>Group Members: </a:t>
            </a:r>
          </a:p>
          <a:p>
            <a:pPr algn="ctr"/>
            <a:r>
              <a:rPr lang="en-US">
                <a:solidFill>
                  <a:srgbClr val="ACD433"/>
                </a:solidFill>
                <a:latin typeface="Microsoft YaHei"/>
                <a:ea typeface="Microsoft YaHei"/>
              </a:rPr>
              <a:t>James Daley, Henway fong, Clyde Pabro, Sang Pham</a:t>
            </a:r>
          </a:p>
        </p:txBody>
      </p:sp>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ISC.GIF"/>
          <p:cNvPicPr>
            <a:picLocks noChangeAspect="1"/>
          </p:cNvPicPr>
          <p:nvPr/>
        </p:nvPicPr>
        <p:blipFill>
          <a:blip r:embed="rId3"/>
          <a:stretch>
            <a:fillRect/>
          </a:stretch>
        </p:blipFill>
        <p:spPr>
          <a:xfrm>
            <a:off x="2398713" y="373063"/>
            <a:ext cx="7186573" cy="5940593"/>
          </a:xfrm>
          <a:prstGeom prst="rect">
            <a:avLst/>
          </a:prstGeom>
        </p:spPr>
      </p:pic>
    </p:spTree>
    <p:extLst>
      <p:ext uri="{BB962C8B-B14F-4D97-AF65-F5344CB8AC3E}">
        <p14:creationId xmlns:p14="http://schemas.microsoft.com/office/powerpoint/2010/main" val="47261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isc-vs-risc2.png"/>
          <p:cNvPicPr>
            <a:picLocks noChangeAspect="1"/>
          </p:cNvPicPr>
          <p:nvPr/>
        </p:nvPicPr>
        <p:blipFill>
          <a:blip r:embed="rId3"/>
          <a:stretch>
            <a:fillRect/>
          </a:stretch>
        </p:blipFill>
        <p:spPr>
          <a:xfrm>
            <a:off x="916905" y="-219641"/>
            <a:ext cx="9990291" cy="7711378"/>
          </a:xfrm>
          <a:prstGeom prst="rect">
            <a:avLst/>
          </a:prstGeom>
        </p:spPr>
      </p:pic>
    </p:spTree>
    <p:extLst>
      <p:ext uri="{BB962C8B-B14F-4D97-AF65-F5344CB8AC3E}">
        <p14:creationId xmlns:p14="http://schemas.microsoft.com/office/powerpoint/2010/main" val="66636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45" y="673944"/>
            <a:ext cx="9404723" cy="1400530"/>
          </a:xfrm>
        </p:spPr>
        <p:txBody>
          <a:bodyPr/>
          <a:lstStyle/>
          <a:p>
            <a:r>
              <a:rPr lang="en-US"/>
              <a:t>Dedicated Register</a:t>
            </a:r>
          </a:p>
        </p:txBody>
      </p:sp>
      <p:sp>
        <p:nvSpPr>
          <p:cNvPr id="3" name="Content Placeholder 2"/>
          <p:cNvSpPr>
            <a:spLocks noGrp="1"/>
          </p:cNvSpPr>
          <p:nvPr>
            <p:ph idx="1"/>
          </p:nvPr>
        </p:nvSpPr>
        <p:spPr>
          <a:xfrm>
            <a:off x="616845" y="2052638"/>
            <a:ext cx="10716318" cy="4195762"/>
          </a:xfrm>
        </p:spPr>
        <p:txBody>
          <a:bodyPr/>
          <a:lstStyle/>
          <a:p>
            <a:r>
              <a:rPr lang="en-US">
                <a:solidFill>
                  <a:srgbClr val="FFFFFF"/>
                </a:solidFill>
              </a:rPr>
              <a:t>R0 Program Counter (PC) - point to next instruction to be read from memory and executed by the CPU</a:t>
            </a:r>
          </a:p>
          <a:p>
            <a:pPr marL="0" indent="0">
              <a:buNone/>
            </a:pPr>
            <a:endParaRPr lang="en-US">
              <a:solidFill>
                <a:srgbClr val="ACD433"/>
              </a:solidFill>
            </a:endParaRPr>
          </a:p>
          <a:p>
            <a:r>
              <a:rPr lang="en-US">
                <a:solidFill>
                  <a:srgbClr val="FFFFFF"/>
                </a:solidFill>
              </a:rPr>
              <a:t>R1 Stack Pointer (SP) - can be used by user to store data by PUSH data in or POP to retrieve data</a:t>
            </a:r>
          </a:p>
          <a:p>
            <a:pPr marL="0" indent="0">
              <a:buNone/>
            </a:pPr>
            <a:endParaRPr lang="en-US">
              <a:solidFill>
                <a:srgbClr val="ACD433"/>
              </a:solidFill>
            </a:endParaRPr>
          </a:p>
          <a:p>
            <a:r>
              <a:rPr lang="en-US">
                <a:solidFill>
                  <a:srgbClr val="FFFFFF"/>
                </a:solidFill>
              </a:rPr>
              <a:t>R2 Status Register (SR) - stores the state and control bits. System flag are store in SR. Used for cmp like operation</a:t>
            </a:r>
          </a:p>
          <a:p>
            <a:pPr marL="0" indent="0">
              <a:buNone/>
            </a:pPr>
            <a:endParaRPr lang="en-US">
              <a:solidFill>
                <a:srgbClr val="ACD433"/>
              </a:solidFill>
            </a:endParaRPr>
          </a:p>
          <a:p>
            <a:r>
              <a:rPr lang="en-US">
                <a:solidFill>
                  <a:srgbClr val="FFFFFF"/>
                </a:solidFill>
              </a:rPr>
              <a:t>R3 Constant Generator Registers</a:t>
            </a:r>
          </a:p>
        </p:txBody>
      </p:sp>
    </p:spTree>
    <p:extLst>
      <p:ext uri="{BB962C8B-B14F-4D97-AF65-F5344CB8AC3E}">
        <p14:creationId xmlns:p14="http://schemas.microsoft.com/office/powerpoint/2010/main" val="34006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899" y="299589"/>
            <a:ext cx="9404723" cy="1400530"/>
          </a:xfrm>
        </p:spPr>
        <p:txBody>
          <a:bodyPr/>
          <a:lstStyle/>
          <a:p>
            <a:r>
              <a:rPr lang="en-US"/>
              <a:t>General Purpose Registers</a:t>
            </a:r>
          </a:p>
        </p:txBody>
      </p:sp>
      <p:sp>
        <p:nvSpPr>
          <p:cNvPr id="3" name="Content Placeholder 2"/>
          <p:cNvSpPr>
            <a:spLocks noGrp="1"/>
          </p:cNvSpPr>
          <p:nvPr>
            <p:ph idx="1"/>
          </p:nvPr>
        </p:nvSpPr>
        <p:spPr>
          <a:xfrm>
            <a:off x="1385351" y="1930235"/>
            <a:ext cx="8946541" cy="4195481"/>
          </a:xfrm>
        </p:spPr>
        <p:txBody>
          <a:bodyPr/>
          <a:lstStyle/>
          <a:p>
            <a:r>
              <a:rPr lang="en-US">
                <a:solidFill>
                  <a:srgbClr val="FFFFFF"/>
                </a:solidFill>
              </a:rPr>
              <a:t>Used to store data values, address pointers, or index values</a:t>
            </a:r>
          </a:p>
          <a:p>
            <a:endParaRPr lang="en-US">
              <a:solidFill>
                <a:srgbClr val="ACD433"/>
              </a:solidFill>
            </a:endParaRPr>
          </a:p>
          <a:p>
            <a:r>
              <a:rPr lang="en-US">
                <a:solidFill>
                  <a:srgbClr val="FFFFFF"/>
                </a:solidFill>
              </a:rPr>
              <a:t>Can be accessed with byte or word instructions</a:t>
            </a:r>
          </a:p>
          <a:p>
            <a:endParaRPr lang="en-US">
              <a:solidFill>
                <a:srgbClr val="ACD433"/>
              </a:solidFill>
            </a:endParaRPr>
          </a:p>
          <a:p>
            <a:r>
              <a:rPr lang="en-US">
                <a:solidFill>
                  <a:srgbClr val="FFFFFF"/>
                </a:solidFill>
              </a:rPr>
              <a:t>Increase speed because they allow storage of frequently used values and variables instead of using memory (RAM)</a:t>
            </a:r>
          </a:p>
        </p:txBody>
      </p:sp>
    </p:spTree>
    <p:extLst>
      <p:ext uri="{BB962C8B-B14F-4D97-AF65-F5344CB8AC3E}">
        <p14:creationId xmlns:p14="http://schemas.microsoft.com/office/powerpoint/2010/main" val="157472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crosoft YaHei"/>
                <a:ea typeface="Microsoft YaHei"/>
              </a:rPr>
              <a:t>Our Project</a:t>
            </a:r>
          </a:p>
        </p:txBody>
      </p:sp>
      <p:sp>
        <p:nvSpPr>
          <p:cNvPr id="25" name="Content Placeholder 24"/>
          <p:cNvSpPr>
            <a:spLocks noGrp="1"/>
          </p:cNvSpPr>
          <p:nvPr>
            <p:ph idx="1"/>
          </p:nvPr>
        </p:nvSpPr>
        <p:spPr/>
        <p:txBody>
          <a:bodyPr/>
          <a:lstStyle/>
          <a:p>
            <a:r>
              <a:rPr lang="en-US" sz="3545"/>
              <a:t>Parts Required:</a:t>
            </a:r>
          </a:p>
          <a:p>
            <a:r>
              <a:rPr lang="en-US" sz="3545"/>
              <a:t>IR Sensor</a:t>
            </a:r>
          </a:p>
          <a:p>
            <a:r>
              <a:rPr lang="en-US" sz="3545"/>
              <a:t>MSP - 430</a:t>
            </a:r>
          </a:p>
          <a:p>
            <a:r>
              <a:rPr lang="en-US" sz="3545"/>
              <a:t>Motor Controller</a:t>
            </a:r>
          </a:p>
        </p:txBody>
      </p:sp>
    </p:spTree>
    <p:extLst>
      <p:ext uri="{BB962C8B-B14F-4D97-AF65-F5344CB8AC3E}">
        <p14:creationId xmlns:p14="http://schemas.microsoft.com/office/powerpoint/2010/main" val="424358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crosoft YaHei"/>
                <a:ea typeface="Microsoft YaHei"/>
              </a:rPr>
              <a:t>Our Project</a:t>
            </a:r>
          </a:p>
        </p:txBody>
      </p:sp>
      <p:pic>
        <p:nvPicPr>
          <p:cNvPr id="4" name="Content Placeholder 3" descr="IMG_0417.JPG"/>
          <p:cNvPicPr>
            <a:picLocks noGrp="1" noChangeAspect="1"/>
          </p:cNvPicPr>
          <p:nvPr>
            <p:ph idx="1"/>
          </p:nvPr>
        </p:nvPicPr>
        <p:blipFill>
          <a:blip r:embed="rId3"/>
          <a:stretch>
            <a:fillRect/>
          </a:stretch>
        </p:blipFill>
        <p:spPr>
          <a:xfrm>
            <a:off x="2622698" y="1388603"/>
            <a:ext cx="6459131" cy="4845109"/>
          </a:xfrm>
        </p:spPr>
      </p:pic>
    </p:spTree>
    <p:extLst>
      <p:ext uri="{BB962C8B-B14F-4D97-AF65-F5344CB8AC3E}">
        <p14:creationId xmlns:p14="http://schemas.microsoft.com/office/powerpoint/2010/main" val="386460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crosoft YaHei"/>
                <a:ea typeface="Microsoft YaHei"/>
              </a:rPr>
              <a:t>Our Project</a:t>
            </a:r>
          </a:p>
        </p:txBody>
      </p:sp>
      <p:pic>
        <p:nvPicPr>
          <p:cNvPr id="4" name="Content Placeholder 3" descr="IMG_0417.JPG"/>
          <p:cNvPicPr>
            <a:picLocks noGrp="1" noChangeAspect="1"/>
          </p:cNvPicPr>
          <p:nvPr>
            <p:ph idx="1"/>
          </p:nvPr>
        </p:nvPicPr>
        <p:blipFill>
          <a:blip r:embed="rId3"/>
          <a:stretch>
            <a:fillRect/>
          </a:stretch>
        </p:blipFill>
        <p:spPr>
          <a:xfrm>
            <a:off x="2622698" y="1388603"/>
            <a:ext cx="6459131" cy="4845109"/>
          </a:xfrm>
        </p:spPr>
      </p:pic>
      <p:cxnSp>
        <p:nvCxnSpPr>
          <p:cNvPr id="8" name="Straight Arrow Connector 7"/>
          <p:cNvCxnSpPr/>
          <p:nvPr/>
        </p:nvCxnSpPr>
        <p:spPr>
          <a:xfrm>
            <a:off x="2176196" y="3354374"/>
            <a:ext cx="4231758" cy="744367"/>
          </a:xfrm>
          <a:prstGeom prst="straightConnector1">
            <a:avLst/>
          </a:prstGeom>
          <a:ln w="57150">
            <a:headEnd type="none"/>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6794601" y="3485677"/>
            <a:ext cx="2828259" cy="616843"/>
          </a:xfrm>
          <a:prstGeom prst="straightConnector1">
            <a:avLst/>
          </a:prstGeom>
          <a:ln w="57150">
            <a:headEnd type="none"/>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2038192" y="1884533"/>
            <a:ext cx="4387702" cy="2118800"/>
          </a:xfrm>
          <a:prstGeom prst="straightConnector1">
            <a:avLst/>
          </a:prstGeom>
          <a:ln w="57150">
            <a:headEnd type="none"/>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6801469" y="1983719"/>
            <a:ext cx="3111793" cy="2019615"/>
          </a:xfrm>
          <a:prstGeom prst="straightConnector1">
            <a:avLst/>
          </a:prstGeom>
          <a:ln w="57150">
            <a:headEnd type="none"/>
            <a:tailEnd type="arrow"/>
          </a:ln>
        </p:spPr>
        <p:style>
          <a:lnRef idx="1">
            <a:schemeClr val="dk1"/>
          </a:lnRef>
          <a:fillRef idx="0">
            <a:schemeClr val="dk1"/>
          </a:fillRef>
          <a:effectRef idx="0">
            <a:schemeClr val="dk1"/>
          </a:effectRef>
          <a:fontRef idx="minor">
            <a:schemeClr val="tx1"/>
          </a:fontRef>
        </p:style>
      </p:cxnSp>
      <p:sp>
        <p:nvSpPr>
          <p:cNvPr id="3" name="TextBox 8"/>
          <p:cNvSpPr txBox="1"/>
          <p:nvPr/>
        </p:nvSpPr>
        <p:spPr>
          <a:xfrm>
            <a:off x="496703" y="1580272"/>
            <a:ext cx="1864242" cy="501356"/>
          </a:xfrm>
          <a:prstGeom prst="rect">
            <a:avLst/>
          </a:prstGeom>
        </p:spPr>
        <p:txBody>
          <a:bodyPr rtlCol="0">
            <a:spAutoFit/>
          </a:bodyPr>
          <a:lstStyle/>
          <a:p>
            <a:r>
              <a:rPr lang="en-US" sz="2658"/>
              <a:t>Forward</a:t>
            </a:r>
            <a:endParaRPr lang="en-US"/>
          </a:p>
        </p:txBody>
      </p:sp>
      <p:sp>
        <p:nvSpPr>
          <p:cNvPr id="9" name="TextBox 9"/>
          <p:cNvSpPr txBox="1"/>
          <p:nvPr/>
        </p:nvSpPr>
        <p:spPr>
          <a:xfrm>
            <a:off x="975611" y="3061291"/>
            <a:ext cx="1310426" cy="500062"/>
          </a:xfrm>
          <a:prstGeom prst="rect">
            <a:avLst/>
          </a:prstGeom>
        </p:spPr>
        <p:txBody>
          <a:bodyPr rtlCol="0">
            <a:spAutoFit/>
          </a:bodyPr>
          <a:lstStyle/>
          <a:p>
            <a:r>
              <a:rPr lang="en-US" sz="2658"/>
              <a:t>Back</a:t>
            </a:r>
          </a:p>
        </p:txBody>
      </p:sp>
      <p:sp>
        <p:nvSpPr>
          <p:cNvPr id="10" name="TextBox 10"/>
          <p:cNvSpPr txBox="1"/>
          <p:nvPr/>
        </p:nvSpPr>
        <p:spPr>
          <a:xfrm>
            <a:off x="10033875" y="1686160"/>
            <a:ext cx="1864242" cy="501356"/>
          </a:xfrm>
          <a:prstGeom prst="rect">
            <a:avLst/>
          </a:prstGeom>
        </p:spPr>
        <p:txBody>
          <a:bodyPr rtlCol="0">
            <a:spAutoFit/>
          </a:bodyPr>
          <a:lstStyle/>
          <a:p>
            <a:r>
              <a:rPr lang="en-US" sz="2658"/>
              <a:t>Left</a:t>
            </a:r>
          </a:p>
        </p:txBody>
      </p:sp>
      <p:sp>
        <p:nvSpPr>
          <p:cNvPr id="11" name="TextBox 11"/>
          <p:cNvSpPr txBox="1"/>
          <p:nvPr/>
        </p:nvSpPr>
        <p:spPr>
          <a:xfrm>
            <a:off x="9764407" y="3244797"/>
            <a:ext cx="1864242" cy="501356"/>
          </a:xfrm>
          <a:prstGeom prst="rect">
            <a:avLst/>
          </a:prstGeom>
        </p:spPr>
        <p:txBody>
          <a:bodyPr rtlCol="0">
            <a:spAutoFit/>
          </a:bodyPr>
          <a:lstStyle/>
          <a:p>
            <a:r>
              <a:rPr lang="en-US" sz="2658"/>
              <a:t>Right</a:t>
            </a:r>
          </a:p>
        </p:txBody>
      </p:sp>
    </p:spTree>
    <p:extLst>
      <p:ext uri="{BB962C8B-B14F-4D97-AF65-F5344CB8AC3E}">
        <p14:creationId xmlns:p14="http://schemas.microsoft.com/office/powerpoint/2010/main" val="102671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crosoft YaHei"/>
                <a:ea typeface="Microsoft YaHei"/>
              </a:rPr>
              <a:t>IR Sensor Diagram</a:t>
            </a:r>
          </a:p>
        </p:txBody>
      </p:sp>
      <p:pic>
        <p:nvPicPr>
          <p:cNvPr id="24" name="Content Placeholder 23" descr="ir_proximity_sensor[1].jpg"/>
          <p:cNvPicPr>
            <a:picLocks noGrp="1" noChangeAspect="1"/>
          </p:cNvPicPr>
          <p:nvPr>
            <p:ph idx="1"/>
          </p:nvPr>
        </p:nvPicPr>
        <p:blipFill>
          <a:blip r:embed="rId3"/>
          <a:stretch>
            <a:fillRect/>
          </a:stretch>
        </p:blipFill>
        <p:spPr>
          <a:xfrm>
            <a:off x="1819205" y="2052638"/>
            <a:ext cx="7515366" cy="4195762"/>
          </a:xfrm>
        </p:spPr>
      </p:pic>
    </p:spTree>
    <p:extLst>
      <p:ext uri="{BB962C8B-B14F-4D97-AF65-F5344CB8AC3E}">
        <p14:creationId xmlns:p14="http://schemas.microsoft.com/office/powerpoint/2010/main" val="268278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IR Sensor Prototype</a:t>
            </a:r>
          </a:p>
        </p:txBody>
      </p:sp>
      <p:pic>
        <p:nvPicPr>
          <p:cNvPr id="4" name="Content Placeholder 3" descr="IMG_0463.JPG"/>
          <p:cNvPicPr>
            <a:picLocks noGrp="1" noChangeAspect="1"/>
          </p:cNvPicPr>
          <p:nvPr>
            <p:ph idx="1"/>
          </p:nvPr>
        </p:nvPicPr>
        <p:blipFill>
          <a:blip r:embed="rId3"/>
          <a:stretch>
            <a:fillRect/>
          </a:stretch>
        </p:blipFill>
        <p:spPr>
          <a:xfrm>
            <a:off x="776" y="2182446"/>
            <a:ext cx="6272864" cy="4706006"/>
          </a:xfrm>
        </p:spPr>
      </p:pic>
      <p:pic>
        <p:nvPicPr>
          <p:cNvPr id="5" name="Picture 4" descr="IMG_0458.JPG"/>
          <p:cNvPicPr>
            <a:picLocks noChangeAspect="1"/>
          </p:cNvPicPr>
          <p:nvPr/>
        </p:nvPicPr>
        <p:blipFill>
          <a:blip r:embed="rId4"/>
          <a:stretch>
            <a:fillRect/>
          </a:stretch>
        </p:blipFill>
        <p:spPr>
          <a:xfrm>
            <a:off x="6182025" y="2181160"/>
            <a:ext cx="6266559" cy="4708879"/>
          </a:xfrm>
          <a:prstGeom prst="rect">
            <a:avLst/>
          </a:prstGeom>
        </p:spPr>
      </p:pic>
    </p:spTree>
    <p:extLst>
      <p:ext uri="{BB962C8B-B14F-4D97-AF65-F5344CB8AC3E}">
        <p14:creationId xmlns:p14="http://schemas.microsoft.com/office/powerpoint/2010/main" val="320192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SP430.png"/>
          <p:cNvPicPr>
            <a:picLocks noChangeAspect="1"/>
          </p:cNvPicPr>
          <p:nvPr/>
        </p:nvPicPr>
        <p:blipFill>
          <a:blip r:embed="rId3"/>
          <a:stretch>
            <a:fillRect/>
          </a:stretch>
        </p:blipFill>
        <p:spPr>
          <a:xfrm>
            <a:off x="170420" y="-682645"/>
            <a:ext cx="11235098" cy="7978172"/>
          </a:xfrm>
          <a:prstGeom prst="rect">
            <a:avLst/>
          </a:prstGeom>
        </p:spPr>
      </p:pic>
    </p:spTree>
    <p:extLst>
      <p:ext uri="{BB962C8B-B14F-4D97-AF65-F5344CB8AC3E}">
        <p14:creationId xmlns:p14="http://schemas.microsoft.com/office/powerpoint/2010/main" val="243781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ogle-self-driving-car-3.jpg"/>
          <p:cNvPicPr>
            <a:picLocks noChangeAspect="1"/>
          </p:cNvPicPr>
          <p:nvPr/>
        </p:nvPicPr>
        <p:blipFill>
          <a:blip r:embed="rId3"/>
          <a:stretch>
            <a:fillRect/>
          </a:stretch>
        </p:blipFill>
        <p:spPr>
          <a:xfrm>
            <a:off x="-61869" y="-1234344"/>
            <a:ext cx="12504455" cy="9448802"/>
          </a:xfrm>
          <a:prstGeom prst="rect">
            <a:avLst/>
          </a:prstGeom>
        </p:spPr>
      </p:pic>
      <p:sp>
        <p:nvSpPr>
          <p:cNvPr id="2" name="Title 1"/>
          <p:cNvSpPr>
            <a:spLocks noGrp="1"/>
          </p:cNvSpPr>
          <p:nvPr>
            <p:ph type="title"/>
          </p:nvPr>
        </p:nvSpPr>
        <p:spPr>
          <a:xfrm>
            <a:off x="-2548780" y="208036"/>
            <a:ext cx="9404723" cy="1400530"/>
          </a:xfrm>
        </p:spPr>
        <p:txBody>
          <a:bodyPr/>
          <a:lstStyle/>
          <a:p>
            <a:pPr algn="ctr"/>
            <a:r>
              <a:rPr lang="en-US">
                <a:solidFill>
                  <a:srgbClr val="0C0C0C"/>
                </a:solidFill>
                <a:latin typeface="Century Gothic"/>
              </a:rPr>
              <a:t>Our Concept</a:t>
            </a:r>
          </a:p>
        </p:txBody>
      </p:sp>
      <p:sp>
        <p:nvSpPr>
          <p:cNvPr id="3" name="Content Placeholder 2"/>
          <p:cNvSpPr>
            <a:spLocks noGrp="1"/>
          </p:cNvSpPr>
          <p:nvPr>
            <p:ph idx="1"/>
          </p:nvPr>
        </p:nvSpPr>
        <p:spPr>
          <a:xfrm>
            <a:off x="821770" y="1086142"/>
            <a:ext cx="8947150" cy="4207996"/>
          </a:xfrm>
        </p:spPr>
        <p:txBody>
          <a:bodyPr/>
          <a:lstStyle/>
          <a:p>
            <a:pPr marL="0" indent="0">
              <a:buNone/>
            </a:pPr>
            <a:r>
              <a:rPr lang="en-US">
                <a:solidFill>
                  <a:srgbClr val="0E5580"/>
                </a:solidFill>
              </a:rPr>
              <a:t>Create a self driving</a:t>
            </a:r>
          </a:p>
          <a:p>
            <a:pPr marL="0" indent="0">
              <a:buNone/>
            </a:pPr>
            <a:r>
              <a:rPr lang="en-US">
                <a:solidFill>
                  <a:srgbClr val="0E5580"/>
                </a:solidFill>
              </a:rPr>
              <a:t>programmable car.</a:t>
            </a:r>
          </a:p>
          <a:p>
            <a:pPr marL="0" indent="0">
              <a:buNone/>
            </a:pPr>
            <a:r>
              <a:rPr lang="en-US">
                <a:solidFill>
                  <a:srgbClr val="0E5580"/>
                </a:solidFill>
              </a:rPr>
              <a:t>Just like Google!</a:t>
            </a:r>
          </a:p>
        </p:txBody>
      </p:sp>
      <p:sp>
        <p:nvSpPr>
          <p:cNvPr id="5" name="TextBox 4"/>
          <p:cNvSpPr txBox="1"/>
          <p:nvPr/>
        </p:nvSpPr>
        <p:spPr>
          <a:xfrm>
            <a:off x="7971718" y="6492910"/>
            <a:ext cx="4640262" cy="284373"/>
          </a:xfrm>
          <a:prstGeom prst="rect">
            <a:avLst/>
          </a:prstGeom>
        </p:spPr>
        <p:txBody>
          <a:bodyPr rtlCol="0">
            <a:spAutoFit/>
          </a:bodyPr>
          <a:lstStyle/>
          <a:p>
            <a:pPr algn="ctr"/>
            <a:r>
              <a:rPr lang="en-US" sz="1248"/>
              <a:t>Photo courtesy of Google Images</a:t>
            </a:r>
          </a:p>
        </p:txBody>
      </p:sp>
    </p:spTree>
    <p:extLst>
      <p:ext uri="{BB962C8B-B14F-4D97-AF65-F5344CB8AC3E}">
        <p14:creationId xmlns:p14="http://schemas.microsoft.com/office/powerpoint/2010/main" val="22279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Breaking Down the Code</a:t>
            </a:r>
          </a:p>
        </p:txBody>
      </p:sp>
      <p:sp>
        <p:nvSpPr>
          <p:cNvPr id="4" name="TextBox 3"/>
          <p:cNvSpPr txBox="1"/>
          <p:nvPr/>
        </p:nvSpPr>
        <p:spPr>
          <a:xfrm>
            <a:off x="370309" y="1905329"/>
            <a:ext cx="11591925" cy="3970318"/>
          </a:xfrm>
          <a:prstGeom prst="rect">
            <a:avLst/>
          </a:prstGeom>
        </p:spPr>
        <p:txBody>
          <a:bodyPr rtlCol="0">
            <a:spAutoFit/>
          </a:bodyPr>
          <a:lstStyle/>
          <a:p>
            <a:r>
              <a:rPr lang="en-US" b="1"/>
              <a:t>.text</a:t>
            </a:r>
          </a:p>
          <a:p>
            <a:r>
              <a:rPr lang="en-US" b="1"/>
              <a:t>.global _main</a:t>
            </a:r>
          </a:p>
          <a:p>
            <a:r>
              <a:rPr lang="en-US"/>
              <a:t>          </a:t>
            </a:r>
            <a:r>
              <a:rPr lang="en-US" b="1"/>
              <a:t>_main </a:t>
            </a:r>
          </a:p>
          <a:p>
            <a:r>
              <a:rPr lang="en-US"/>
              <a:t>           </a:t>
            </a:r>
            <a:r>
              <a:rPr lang="en-US" i="1"/>
              <a:t>;initialize stack pointer - Stack point</a:t>
            </a:r>
          </a:p>
          <a:p>
            <a:r>
              <a:rPr lang="en-US"/>
              <a:t>          </a:t>
            </a:r>
            <a:r>
              <a:rPr lang="en-US" b="1"/>
              <a:t>mov.w #0280h, SP</a:t>
            </a:r>
            <a:r>
              <a:rPr lang="en-US"/>
              <a:t> </a:t>
            </a:r>
          </a:p>
          <a:p>
            <a:endParaRPr lang="en-US"/>
          </a:p>
          <a:p>
            <a:r>
              <a:rPr lang="en-US"/>
              <a:t>          </a:t>
            </a:r>
            <a:r>
              <a:rPr lang="en-US" i="1"/>
              <a:t>;stop watchdog timer - regular housekeeping</a:t>
            </a:r>
          </a:p>
          <a:p>
            <a:r>
              <a:rPr lang="en-US">
                <a:solidFill>
                  <a:srgbClr val="FFFFFF"/>
                </a:solidFill>
                <a:latin typeface="Century Gothic"/>
              </a:rPr>
              <a:t>          </a:t>
            </a:r>
            <a:r>
              <a:rPr lang="en-US" b="1">
                <a:solidFill>
                  <a:srgbClr val="FFFFFF"/>
                </a:solidFill>
                <a:latin typeface="Century Gothic"/>
              </a:rPr>
              <a:t>mov.w </a:t>
            </a:r>
            <a:r>
              <a:rPr lang="en-US" b="1"/>
              <a:t>#WDTPW+WDTHOLD, &amp;WDTCHTL </a:t>
            </a:r>
          </a:p>
          <a:p>
            <a:r>
              <a:rPr lang="en-US"/>
              <a:t>          </a:t>
            </a:r>
          </a:p>
          <a:p>
            <a:r>
              <a:rPr lang="en-US"/>
              <a:t>          </a:t>
            </a:r>
            <a:r>
              <a:rPr lang="en-US" i="1"/>
              <a:t>;make p1.7 and p1.6 output to control backward and right motion, and p1.3 for button press</a:t>
            </a:r>
          </a:p>
          <a:p>
            <a:r>
              <a:rPr lang="en-US"/>
              <a:t>          </a:t>
            </a:r>
            <a:r>
              <a:rPr lang="en-US" b="1"/>
              <a:t>bis.b #11001000b, &amp;P1DIR </a:t>
            </a:r>
          </a:p>
          <a:p>
            <a:endParaRPr lang="en-US"/>
          </a:p>
          <a:p>
            <a:r>
              <a:rPr lang="en-US"/>
              <a:t>          </a:t>
            </a:r>
            <a:r>
              <a:rPr lang="en-US" i="1"/>
              <a:t>;make p2.5 and p2.4 output to control forward and left motion, p2.3 is also set as input</a:t>
            </a:r>
          </a:p>
          <a:p>
            <a:r>
              <a:rPr lang="en-US"/>
              <a:t>          </a:t>
            </a:r>
            <a:r>
              <a:rPr lang="en-US" b="1"/>
              <a:t>bis.b #00110000b, &amp;P2DIR</a:t>
            </a:r>
            <a:r>
              <a:rPr lang="en-US"/>
              <a:t> </a:t>
            </a:r>
          </a:p>
        </p:txBody>
      </p:sp>
    </p:spTree>
    <p:extLst>
      <p:ext uri="{BB962C8B-B14F-4D97-AF65-F5344CB8AC3E}">
        <p14:creationId xmlns:p14="http://schemas.microsoft.com/office/powerpoint/2010/main" val="574947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2726" y="2970887"/>
            <a:ext cx="9353377" cy="801438"/>
          </a:xfrm>
          <a:prstGeom prst="rect">
            <a:avLst/>
          </a:prstGeom>
        </p:spPr>
        <p:txBody>
          <a:bodyPr rtlCol="0">
            <a:spAutoFit/>
          </a:bodyPr>
          <a:lstStyle/>
          <a:p>
            <a:pPr algn="ctr"/>
            <a:r>
              <a:rPr lang="en-US" sz="4608" b="1"/>
              <a:t>bis.b #11001000b, &amp;P1DIR</a:t>
            </a:r>
            <a:endParaRPr lang="en-US" sz="4608"/>
          </a:p>
        </p:txBody>
      </p:sp>
      <p:sp>
        <p:nvSpPr>
          <p:cNvPr id="3" name="TextBox 2"/>
          <p:cNvSpPr txBox="1"/>
          <p:nvPr/>
        </p:nvSpPr>
        <p:spPr>
          <a:xfrm>
            <a:off x="1042759" y="1759330"/>
            <a:ext cx="1470140" cy="446917"/>
          </a:xfrm>
          <a:prstGeom prst="rect">
            <a:avLst/>
          </a:prstGeom>
        </p:spPr>
        <p:txBody>
          <a:bodyPr rtlCol="0">
            <a:spAutoFit/>
          </a:bodyPr>
          <a:lstStyle/>
          <a:p>
            <a:pPr algn="ctr"/>
            <a:r>
              <a:rPr lang="en-US" sz="2304" b="1"/>
              <a:t>Set Bit</a:t>
            </a:r>
          </a:p>
        </p:txBody>
      </p:sp>
      <p:sp>
        <p:nvSpPr>
          <p:cNvPr id="4" name="TextBox 3"/>
          <p:cNvSpPr txBox="1"/>
          <p:nvPr/>
        </p:nvSpPr>
        <p:spPr>
          <a:xfrm>
            <a:off x="1826171" y="1808345"/>
            <a:ext cx="2743200" cy="369332"/>
          </a:xfrm>
          <a:prstGeom prst="rect">
            <a:avLst/>
          </a:prstGeom>
        </p:spPr>
        <p:txBody>
          <a:bodyPr rtlCol="0">
            <a:spAutoFit/>
          </a:bodyPr>
          <a:lstStyle/>
          <a:p>
            <a:pPr algn="ctr"/>
            <a:r>
              <a:rPr lang="en-US" b="1"/>
              <a:t>size : byte</a:t>
            </a:r>
          </a:p>
        </p:txBody>
      </p:sp>
      <p:sp>
        <p:nvSpPr>
          <p:cNvPr id="5" name="TextBox 4"/>
          <p:cNvSpPr txBox="1"/>
          <p:nvPr/>
        </p:nvSpPr>
        <p:spPr>
          <a:xfrm>
            <a:off x="3013631" y="1735458"/>
            <a:ext cx="4909850" cy="446917"/>
          </a:xfrm>
          <a:prstGeom prst="rect">
            <a:avLst/>
          </a:prstGeom>
        </p:spPr>
        <p:txBody>
          <a:bodyPr rtlCol="0">
            <a:spAutoFit/>
          </a:bodyPr>
          <a:lstStyle/>
          <a:p>
            <a:pPr algn="ctr"/>
            <a:r>
              <a:rPr lang="en-US" sz="2304" b="1"/>
              <a:t>Pin 7    Pin 6     Pin 3</a:t>
            </a:r>
          </a:p>
        </p:txBody>
      </p:sp>
      <p:sp>
        <p:nvSpPr>
          <p:cNvPr id="6" name="TextBox 5"/>
          <p:cNvSpPr txBox="1"/>
          <p:nvPr/>
        </p:nvSpPr>
        <p:spPr>
          <a:xfrm>
            <a:off x="7383732" y="1747544"/>
            <a:ext cx="2743200" cy="446917"/>
          </a:xfrm>
          <a:prstGeom prst="rect">
            <a:avLst/>
          </a:prstGeom>
        </p:spPr>
        <p:txBody>
          <a:bodyPr rtlCol="0">
            <a:spAutoFit/>
          </a:bodyPr>
          <a:lstStyle/>
          <a:p>
            <a:pPr algn="ctr"/>
            <a:r>
              <a:rPr lang="en-US" sz="2304" b="1"/>
              <a:t>Port 1</a:t>
            </a:r>
            <a:endParaRPr lang="en-US"/>
          </a:p>
        </p:txBody>
      </p:sp>
      <p:sp>
        <p:nvSpPr>
          <p:cNvPr id="7" name="TextBox 6"/>
          <p:cNvSpPr txBox="1"/>
          <p:nvPr/>
        </p:nvSpPr>
        <p:spPr>
          <a:xfrm>
            <a:off x="4433743" y="3766361"/>
            <a:ext cx="2743200" cy="646331"/>
          </a:xfrm>
          <a:prstGeom prst="rect">
            <a:avLst/>
          </a:prstGeom>
        </p:spPr>
        <p:txBody>
          <a:bodyPr rtlCol="0">
            <a:spAutoFit/>
          </a:bodyPr>
          <a:lstStyle/>
          <a:p>
            <a:pPr algn="ctr"/>
            <a:r>
              <a:rPr lang="en-US"/>
              <a:t>Pins 0 - 7</a:t>
            </a:r>
          </a:p>
          <a:p>
            <a:pPr algn="ctr"/>
            <a:r>
              <a:rPr lang="en-US"/>
              <a:t> ( P1.0 to P1.7 )</a:t>
            </a:r>
          </a:p>
        </p:txBody>
      </p:sp>
      <p:cxnSp>
        <p:nvCxnSpPr>
          <p:cNvPr id="8" name="Straight Arrow Connector 7"/>
          <p:cNvCxnSpPr/>
          <p:nvPr/>
        </p:nvCxnSpPr>
        <p:spPr>
          <a:xfrm>
            <a:off x="4368456" y="2188816"/>
            <a:ext cx="130979" cy="853230"/>
          </a:xfrm>
          <a:prstGeom prst="straightConnector1">
            <a:avLst/>
          </a:prstGeom>
          <a:ln w="57150">
            <a:solidFill>
              <a:schemeClr val="bg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p:cNvCxnSpPr/>
          <p:nvPr/>
        </p:nvCxnSpPr>
        <p:spPr>
          <a:xfrm>
            <a:off x="3377018" y="2201233"/>
            <a:ext cx="130980" cy="816528"/>
          </a:xfrm>
          <a:prstGeom prst="straightConnector1">
            <a:avLst/>
          </a:prstGeom>
          <a:ln w="57150">
            <a:solidFill>
              <a:schemeClr val="bg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p:cNvCxnSpPr/>
          <p:nvPr/>
        </p:nvCxnSpPr>
        <p:spPr>
          <a:xfrm>
            <a:off x="1895944" y="2189184"/>
            <a:ext cx="914400" cy="914400"/>
          </a:xfrm>
          <a:prstGeom prst="straightConnector1">
            <a:avLst/>
          </a:prstGeom>
          <a:ln w="57150">
            <a:solidFill>
              <a:schemeClr val="bg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1" name="TextBox 10"/>
          <p:cNvSpPr txBox="1"/>
          <p:nvPr/>
        </p:nvSpPr>
        <p:spPr>
          <a:xfrm>
            <a:off x="1238686" y="1221292"/>
            <a:ext cx="2743200" cy="369332"/>
          </a:xfrm>
          <a:prstGeom prst="rect">
            <a:avLst/>
          </a:prstGeom>
        </p:spPr>
        <p:txBody>
          <a:bodyPr rtlCol="0">
            <a:spAutoFit/>
          </a:bodyPr>
          <a:lstStyle/>
          <a:p>
            <a:pPr algn="ctr"/>
            <a:r>
              <a:rPr lang="en-US"/>
              <a:t>mnemonic</a:t>
            </a:r>
          </a:p>
        </p:txBody>
      </p:sp>
      <p:sp>
        <p:nvSpPr>
          <p:cNvPr id="12" name="TextBox 11"/>
          <p:cNvSpPr txBox="1"/>
          <p:nvPr/>
        </p:nvSpPr>
        <p:spPr>
          <a:xfrm>
            <a:off x="5229323" y="1221476"/>
            <a:ext cx="2743200" cy="369332"/>
          </a:xfrm>
          <a:prstGeom prst="rect">
            <a:avLst/>
          </a:prstGeom>
        </p:spPr>
        <p:txBody>
          <a:bodyPr rtlCol="0">
            <a:spAutoFit/>
          </a:bodyPr>
          <a:lstStyle/>
          <a:p>
            <a:pPr algn="ctr"/>
            <a:r>
              <a:rPr lang="en-US"/>
              <a:t>operands</a:t>
            </a:r>
          </a:p>
        </p:txBody>
      </p:sp>
      <p:sp>
        <p:nvSpPr>
          <p:cNvPr id="13" name="TextBox 12"/>
          <p:cNvSpPr txBox="1"/>
          <p:nvPr/>
        </p:nvSpPr>
        <p:spPr>
          <a:xfrm>
            <a:off x="2621594" y="4745055"/>
            <a:ext cx="7885380" cy="1510670"/>
          </a:xfrm>
          <a:prstGeom prst="rect">
            <a:avLst/>
          </a:prstGeom>
        </p:spPr>
        <p:txBody>
          <a:bodyPr rtlCol="0">
            <a:spAutoFit/>
          </a:bodyPr>
          <a:lstStyle/>
          <a:p>
            <a:r>
              <a:rPr lang="en-US" sz="2304"/>
              <a:t>On TI MSP430 Microcontroller:</a:t>
            </a:r>
          </a:p>
          <a:p>
            <a:r>
              <a:rPr lang="en-US" sz="2304"/>
              <a:t>Set Port 1 Pin 7 ( P1.7) to Forward Motion (Motor)</a:t>
            </a:r>
          </a:p>
          <a:p>
            <a:r>
              <a:rPr lang="en-US" sz="2304"/>
              <a:t>Set Port 1 Pin 6 ( P1.6) to Turn Right Motion (Servo)</a:t>
            </a:r>
          </a:p>
          <a:p>
            <a:r>
              <a:rPr lang="en-US" sz="2304"/>
              <a:t>P1.3 is already set for onboard Button Input</a:t>
            </a:r>
          </a:p>
        </p:txBody>
      </p:sp>
      <p:cxnSp>
        <p:nvCxnSpPr>
          <p:cNvPr id="14" name="Straight Arrow Connector 13"/>
          <p:cNvCxnSpPr/>
          <p:nvPr/>
        </p:nvCxnSpPr>
        <p:spPr>
          <a:xfrm flipH="1">
            <a:off x="4891638" y="2165453"/>
            <a:ext cx="456587" cy="840995"/>
          </a:xfrm>
          <a:prstGeom prst="straightConnector1">
            <a:avLst/>
          </a:prstGeom>
          <a:ln w="57150">
            <a:solidFill>
              <a:schemeClr val="bg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Arrow Connector 14"/>
          <p:cNvCxnSpPr/>
          <p:nvPr/>
        </p:nvCxnSpPr>
        <p:spPr>
          <a:xfrm flipH="1">
            <a:off x="5919961" y="2177873"/>
            <a:ext cx="591237" cy="816527"/>
          </a:xfrm>
          <a:prstGeom prst="straightConnector1">
            <a:avLst/>
          </a:prstGeom>
          <a:ln w="57150">
            <a:solidFill>
              <a:schemeClr val="bg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p:cNvCxnSpPr/>
          <p:nvPr/>
        </p:nvCxnSpPr>
        <p:spPr>
          <a:xfrm>
            <a:off x="8702413" y="2178057"/>
            <a:ext cx="69773" cy="779825"/>
          </a:xfrm>
          <a:prstGeom prst="straightConnector1">
            <a:avLst/>
          </a:prstGeom>
          <a:ln w="57150">
            <a:solidFill>
              <a:schemeClr val="bg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61133365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8356" y="975434"/>
            <a:ext cx="6599754" cy="5355312"/>
          </a:xfrm>
          <a:prstGeom prst="rect">
            <a:avLst/>
          </a:prstGeom>
        </p:spPr>
        <p:txBody>
          <a:bodyPr rtlCol="0">
            <a:spAutoFit/>
          </a:bodyPr>
          <a:lstStyle/>
          <a:p>
            <a:endParaRPr lang="en-US">
              <a:solidFill>
                <a:srgbClr val="FFFFFF"/>
              </a:solidFill>
              <a:latin typeface="Century Gothic"/>
            </a:endParaRPr>
          </a:p>
          <a:p>
            <a:r>
              <a:rPr lang="en-US"/>
              <a:t>CarSens   bit.b #00001000b, &amp;P1IN</a:t>
            </a:r>
          </a:p>
          <a:p>
            <a:r>
              <a:rPr lang="en-US"/>
              <a:t>                 jc Strgth</a:t>
            </a:r>
          </a:p>
          <a:p>
            <a:r>
              <a:rPr lang="en-US"/>
              <a:t>                 bit.b #00001000b, &amp;P2IN</a:t>
            </a:r>
          </a:p>
          <a:p>
            <a:r>
              <a:rPr lang="en-US"/>
              <a:t>                 jc Turn</a:t>
            </a:r>
          </a:p>
          <a:p>
            <a:endParaRPr lang="en-US">
              <a:solidFill>
                <a:srgbClr val="FFFFFF"/>
              </a:solidFill>
              <a:latin typeface="Century Gothic"/>
            </a:endParaRPr>
          </a:p>
          <a:p>
            <a:r>
              <a:rPr lang="en-US"/>
              <a:t>Strgth      bic.b #00010000b, &amp;P2OUT</a:t>
            </a:r>
          </a:p>
          <a:p>
            <a:r>
              <a:rPr lang="en-US"/>
              <a:t>                bic.b #11000000b, &amp;P1OUT </a:t>
            </a:r>
          </a:p>
          <a:p>
            <a:r>
              <a:rPr lang="en-US"/>
              <a:t>                bis.b #00100000b, &amp;P2OUT</a:t>
            </a:r>
          </a:p>
          <a:p>
            <a:r>
              <a:rPr lang="en-US"/>
              <a:t>                jmp CarSens</a:t>
            </a:r>
          </a:p>
          <a:p>
            <a:endParaRPr lang="en-US">
              <a:solidFill>
                <a:srgbClr val="FFFFFF"/>
              </a:solidFill>
              <a:latin typeface="Century Gothic"/>
            </a:endParaRPr>
          </a:p>
          <a:p>
            <a:r>
              <a:rPr lang="en-US"/>
              <a:t>Turn         bic.b #00100000b, &amp;P2OUT </a:t>
            </a:r>
          </a:p>
          <a:p>
            <a:r>
              <a:rPr lang="en-US"/>
              <a:t>                bic.b #11000000b, &amp;P1OUT </a:t>
            </a:r>
          </a:p>
          <a:p>
            <a:r>
              <a:rPr lang="en-US"/>
              <a:t>                bis.b #00010000b, &amp;P2OUT  </a:t>
            </a:r>
          </a:p>
          <a:p>
            <a:endParaRPr lang="en-US">
              <a:solidFill>
                <a:srgbClr val="FFFFFF"/>
              </a:solidFill>
              <a:latin typeface="Century Gothic"/>
            </a:endParaRPr>
          </a:p>
          <a:p>
            <a:r>
              <a:rPr lang="en-US"/>
              <a:t>                bit.b #00001000b, &amp;P2IN   </a:t>
            </a:r>
          </a:p>
          <a:p>
            <a:r>
              <a:rPr lang="en-US"/>
              <a:t>                jc Turn     </a:t>
            </a:r>
          </a:p>
          <a:p>
            <a:r>
              <a:rPr lang="en-US"/>
              <a:t>                jmp Strgth </a:t>
            </a:r>
          </a:p>
          <a:p>
            <a:endParaRPr lang="en-US"/>
          </a:p>
        </p:txBody>
      </p:sp>
      <p:sp>
        <p:nvSpPr>
          <p:cNvPr id="6" name="TextBox 5"/>
          <p:cNvSpPr txBox="1"/>
          <p:nvPr/>
        </p:nvSpPr>
        <p:spPr>
          <a:xfrm>
            <a:off x="5363628" y="902771"/>
            <a:ext cx="7259713" cy="5355312"/>
          </a:xfrm>
          <a:prstGeom prst="rect">
            <a:avLst/>
          </a:prstGeom>
        </p:spPr>
        <p:txBody>
          <a:bodyPr rtlCol="0">
            <a:spAutoFit/>
          </a:bodyPr>
          <a:lstStyle/>
          <a:p>
            <a:pPr algn="ctr"/>
            <a:endParaRPr lang="en-US"/>
          </a:p>
          <a:p>
            <a:r>
              <a:rPr lang="en-US"/>
              <a:t>;test if button press</a:t>
            </a:r>
          </a:p>
          <a:p>
            <a:r>
              <a:rPr lang="en-US"/>
              <a:t>;jump to drive in a straight line if button press</a:t>
            </a:r>
          </a:p>
          <a:p>
            <a:r>
              <a:rPr lang="en-US"/>
              <a:t>;read p2.3 if sensor  </a:t>
            </a:r>
          </a:p>
          <a:p>
            <a:r>
              <a:rPr lang="en-US"/>
              <a:t>;sensor is on then jump to turn the car</a:t>
            </a:r>
          </a:p>
          <a:p>
            <a:endParaRPr lang="en-US"/>
          </a:p>
          <a:p>
            <a:r>
              <a:rPr lang="en-US"/>
              <a:t>;clear bit to turn left to off</a:t>
            </a:r>
          </a:p>
          <a:p>
            <a:r>
              <a:rPr lang="en-US"/>
              <a:t>;clear bit to turn right and backward to off</a:t>
            </a:r>
          </a:p>
          <a:p>
            <a:r>
              <a:rPr lang="en-US"/>
              <a:t>;open bit to go forward, current allow thru</a:t>
            </a:r>
          </a:p>
          <a:p>
            <a:r>
              <a:rPr lang="en-US"/>
              <a:t>;keep going straight unless need to turn then jump to Turn</a:t>
            </a:r>
          </a:p>
          <a:p>
            <a:endParaRPr lang="en-US"/>
          </a:p>
          <a:p>
            <a:r>
              <a:rPr lang="en-US"/>
              <a:t>;stop the car from going straight since there is an obstacle</a:t>
            </a:r>
          </a:p>
          <a:p>
            <a:r>
              <a:rPr lang="en-US"/>
              <a:t>;clear bit to turn right and backward to off</a:t>
            </a:r>
          </a:p>
          <a:p>
            <a:r>
              <a:rPr lang="en-US"/>
              <a:t>;set bit to turn left to ON, car turn left</a:t>
            </a:r>
          </a:p>
          <a:p>
            <a:endParaRPr lang="en-US"/>
          </a:p>
          <a:p>
            <a:r>
              <a:rPr lang="en-US"/>
              <a:t>;read p2.3 if p2.3 is still on jump, keep turn the car</a:t>
            </a:r>
          </a:p>
          <a:p>
            <a:r>
              <a:rPr lang="en-US"/>
              <a:t>;sensor is on then jump to turn the car</a:t>
            </a:r>
          </a:p>
          <a:p>
            <a:r>
              <a:rPr lang="en-US"/>
              <a:t>;if sensor is clear then jump back to go straight</a:t>
            </a:r>
          </a:p>
          <a:p>
            <a:endParaRPr lang="en-US"/>
          </a:p>
        </p:txBody>
      </p:sp>
    </p:spTree>
    <p:extLst>
      <p:ext uri="{BB962C8B-B14F-4D97-AF65-F5344CB8AC3E}">
        <p14:creationId xmlns:p14="http://schemas.microsoft.com/office/powerpoint/2010/main" val="238231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804" y="1440947"/>
            <a:ext cx="9794339" cy="801438"/>
          </a:xfrm>
          <a:prstGeom prst="rect">
            <a:avLst/>
          </a:prstGeom>
        </p:spPr>
        <p:txBody>
          <a:bodyPr rtlCol="0">
            <a:spAutoFit/>
          </a:bodyPr>
          <a:lstStyle/>
          <a:p>
            <a:pPr algn="ctr"/>
            <a:r>
              <a:rPr lang="en-US" sz="4608"/>
              <a:t>bit.b       #00001000b,       &amp;P1IN</a:t>
            </a:r>
          </a:p>
        </p:txBody>
      </p:sp>
      <p:sp>
        <p:nvSpPr>
          <p:cNvPr id="3" name="TextBox 2"/>
          <p:cNvSpPr txBox="1"/>
          <p:nvPr/>
        </p:nvSpPr>
        <p:spPr>
          <a:xfrm>
            <a:off x="-280089" y="413656"/>
            <a:ext cx="5472934" cy="801438"/>
          </a:xfrm>
          <a:prstGeom prst="rect">
            <a:avLst/>
          </a:prstGeom>
        </p:spPr>
        <p:txBody>
          <a:bodyPr rtlCol="0">
            <a:spAutoFit/>
          </a:bodyPr>
          <a:lstStyle/>
          <a:p>
            <a:pPr algn="ctr"/>
            <a:r>
              <a:rPr lang="en-US" sz="4608" b="1"/>
              <a:t>Other Code</a:t>
            </a:r>
          </a:p>
        </p:txBody>
      </p:sp>
      <p:sp>
        <p:nvSpPr>
          <p:cNvPr id="4" name="TextBox 3"/>
          <p:cNvSpPr txBox="1"/>
          <p:nvPr/>
        </p:nvSpPr>
        <p:spPr>
          <a:xfrm>
            <a:off x="271406" y="3679799"/>
            <a:ext cx="2743200" cy="801438"/>
          </a:xfrm>
          <a:prstGeom prst="rect">
            <a:avLst/>
          </a:prstGeom>
        </p:spPr>
        <p:txBody>
          <a:bodyPr rtlCol="0">
            <a:spAutoFit/>
          </a:bodyPr>
          <a:lstStyle/>
          <a:p>
            <a:pPr algn="ctr"/>
            <a:r>
              <a:rPr lang="en-US" sz="4608"/>
              <a:t>bic</a:t>
            </a:r>
            <a:endParaRPr lang="en-US"/>
          </a:p>
        </p:txBody>
      </p:sp>
      <p:sp>
        <p:nvSpPr>
          <p:cNvPr id="5" name="TextBox 4"/>
          <p:cNvSpPr txBox="1"/>
          <p:nvPr/>
        </p:nvSpPr>
        <p:spPr>
          <a:xfrm>
            <a:off x="222523" y="4817759"/>
            <a:ext cx="2743200" cy="801438"/>
          </a:xfrm>
          <a:prstGeom prst="rect">
            <a:avLst/>
          </a:prstGeom>
        </p:spPr>
        <p:txBody>
          <a:bodyPr rtlCol="0">
            <a:spAutoFit/>
          </a:bodyPr>
          <a:lstStyle/>
          <a:p>
            <a:pPr algn="ctr"/>
            <a:r>
              <a:rPr lang="en-US" sz="4608"/>
              <a:t>bis</a:t>
            </a:r>
          </a:p>
        </p:txBody>
      </p:sp>
      <p:sp>
        <p:nvSpPr>
          <p:cNvPr id="6" name="TextBox 5"/>
          <p:cNvSpPr txBox="1"/>
          <p:nvPr/>
        </p:nvSpPr>
        <p:spPr>
          <a:xfrm>
            <a:off x="4323328" y="3521125"/>
            <a:ext cx="2743200" cy="801438"/>
          </a:xfrm>
          <a:prstGeom prst="rect">
            <a:avLst/>
          </a:prstGeom>
        </p:spPr>
        <p:txBody>
          <a:bodyPr rtlCol="0">
            <a:spAutoFit/>
          </a:bodyPr>
          <a:lstStyle/>
          <a:p>
            <a:pPr algn="ctr"/>
            <a:r>
              <a:rPr lang="en-US" sz="4608"/>
              <a:t>.w</a:t>
            </a:r>
          </a:p>
        </p:txBody>
      </p:sp>
      <p:sp>
        <p:nvSpPr>
          <p:cNvPr id="7" name="TextBox 6"/>
          <p:cNvSpPr txBox="1"/>
          <p:nvPr/>
        </p:nvSpPr>
        <p:spPr>
          <a:xfrm>
            <a:off x="222687" y="2628217"/>
            <a:ext cx="2743200" cy="801438"/>
          </a:xfrm>
          <a:prstGeom prst="rect">
            <a:avLst/>
          </a:prstGeom>
        </p:spPr>
        <p:txBody>
          <a:bodyPr rtlCol="0">
            <a:spAutoFit/>
          </a:bodyPr>
          <a:lstStyle/>
          <a:p>
            <a:pPr algn="ctr"/>
            <a:r>
              <a:rPr lang="en-US" sz="4608"/>
              <a:t>bit</a:t>
            </a:r>
          </a:p>
        </p:txBody>
      </p:sp>
      <p:sp>
        <p:nvSpPr>
          <p:cNvPr id="8" name="TextBox 7"/>
          <p:cNvSpPr txBox="1"/>
          <p:nvPr/>
        </p:nvSpPr>
        <p:spPr>
          <a:xfrm>
            <a:off x="4936207" y="2714780"/>
            <a:ext cx="1482381" cy="801438"/>
          </a:xfrm>
          <a:prstGeom prst="rect">
            <a:avLst/>
          </a:prstGeom>
        </p:spPr>
        <p:txBody>
          <a:bodyPr rtlCol="0">
            <a:spAutoFit/>
          </a:bodyPr>
          <a:lstStyle/>
          <a:p>
            <a:pPr algn="ctr"/>
            <a:r>
              <a:rPr lang="en-US" sz="4608"/>
              <a:t>.b</a:t>
            </a:r>
            <a:endParaRPr lang="en-US"/>
          </a:p>
        </p:txBody>
      </p:sp>
      <p:sp>
        <p:nvSpPr>
          <p:cNvPr id="9" name="TextBox 8"/>
          <p:cNvSpPr txBox="1"/>
          <p:nvPr/>
        </p:nvSpPr>
        <p:spPr>
          <a:xfrm>
            <a:off x="8289646" y="2212626"/>
            <a:ext cx="2743200" cy="4346959"/>
          </a:xfrm>
          <a:prstGeom prst="rect">
            <a:avLst/>
          </a:prstGeom>
        </p:spPr>
        <p:txBody>
          <a:bodyPr rtlCol="0">
            <a:spAutoFit/>
          </a:bodyPr>
          <a:lstStyle/>
          <a:p>
            <a:r>
              <a:rPr lang="en-US" sz="4608"/>
              <a:t>&amp;P1IN</a:t>
            </a:r>
          </a:p>
          <a:p>
            <a:r>
              <a:rPr lang="en-US" sz="4608"/>
              <a:t>&amp;P1OUT</a:t>
            </a:r>
          </a:p>
          <a:p>
            <a:r>
              <a:rPr lang="en-US" sz="4608"/>
              <a:t>&amp;P2IN</a:t>
            </a:r>
          </a:p>
          <a:p>
            <a:r>
              <a:rPr lang="en-US" sz="4608"/>
              <a:t>&amp;P2OUT</a:t>
            </a:r>
          </a:p>
          <a:p>
            <a:r>
              <a:rPr lang="en-US" sz="4608"/>
              <a:t>&amp;P1DIR</a:t>
            </a:r>
          </a:p>
          <a:p>
            <a:r>
              <a:rPr lang="en-US" sz="4608"/>
              <a:t>&amp;P2DIR</a:t>
            </a:r>
          </a:p>
        </p:txBody>
      </p:sp>
      <p:sp>
        <p:nvSpPr>
          <p:cNvPr id="10" name="TextBox 9"/>
          <p:cNvSpPr txBox="1"/>
          <p:nvPr/>
        </p:nvSpPr>
        <p:spPr>
          <a:xfrm>
            <a:off x="5890141" y="2934822"/>
            <a:ext cx="1629273" cy="446087"/>
          </a:xfrm>
          <a:prstGeom prst="rect">
            <a:avLst/>
          </a:prstGeom>
        </p:spPr>
        <p:txBody>
          <a:bodyPr rtlCol="0">
            <a:spAutoFit/>
          </a:bodyPr>
          <a:lstStyle/>
          <a:p>
            <a:pPr algn="ctr"/>
            <a:r>
              <a:rPr lang="en-US" sz="2304"/>
              <a:t>= byte</a:t>
            </a:r>
            <a:endParaRPr lang="en-US"/>
          </a:p>
        </p:txBody>
      </p:sp>
      <p:sp>
        <p:nvSpPr>
          <p:cNvPr id="11" name="TextBox 10"/>
          <p:cNvSpPr txBox="1"/>
          <p:nvPr/>
        </p:nvSpPr>
        <p:spPr>
          <a:xfrm>
            <a:off x="5376461" y="3791198"/>
            <a:ext cx="2743200" cy="446917"/>
          </a:xfrm>
          <a:prstGeom prst="rect">
            <a:avLst/>
          </a:prstGeom>
        </p:spPr>
        <p:txBody>
          <a:bodyPr rtlCol="0">
            <a:spAutoFit/>
          </a:bodyPr>
          <a:lstStyle/>
          <a:p>
            <a:pPr algn="ctr"/>
            <a:r>
              <a:rPr lang="en-US" sz="2304"/>
              <a:t>= word</a:t>
            </a:r>
          </a:p>
        </p:txBody>
      </p:sp>
      <p:sp>
        <p:nvSpPr>
          <p:cNvPr id="12" name="TextBox 11"/>
          <p:cNvSpPr txBox="1"/>
          <p:nvPr/>
        </p:nvSpPr>
        <p:spPr>
          <a:xfrm>
            <a:off x="2340784" y="2849354"/>
            <a:ext cx="2743200" cy="446917"/>
          </a:xfrm>
          <a:prstGeom prst="rect">
            <a:avLst/>
          </a:prstGeom>
        </p:spPr>
        <p:txBody>
          <a:bodyPr rtlCol="0">
            <a:spAutoFit/>
          </a:bodyPr>
          <a:lstStyle/>
          <a:p>
            <a:pPr algn="ctr"/>
            <a:r>
              <a:rPr lang="en-US" sz="2304"/>
              <a:t>Read or Execute</a:t>
            </a:r>
          </a:p>
        </p:txBody>
      </p:sp>
      <p:sp>
        <p:nvSpPr>
          <p:cNvPr id="13" name="TextBox 12"/>
          <p:cNvSpPr txBox="1"/>
          <p:nvPr/>
        </p:nvSpPr>
        <p:spPr>
          <a:xfrm>
            <a:off x="1777780" y="3901673"/>
            <a:ext cx="2743200" cy="446917"/>
          </a:xfrm>
          <a:prstGeom prst="rect">
            <a:avLst/>
          </a:prstGeom>
        </p:spPr>
        <p:txBody>
          <a:bodyPr rtlCol="0">
            <a:spAutoFit/>
          </a:bodyPr>
          <a:lstStyle/>
          <a:p>
            <a:pPr algn="ctr"/>
            <a:r>
              <a:rPr lang="en-US" sz="2304"/>
              <a:t>Clear Bit</a:t>
            </a:r>
            <a:endParaRPr lang="en-US"/>
          </a:p>
        </p:txBody>
      </p:sp>
      <p:sp>
        <p:nvSpPr>
          <p:cNvPr id="14" name="TextBox 13"/>
          <p:cNvSpPr txBox="1"/>
          <p:nvPr/>
        </p:nvSpPr>
        <p:spPr>
          <a:xfrm>
            <a:off x="2145092" y="5002930"/>
            <a:ext cx="2743200" cy="446917"/>
          </a:xfrm>
          <a:prstGeom prst="rect">
            <a:avLst/>
          </a:prstGeom>
        </p:spPr>
        <p:txBody>
          <a:bodyPr rtlCol="0">
            <a:spAutoFit/>
          </a:bodyPr>
          <a:lstStyle/>
          <a:p>
            <a:pPr algn="ctr"/>
            <a:r>
              <a:rPr lang="en-US" sz="2304"/>
              <a:t>Set or Initialize</a:t>
            </a:r>
            <a:endParaRPr lang="en-US"/>
          </a:p>
        </p:txBody>
      </p:sp>
    </p:spTree>
    <p:extLst>
      <p:ext uri="{BB962C8B-B14F-4D97-AF65-F5344CB8AC3E}">
        <p14:creationId xmlns:p14="http://schemas.microsoft.com/office/powerpoint/2010/main" val="888026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5502" y="1502124"/>
            <a:ext cx="2743200" cy="1754326"/>
          </a:xfrm>
          <a:prstGeom prst="rect">
            <a:avLst/>
          </a:prstGeom>
        </p:spPr>
        <p:txBody>
          <a:bodyPr rtlCol="0">
            <a:spAutoFit/>
          </a:bodyPr>
          <a:lstStyle/>
          <a:p>
            <a:pPr algn="ctr"/>
            <a:endParaRPr lang="en-US"/>
          </a:p>
          <a:p>
            <a:r>
              <a:rPr lang="en-US"/>
              <a:t>.sect   ".reset"               </a:t>
            </a:r>
          </a:p>
          <a:p>
            <a:r>
              <a:rPr lang="en-US"/>
              <a:t>.short  _main                   </a:t>
            </a:r>
          </a:p>
          <a:p>
            <a:endParaRPr lang="en-US"/>
          </a:p>
          <a:p>
            <a:r>
              <a:rPr lang="en-US"/>
              <a:t>.end</a:t>
            </a:r>
          </a:p>
          <a:p>
            <a:endParaRPr lang="en-US"/>
          </a:p>
        </p:txBody>
      </p:sp>
      <p:sp>
        <p:nvSpPr>
          <p:cNvPr id="3" name="TextBox 2"/>
          <p:cNvSpPr txBox="1"/>
          <p:nvPr/>
        </p:nvSpPr>
        <p:spPr>
          <a:xfrm>
            <a:off x="4225318" y="1502308"/>
            <a:ext cx="2743200" cy="1754326"/>
          </a:xfrm>
          <a:prstGeom prst="rect">
            <a:avLst/>
          </a:prstGeom>
        </p:spPr>
        <p:txBody>
          <a:bodyPr rtlCol="0">
            <a:spAutoFit/>
          </a:bodyPr>
          <a:lstStyle/>
          <a:p>
            <a:pPr algn="ctr"/>
            <a:endParaRPr lang="en-US"/>
          </a:p>
          <a:p>
            <a:r>
              <a:rPr lang="en-US"/>
              <a:t>;MSP430 RESET Vector</a:t>
            </a:r>
          </a:p>
          <a:p>
            <a:r>
              <a:rPr lang="en-US"/>
              <a:t>;some housekeeping</a:t>
            </a:r>
          </a:p>
          <a:p>
            <a:endParaRPr lang="en-US"/>
          </a:p>
          <a:p>
            <a:r>
              <a:rPr lang="en-US"/>
              <a:t>;end the program</a:t>
            </a:r>
          </a:p>
          <a:p>
            <a:endParaRPr lang="en-US"/>
          </a:p>
        </p:txBody>
      </p:sp>
      <p:sp>
        <p:nvSpPr>
          <p:cNvPr id="4" name="TextBox 3"/>
          <p:cNvSpPr txBox="1"/>
          <p:nvPr/>
        </p:nvSpPr>
        <p:spPr>
          <a:xfrm>
            <a:off x="332094" y="510840"/>
            <a:ext cx="6512651" cy="801438"/>
          </a:xfrm>
          <a:prstGeom prst="rect">
            <a:avLst/>
          </a:prstGeom>
        </p:spPr>
        <p:txBody>
          <a:bodyPr rtlCol="0">
            <a:spAutoFit/>
          </a:bodyPr>
          <a:lstStyle/>
          <a:p>
            <a:pPr algn="ctr"/>
            <a:r>
              <a:rPr lang="en-US" sz="4608"/>
              <a:t>Ending The Program</a:t>
            </a:r>
          </a:p>
        </p:txBody>
      </p:sp>
    </p:spTree>
    <p:extLst>
      <p:ext uri="{BB962C8B-B14F-4D97-AF65-F5344CB8AC3E}">
        <p14:creationId xmlns:p14="http://schemas.microsoft.com/office/powerpoint/2010/main" val="3942030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703" y="1797363"/>
            <a:ext cx="8825657" cy="1915647"/>
          </a:xfrm>
        </p:spPr>
        <p:txBody>
          <a:bodyPr/>
          <a:lstStyle/>
          <a:p>
            <a:pPr algn="ctr"/>
            <a:r>
              <a:rPr lang="en-US">
                <a:latin typeface="Microsoft YaHei"/>
                <a:ea typeface="Microsoft YaHei"/>
              </a:rPr>
              <a:t>Demonstration</a:t>
            </a:r>
          </a:p>
        </p:txBody>
      </p:sp>
    </p:spTree>
    <p:extLst>
      <p:ext uri="{BB962C8B-B14F-4D97-AF65-F5344CB8AC3E}">
        <p14:creationId xmlns:p14="http://schemas.microsoft.com/office/powerpoint/2010/main" val="3737778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Project Considerations</a:t>
            </a:r>
          </a:p>
        </p:txBody>
      </p:sp>
      <p:sp>
        <p:nvSpPr>
          <p:cNvPr id="3" name="Content Placeholder 2"/>
          <p:cNvSpPr>
            <a:spLocks noGrp="1"/>
          </p:cNvSpPr>
          <p:nvPr>
            <p:ph idx="1"/>
          </p:nvPr>
        </p:nvSpPr>
        <p:spPr/>
        <p:txBody>
          <a:bodyPr/>
          <a:lstStyle/>
          <a:p>
            <a:pPr marL="0" indent="0">
              <a:buNone/>
            </a:pPr>
            <a:r>
              <a:rPr lang="en-US"/>
              <a:t>Why this project works:</a:t>
            </a:r>
          </a:p>
          <a:p>
            <a:pPr lvl="1"/>
            <a:r>
              <a:rPr lang="en-US"/>
              <a:t>Good potential starting project</a:t>
            </a:r>
          </a:p>
          <a:p>
            <a:pPr lvl="1"/>
            <a:r>
              <a:rPr lang="en-US"/>
              <a:t>Fun project that has tangible product as a result</a:t>
            </a:r>
          </a:p>
          <a:p>
            <a:pPr lvl="1"/>
            <a:r>
              <a:rPr lang="en-US"/>
              <a:t>Learn to use registers</a:t>
            </a:r>
          </a:p>
          <a:p>
            <a:pPr lvl="1"/>
            <a:r>
              <a:rPr lang="en-US"/>
              <a:t>Limited amount of circuit design / circuit work</a:t>
            </a:r>
          </a:p>
          <a:p>
            <a:pPr marL="0" indent="0">
              <a:buNone/>
            </a:pPr>
            <a:r>
              <a:rPr lang="en-US"/>
              <a:t>What would make the project better for future students:</a:t>
            </a:r>
          </a:p>
          <a:p>
            <a:pPr lvl="1"/>
            <a:r>
              <a:rPr lang="en-US"/>
              <a:t>Separate the various components of the car</a:t>
            </a:r>
          </a:p>
          <a:p>
            <a:pPr lvl="1"/>
            <a:r>
              <a:rPr lang="en-US">
                <a:solidFill>
                  <a:srgbClr val="FFFFFF"/>
                </a:solidFill>
                <a:latin typeface="Century Gothic"/>
              </a:rPr>
              <a:t>Each component would be an individual project</a:t>
            </a:r>
          </a:p>
        </p:txBody>
      </p:sp>
    </p:spTree>
    <p:extLst>
      <p:ext uri="{BB962C8B-B14F-4D97-AF65-F5344CB8AC3E}">
        <p14:creationId xmlns:p14="http://schemas.microsoft.com/office/powerpoint/2010/main" val="2390006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7185" y="487223"/>
            <a:ext cx="10210895" cy="801438"/>
          </a:xfrm>
          <a:prstGeom prst="rect">
            <a:avLst/>
          </a:prstGeom>
        </p:spPr>
        <p:txBody>
          <a:bodyPr rtlCol="0">
            <a:spAutoFit/>
          </a:bodyPr>
          <a:lstStyle/>
          <a:p>
            <a:pPr algn="ctr"/>
            <a:r>
              <a:rPr lang="en-US" sz="4608"/>
              <a:t>For More Information:</a:t>
            </a:r>
            <a:endParaRPr lang="en-US"/>
          </a:p>
        </p:txBody>
      </p:sp>
      <p:sp>
        <p:nvSpPr>
          <p:cNvPr id="3" name="TextBox 2"/>
          <p:cNvSpPr txBox="1"/>
          <p:nvPr/>
        </p:nvSpPr>
        <p:spPr>
          <a:xfrm>
            <a:off x="2866930" y="1918958"/>
            <a:ext cx="6476693" cy="565091"/>
          </a:xfrm>
          <a:prstGeom prst="rect">
            <a:avLst/>
          </a:prstGeom>
        </p:spPr>
        <p:txBody>
          <a:bodyPr rtlCol="0">
            <a:spAutoFit/>
          </a:bodyPr>
          <a:lstStyle/>
          <a:p>
            <a:pPr algn="ctr"/>
            <a:r>
              <a:rPr lang="en-US" sz="3072" b="1"/>
              <a:t>Github.com/flcf12cisp310</a:t>
            </a:r>
          </a:p>
        </p:txBody>
      </p:sp>
      <p:sp>
        <p:nvSpPr>
          <p:cNvPr id="4" name="TextBox 3"/>
          <p:cNvSpPr txBox="1"/>
          <p:nvPr/>
        </p:nvSpPr>
        <p:spPr>
          <a:xfrm>
            <a:off x="3906456" y="1550742"/>
            <a:ext cx="4138669" cy="369332"/>
          </a:xfrm>
          <a:prstGeom prst="rect">
            <a:avLst/>
          </a:prstGeom>
        </p:spPr>
        <p:txBody>
          <a:bodyPr rtlCol="0">
            <a:spAutoFit/>
          </a:bodyPr>
          <a:lstStyle/>
          <a:p>
            <a:pPr algn="ctr"/>
            <a:r>
              <a:rPr lang="en-US"/>
              <a:t>Group Project Information Site</a:t>
            </a:r>
          </a:p>
        </p:txBody>
      </p:sp>
      <p:sp>
        <p:nvSpPr>
          <p:cNvPr id="5" name="TextBox 4"/>
          <p:cNvSpPr txBox="1"/>
          <p:nvPr/>
        </p:nvSpPr>
        <p:spPr>
          <a:xfrm>
            <a:off x="3466372" y="2800175"/>
            <a:ext cx="5117946" cy="369332"/>
          </a:xfrm>
          <a:prstGeom prst="rect">
            <a:avLst/>
          </a:prstGeom>
        </p:spPr>
        <p:txBody>
          <a:bodyPr rtlCol="0">
            <a:spAutoFit/>
          </a:bodyPr>
          <a:lstStyle/>
          <a:p>
            <a:pPr algn="ctr"/>
            <a:r>
              <a:rPr lang="en-US"/>
              <a:t>MSP430 Sites We Referenced</a:t>
            </a:r>
          </a:p>
        </p:txBody>
      </p:sp>
      <p:sp>
        <p:nvSpPr>
          <p:cNvPr id="6" name="TextBox 5"/>
          <p:cNvSpPr txBox="1"/>
          <p:nvPr/>
        </p:nvSpPr>
        <p:spPr>
          <a:xfrm>
            <a:off x="429428" y="3214703"/>
            <a:ext cx="11617918" cy="1510670"/>
          </a:xfrm>
          <a:prstGeom prst="rect">
            <a:avLst/>
          </a:prstGeom>
        </p:spPr>
        <p:txBody>
          <a:bodyPr rtlCol="0">
            <a:spAutoFit/>
          </a:bodyPr>
          <a:lstStyle/>
          <a:p>
            <a:pPr algn="ctr"/>
            <a:r>
              <a:rPr lang="en-US" sz="2304"/>
              <a:t>http://processors.wiki.ti.com/index.php/MSP430_LaunchPad_(MSP-EXP430G2)</a:t>
            </a:r>
          </a:p>
          <a:p>
            <a:pPr algn="ctr"/>
            <a:r>
              <a:rPr lang="en-US" sz="2304"/>
              <a:t>43oh.com</a:t>
            </a:r>
          </a:p>
          <a:p>
            <a:pPr algn="ctr"/>
            <a:r>
              <a:rPr lang="en-US" sz="2304"/>
              <a:t>http://robotics.hobbizine.com/asmlau.html</a:t>
            </a:r>
          </a:p>
          <a:p>
            <a:pPr algn="ctr"/>
            <a:r>
              <a:rPr lang="en-US" sz="2304"/>
              <a:t>http://www.ti.com/lit/ds/symlink/msp430g2452.pdf</a:t>
            </a:r>
          </a:p>
        </p:txBody>
      </p:sp>
      <p:sp>
        <p:nvSpPr>
          <p:cNvPr id="7" name="TextBox 6"/>
          <p:cNvSpPr txBox="1"/>
          <p:nvPr/>
        </p:nvSpPr>
        <p:spPr>
          <a:xfrm>
            <a:off x="333020" y="5491374"/>
            <a:ext cx="2743200" cy="446917"/>
          </a:xfrm>
          <a:prstGeom prst="rect">
            <a:avLst/>
          </a:prstGeom>
        </p:spPr>
        <p:txBody>
          <a:bodyPr rtlCol="0">
            <a:spAutoFit/>
          </a:bodyPr>
          <a:lstStyle/>
          <a:p>
            <a:pPr algn="ctr"/>
            <a:r>
              <a:rPr lang="en-US" sz="2304" b="1"/>
              <a:t>Tools we used:</a:t>
            </a:r>
          </a:p>
        </p:txBody>
      </p:sp>
      <p:pic>
        <p:nvPicPr>
          <p:cNvPr id="8" name="Picture 7" descr="energia.png"/>
          <p:cNvPicPr>
            <a:picLocks noChangeAspect="1"/>
          </p:cNvPicPr>
          <p:nvPr/>
        </p:nvPicPr>
        <p:blipFill>
          <a:blip r:embed="rId3"/>
          <a:stretch>
            <a:fillRect/>
          </a:stretch>
        </p:blipFill>
        <p:spPr>
          <a:xfrm>
            <a:off x="3301006" y="5014601"/>
            <a:ext cx="2993757" cy="1196533"/>
          </a:xfrm>
          <a:prstGeom prst="rect">
            <a:avLst/>
          </a:prstGeom>
        </p:spPr>
      </p:pic>
      <p:sp>
        <p:nvSpPr>
          <p:cNvPr id="9" name="TextBox 8"/>
          <p:cNvSpPr txBox="1"/>
          <p:nvPr/>
        </p:nvSpPr>
        <p:spPr>
          <a:xfrm>
            <a:off x="3870740" y="5944221"/>
            <a:ext cx="2743200" cy="369332"/>
          </a:xfrm>
          <a:prstGeom prst="rect">
            <a:avLst/>
          </a:prstGeom>
        </p:spPr>
        <p:txBody>
          <a:bodyPr rtlCol="0">
            <a:spAutoFit/>
          </a:bodyPr>
          <a:lstStyle/>
          <a:p>
            <a:pPr algn="ctr"/>
            <a:r>
              <a:rPr lang="en-US"/>
              <a:t>http://Energia.nu</a:t>
            </a:r>
          </a:p>
        </p:txBody>
      </p:sp>
      <p:pic>
        <p:nvPicPr>
          <p:cNvPr id="10" name="Picture 9" descr="CCS_vs5_banner.jpg"/>
          <p:cNvPicPr>
            <a:picLocks noChangeAspect="1"/>
          </p:cNvPicPr>
          <p:nvPr/>
        </p:nvPicPr>
        <p:blipFill>
          <a:blip r:embed="rId4"/>
          <a:stretch>
            <a:fillRect/>
          </a:stretch>
        </p:blipFill>
        <p:spPr>
          <a:xfrm>
            <a:off x="6633608" y="5077084"/>
            <a:ext cx="4787440" cy="1383438"/>
          </a:xfrm>
          <a:prstGeom prst="rect">
            <a:avLst/>
          </a:prstGeom>
        </p:spPr>
      </p:pic>
    </p:spTree>
    <p:extLst>
      <p:ext uri="{BB962C8B-B14F-4D97-AF65-F5344CB8AC3E}">
        <p14:creationId xmlns:p14="http://schemas.microsoft.com/office/powerpoint/2010/main" val="184603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97" y="2954033"/>
            <a:ext cx="9404723" cy="1400530"/>
          </a:xfrm>
        </p:spPr>
        <p:txBody>
          <a:bodyPr/>
          <a:lstStyle/>
          <a:p>
            <a:pPr algn="ctr"/>
            <a:r>
              <a:rPr lang="en-US" sz="5158"/>
              <a:t>Questions?</a:t>
            </a:r>
          </a:p>
        </p:txBody>
      </p:sp>
    </p:spTree>
    <p:extLst>
      <p:ext uri="{BB962C8B-B14F-4D97-AF65-F5344CB8AC3E}">
        <p14:creationId xmlns:p14="http://schemas.microsoft.com/office/powerpoint/2010/main" val="115732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Overview</a:t>
            </a:r>
          </a:p>
        </p:txBody>
      </p:sp>
      <p:sp>
        <p:nvSpPr>
          <p:cNvPr id="4" name="Content Placeholder 3"/>
          <p:cNvSpPr>
            <a:spLocks noGrp="1"/>
          </p:cNvSpPr>
          <p:nvPr>
            <p:ph idx="1"/>
          </p:nvPr>
        </p:nvSpPr>
        <p:spPr/>
        <p:txBody>
          <a:bodyPr>
            <a:normAutofit/>
          </a:bodyPr>
          <a:lstStyle/>
          <a:p>
            <a:pPr marL="0" indent="0">
              <a:buNone/>
            </a:pPr>
            <a:r>
              <a:rPr lang="en-US">
                <a:latin typeface="Microsoft YaHei"/>
                <a:ea typeface="Microsoft YaHei"/>
              </a:rPr>
              <a:t>This project outlines the educational benefits for a micro controller project in a assembly programming language class. We utilized a micro controller to program movements for a remote controlled car. With source code written in assembly language, the micro controller will direct the car to go forward, backward, turn right, and turn left without the use of a remote control. The car will be pre-programmed to do figure eights, boxing out a path, and going in a circular path; determined by button input. The goal of the project will have the car programmed for self driving utilizing an infrared sensor module. The car will detect objects in its path and determine an alternative path.</a:t>
            </a:r>
          </a:p>
        </p:txBody>
      </p:sp>
    </p:spTree>
    <p:extLst>
      <p:ext uri="{BB962C8B-B14F-4D97-AF65-F5344CB8AC3E}">
        <p14:creationId xmlns:p14="http://schemas.microsoft.com/office/powerpoint/2010/main" val="39776505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crosoft YaHei"/>
                <a:ea typeface="Microsoft YaHei"/>
              </a:rPr>
              <a:t>What are microcontrollers?</a:t>
            </a:r>
          </a:p>
        </p:txBody>
      </p:sp>
      <p:sp>
        <p:nvSpPr>
          <p:cNvPr id="3" name="Content Placeholder 2"/>
          <p:cNvSpPr>
            <a:spLocks noGrp="1"/>
          </p:cNvSpPr>
          <p:nvPr>
            <p:ph idx="1"/>
          </p:nvPr>
        </p:nvSpPr>
        <p:spPr/>
        <p:txBody>
          <a:bodyPr/>
          <a:lstStyle/>
          <a:p>
            <a:r>
              <a:rPr lang="en-US">
                <a:solidFill>
                  <a:srgbClr val="FFFFFF"/>
                </a:solidFill>
                <a:latin typeface="Century Gothic"/>
              </a:rPr>
              <a:t>A microcontroller is a small computer on a single integrated circuit containing a processor core, memory, and programmable input and output  peripheral</a:t>
            </a:r>
          </a:p>
          <a:p>
            <a:r>
              <a:rPr lang="en-US">
                <a:solidFill>
                  <a:srgbClr val="FFFFFF"/>
                </a:solidFill>
                <a:latin typeface="Century Gothic"/>
                <a:cs typeface="Arial"/>
              </a:rPr>
              <a:t>Popular microcontrollers include:</a:t>
            </a:r>
          </a:p>
          <a:p>
            <a:r>
              <a:rPr lang="en-US">
                <a:solidFill>
                  <a:srgbClr val="FFFFFF"/>
                </a:solidFill>
                <a:latin typeface="Century Gothic"/>
                <a:cs typeface="Arial"/>
              </a:rPr>
              <a:t>Arduino</a:t>
            </a:r>
          </a:p>
          <a:p>
            <a:r>
              <a:rPr lang="en-US">
                <a:solidFill>
                  <a:srgbClr val="FFFFFF"/>
                </a:solidFill>
                <a:latin typeface="Century Gothic"/>
                <a:cs typeface="Arial"/>
              </a:rPr>
              <a:t>PIC</a:t>
            </a:r>
          </a:p>
          <a:p>
            <a:r>
              <a:rPr lang="en-US">
                <a:solidFill>
                  <a:srgbClr val="FFFFFF"/>
                </a:solidFill>
                <a:latin typeface="Century Gothic"/>
                <a:cs typeface="Arial"/>
              </a:rPr>
              <a:t>MSP - 430</a:t>
            </a:r>
          </a:p>
        </p:txBody>
      </p:sp>
    </p:spTree>
    <p:extLst>
      <p:ext uri="{BB962C8B-B14F-4D97-AF65-F5344CB8AC3E}">
        <p14:creationId xmlns:p14="http://schemas.microsoft.com/office/powerpoint/2010/main" val="259755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a:latin typeface="Microsoft YaHei"/>
                <a:ea typeface="Microsoft YaHei"/>
              </a:rPr>
              <a:t>Texas Instrument MSP-430</a:t>
            </a:r>
          </a:p>
        </p:txBody>
      </p:sp>
      <p:sp>
        <p:nvSpPr>
          <p:cNvPr id="3" name="Content Placeholder 2"/>
          <p:cNvSpPr>
            <a:spLocks noGrp="1"/>
          </p:cNvSpPr>
          <p:nvPr>
            <p:ph idx="1"/>
          </p:nvPr>
        </p:nvSpPr>
        <p:spPr>
          <a:xfrm>
            <a:off x="5154613" y="1463675"/>
            <a:ext cx="6780212" cy="4525009"/>
          </a:xfrm>
        </p:spPr>
        <p:txBody>
          <a:bodyPr/>
          <a:lstStyle/>
          <a:p>
            <a:r>
              <a:rPr lang="en-US"/>
              <a:t>Inexpensive micro controller</a:t>
            </a:r>
          </a:p>
          <a:p>
            <a:r>
              <a:rPr lang="en-US"/>
              <a:t>Can be programmed in C, C++, Processing, or Assembly</a:t>
            </a:r>
          </a:p>
          <a:p>
            <a:r>
              <a:rPr lang="en-US"/>
              <a:t>The model we used has 20 input/output pins</a:t>
            </a:r>
          </a:p>
          <a:p>
            <a:r>
              <a:rPr lang="en-US"/>
              <a:t>Low Voltage range 1.8 V to 3.6 V</a:t>
            </a:r>
          </a:p>
          <a:p>
            <a:endParaRPr lang="en-US">
              <a:solidFill>
                <a:srgbClr val="ACD433"/>
              </a:solidFill>
            </a:endParaRPr>
          </a:p>
        </p:txBody>
      </p:sp>
      <p:pic>
        <p:nvPicPr>
          <p:cNvPr id="4" name="Picture 3" descr="launchpad-board1[1].jpg"/>
          <p:cNvPicPr>
            <a:picLocks noChangeAspect="1"/>
          </p:cNvPicPr>
          <p:nvPr/>
        </p:nvPicPr>
        <p:blipFill>
          <a:blip r:embed="rId3"/>
          <a:stretch>
            <a:fillRect/>
          </a:stretch>
        </p:blipFill>
        <p:spPr>
          <a:xfrm rot="5400000">
            <a:off x="285304" y="2247565"/>
            <a:ext cx="5297551" cy="3547047"/>
          </a:xfrm>
          <a:prstGeom prst="rect">
            <a:avLst/>
          </a:prstGeom>
          <a:ln>
            <a:noFill/>
          </a:ln>
          <a:effectLst>
            <a:softEdge rad="112500"/>
          </a:effectLst>
        </p:spPr>
      </p:pic>
    </p:spTree>
    <p:extLst>
      <p:ext uri="{BB962C8B-B14F-4D97-AF65-F5344CB8AC3E}">
        <p14:creationId xmlns:p14="http://schemas.microsoft.com/office/powerpoint/2010/main" val="232443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a:latin typeface="Microsoft YaHei"/>
                <a:ea typeface="Microsoft YaHei"/>
              </a:rPr>
              <a:t>Texas Instrument MSP-430</a:t>
            </a:r>
          </a:p>
        </p:txBody>
      </p:sp>
      <p:sp>
        <p:nvSpPr>
          <p:cNvPr id="3" name="Content Placeholder 2"/>
          <p:cNvSpPr>
            <a:spLocks noGrp="1"/>
          </p:cNvSpPr>
          <p:nvPr>
            <p:ph idx="1"/>
          </p:nvPr>
        </p:nvSpPr>
        <p:spPr>
          <a:xfrm>
            <a:off x="5154613" y="1463675"/>
            <a:ext cx="6780212" cy="4525009"/>
          </a:xfrm>
        </p:spPr>
        <p:txBody>
          <a:bodyPr/>
          <a:lstStyle/>
          <a:p>
            <a:r>
              <a:rPr lang="en-US"/>
              <a:t>Inexpensive micro controller</a:t>
            </a:r>
          </a:p>
          <a:p>
            <a:r>
              <a:rPr lang="en-US"/>
              <a:t>Can be programmed in C, C++, Processing, or Assembly</a:t>
            </a:r>
          </a:p>
          <a:p>
            <a:r>
              <a:rPr lang="en-US"/>
              <a:t>The model we used has 20 input/output pins</a:t>
            </a:r>
          </a:p>
          <a:p>
            <a:r>
              <a:rPr lang="en-US"/>
              <a:t>Low Voltage range 1.8 V to 3.6 V</a:t>
            </a:r>
          </a:p>
        </p:txBody>
      </p:sp>
      <p:pic>
        <p:nvPicPr>
          <p:cNvPr id="4" name="Picture 3" descr="launchpad-board1[1].jpg"/>
          <p:cNvPicPr>
            <a:picLocks noChangeAspect="1"/>
          </p:cNvPicPr>
          <p:nvPr/>
        </p:nvPicPr>
        <p:blipFill>
          <a:blip r:embed="rId3"/>
          <a:stretch>
            <a:fillRect/>
          </a:stretch>
        </p:blipFill>
        <p:spPr>
          <a:xfrm rot="5400000">
            <a:off x="285304" y="2247565"/>
            <a:ext cx="5297551" cy="3547047"/>
          </a:xfrm>
          <a:prstGeom prst="rect">
            <a:avLst/>
          </a:prstGeom>
          <a:ln>
            <a:noFill/>
          </a:ln>
          <a:effectLst>
            <a:softEdge rad="112500"/>
          </a:effectLst>
        </p:spPr>
      </p:pic>
      <p:sp>
        <p:nvSpPr>
          <p:cNvPr id="5" name="TextBox 4"/>
          <p:cNvSpPr txBox="1"/>
          <p:nvPr/>
        </p:nvSpPr>
        <p:spPr>
          <a:xfrm>
            <a:off x="4898145" y="4193296"/>
            <a:ext cx="6818772" cy="1196674"/>
          </a:xfrm>
          <a:prstGeom prst="rect">
            <a:avLst/>
          </a:prstGeom>
        </p:spPr>
        <p:txBody>
          <a:bodyPr rtlCol="0">
            <a:spAutoFit/>
          </a:bodyPr>
          <a:lstStyle/>
          <a:p>
            <a:pPr algn="ctr"/>
            <a:r>
              <a:rPr lang="en-US" sz="2304">
                <a:solidFill>
                  <a:srgbClr val="FFFFFF"/>
                </a:solidFill>
              </a:rPr>
              <a:t>Problem we faced</a:t>
            </a:r>
          </a:p>
          <a:p>
            <a:pPr algn="ctr"/>
            <a:endParaRPr lang="en-US">
              <a:solidFill>
                <a:srgbClr val="FFFFFF"/>
              </a:solidFill>
              <a:latin typeface="Century Gothic"/>
            </a:endParaRPr>
          </a:p>
          <a:p>
            <a:pPr algn="ctr"/>
            <a:r>
              <a:rPr lang="en-US" sz="3072"/>
              <a:t>It uses ARM Architecture not Intel</a:t>
            </a:r>
          </a:p>
        </p:txBody>
      </p:sp>
    </p:spTree>
    <p:extLst>
      <p:ext uri="{BB962C8B-B14F-4D97-AF65-F5344CB8AC3E}">
        <p14:creationId xmlns:p14="http://schemas.microsoft.com/office/powerpoint/2010/main" val="313533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icrosoft YaHei"/>
                <a:ea typeface="Microsoft YaHei"/>
              </a:rPr>
              <a:t>Arm Architecture / Source Code</a:t>
            </a:r>
          </a:p>
        </p:txBody>
      </p:sp>
      <p:sp>
        <p:nvSpPr>
          <p:cNvPr id="3" name="Content Placeholder 2"/>
          <p:cNvSpPr>
            <a:spLocks noGrp="1"/>
          </p:cNvSpPr>
          <p:nvPr>
            <p:ph idx="1"/>
          </p:nvPr>
        </p:nvSpPr>
        <p:spPr>
          <a:xfrm>
            <a:off x="1384182" y="2720059"/>
            <a:ext cx="8946541" cy="4195481"/>
          </a:xfrm>
        </p:spPr>
        <p:txBody>
          <a:bodyPr/>
          <a:lstStyle/>
          <a:p>
            <a:pPr marL="0" indent="0">
              <a:buNone/>
            </a:pPr>
            <a:r>
              <a:rPr lang="en-US"/>
              <a:t>Contains 16 Registers</a:t>
            </a:r>
          </a:p>
          <a:p>
            <a:pPr marL="400050" lvl="1" indent="0">
              <a:buNone/>
            </a:pPr>
            <a:r>
              <a:rPr lang="en-US" sz="2000"/>
              <a:t>Four dedicated registers</a:t>
            </a:r>
          </a:p>
          <a:p>
            <a:pPr marL="400050" lvl="1" indent="0">
              <a:buNone/>
            </a:pPr>
            <a:r>
              <a:rPr lang="en-US" sz="2000"/>
              <a:t>Twelve working registers</a:t>
            </a:r>
          </a:p>
          <a:p>
            <a:pPr marL="400050" lvl="1" indent="0">
              <a:buNone/>
            </a:pPr>
            <a:endParaRPr lang="en-US" sz="2000"/>
          </a:p>
          <a:p>
            <a:pPr marL="0" indent="0">
              <a:buNone/>
            </a:pPr>
            <a:r>
              <a:rPr lang="en-US"/>
              <a:t>One 16 bits  Arithmetic Logic Unit</a:t>
            </a:r>
          </a:p>
          <a:p>
            <a:pPr marL="0" indent="0">
              <a:buNone/>
            </a:pPr>
            <a:endParaRPr lang="en-US"/>
          </a:p>
          <a:p>
            <a:pPr marL="0" indent="0">
              <a:buNone/>
            </a:pPr>
            <a:r>
              <a:rPr lang="en-US"/>
              <a:t>Twenty bits address bus </a:t>
            </a:r>
          </a:p>
          <a:p>
            <a:pPr marL="400050" lvl="1" indent="0">
              <a:buNone/>
            </a:pPr>
            <a:r>
              <a:rPr lang="en-US" sz="2000">
                <a:solidFill>
                  <a:srgbClr val="FFFFFF"/>
                </a:solidFill>
                <a:latin typeface="Century Gothic"/>
              </a:rPr>
              <a:t>But data bus is 16 bits</a:t>
            </a:r>
          </a:p>
        </p:txBody>
      </p:sp>
      <p:sp>
        <p:nvSpPr>
          <p:cNvPr id="4" name="TextBox 3"/>
          <p:cNvSpPr txBox="1"/>
          <p:nvPr/>
        </p:nvSpPr>
        <p:spPr>
          <a:xfrm>
            <a:off x="1372958" y="1599096"/>
            <a:ext cx="7834675" cy="923330"/>
          </a:xfrm>
          <a:prstGeom prst="rect">
            <a:avLst/>
          </a:prstGeom>
        </p:spPr>
        <p:txBody>
          <a:bodyPr rtlCol="0">
            <a:spAutoFit/>
          </a:bodyPr>
          <a:lstStyle/>
          <a:p>
            <a:r>
              <a:rPr lang="en-US"/>
              <a:t>Short for Advanced RISC Machine, previously Acorn RISC Machine</a:t>
            </a:r>
          </a:p>
          <a:p>
            <a:endParaRPr lang="en-US">
              <a:solidFill>
                <a:srgbClr val="FFFFFF"/>
              </a:solidFill>
              <a:latin typeface="Century Gothic"/>
            </a:endParaRPr>
          </a:p>
          <a:p>
            <a:r>
              <a:rPr lang="en-US"/>
              <a:t> Uses RISC CPU design</a:t>
            </a:r>
          </a:p>
        </p:txBody>
      </p:sp>
    </p:spTree>
    <p:extLst>
      <p:ext uri="{BB962C8B-B14F-4D97-AF65-F5344CB8AC3E}">
        <p14:creationId xmlns:p14="http://schemas.microsoft.com/office/powerpoint/2010/main" val="321918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sp430 Arc.jpg"/>
          <p:cNvPicPr>
            <a:picLocks noChangeAspect="1"/>
          </p:cNvPicPr>
          <p:nvPr/>
        </p:nvPicPr>
        <p:blipFill>
          <a:blip r:embed="rId3"/>
          <a:stretch>
            <a:fillRect/>
          </a:stretch>
        </p:blipFill>
        <p:spPr>
          <a:xfrm>
            <a:off x="308824" y="138634"/>
            <a:ext cx="10620740" cy="6511713"/>
          </a:xfrm>
          <a:prstGeom prst="rect">
            <a:avLst/>
          </a:prstGeom>
        </p:spPr>
      </p:pic>
      <p:pic>
        <p:nvPicPr>
          <p:cNvPr id="3" name="Picture 2" descr="Store-Register.jpg"/>
          <p:cNvPicPr>
            <a:picLocks noChangeAspect="1"/>
          </p:cNvPicPr>
          <p:nvPr/>
        </p:nvPicPr>
        <p:blipFill>
          <a:blip r:embed="rId4"/>
          <a:stretch>
            <a:fillRect/>
          </a:stretch>
        </p:blipFill>
        <p:spPr>
          <a:xfrm>
            <a:off x="255588" y="160338"/>
            <a:ext cx="11516352" cy="6591300"/>
          </a:xfrm>
          <a:prstGeom prst="rect">
            <a:avLst/>
          </a:prstGeom>
        </p:spPr>
      </p:pic>
    </p:spTree>
    <p:extLst>
      <p:ext uri="{BB962C8B-B14F-4D97-AF65-F5344CB8AC3E}">
        <p14:creationId xmlns:p14="http://schemas.microsoft.com/office/powerpoint/2010/main" val="154000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isc-vs-risc.png"/>
          <p:cNvPicPr>
            <a:picLocks noChangeAspect="1"/>
          </p:cNvPicPr>
          <p:nvPr/>
        </p:nvPicPr>
        <p:blipFill>
          <a:blip r:embed="rId3"/>
          <a:stretch>
            <a:fillRect/>
          </a:stretch>
        </p:blipFill>
        <p:spPr>
          <a:xfrm>
            <a:off x="1370605" y="1302960"/>
            <a:ext cx="9500212" cy="4965637"/>
          </a:xfrm>
          <a:prstGeom prst="rect">
            <a:avLst/>
          </a:prstGeom>
        </p:spPr>
      </p:pic>
    </p:spTree>
    <p:extLst>
      <p:ext uri="{BB962C8B-B14F-4D97-AF65-F5344CB8AC3E}">
        <p14:creationId xmlns:p14="http://schemas.microsoft.com/office/powerpoint/2010/main" val="1051119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Ion</vt:lpstr>
      <vt:lpstr>MSP-AutoDriver   Folsom Lake College Microcontroller Group Project CISP 310 - Fall 2012  </vt:lpstr>
      <vt:lpstr>Our Concept</vt:lpstr>
      <vt:lpstr>Project Overview</vt:lpstr>
      <vt:lpstr>What are microcontrollers?</vt:lpstr>
      <vt:lpstr>Texas Instrument MSP-430</vt:lpstr>
      <vt:lpstr>Texas Instrument MSP-430</vt:lpstr>
      <vt:lpstr>Arm Architecture / Source Code</vt:lpstr>
      <vt:lpstr>PowerPoint Presentation</vt:lpstr>
      <vt:lpstr>PowerPoint Presentation</vt:lpstr>
      <vt:lpstr>PowerPoint Presentation</vt:lpstr>
      <vt:lpstr>PowerPoint Presentation</vt:lpstr>
      <vt:lpstr>Dedicated Register</vt:lpstr>
      <vt:lpstr>General Purpose Registers</vt:lpstr>
      <vt:lpstr>Our Project</vt:lpstr>
      <vt:lpstr>Our Project</vt:lpstr>
      <vt:lpstr>Our Project</vt:lpstr>
      <vt:lpstr>IR Sensor Diagram</vt:lpstr>
      <vt:lpstr>IR Sensor Prototype</vt:lpstr>
      <vt:lpstr>PowerPoint Presentation</vt:lpstr>
      <vt:lpstr>Breaking Down the Code</vt:lpstr>
      <vt:lpstr>PowerPoint Presentation</vt:lpstr>
      <vt:lpstr>PowerPoint Presentation</vt:lpstr>
      <vt:lpstr>PowerPoint Presentation</vt:lpstr>
      <vt:lpstr>PowerPoint Presentation</vt:lpstr>
      <vt:lpstr>Demonstration</vt:lpstr>
      <vt:lpstr>Future Project Considerations</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MSP-AutoDriver   Folsom Lake College Microcontroller Group Project CISP 310 - Fall 2012  </dc:title>
  <dc:creator/>
  <cp:lastModifiedBy/>
  <cp:revision>73</cp:revision>
  <dcterms:created xsi:type="dcterms:W3CDTF">2012-07-27T01:16:44Z</dcterms:created>
  <dcterms:modified xsi:type="dcterms:W3CDTF">2012-12-19T00:39:27Z</dcterms:modified>
</cp:coreProperties>
</file>