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423" r:id="rId13"/>
    <p:sldId id="4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44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1212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束线设计在</a:t>
            </a:r>
            <a:r>
              <a:rPr lang="en-US" altLang="zh-CN" dirty="0"/>
              <a:t>XY</a:t>
            </a:r>
            <a:r>
              <a:rPr lang="zh-CN" altLang="en-US" dirty="0"/>
              <a:t>平面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C5A935-B2D1-41EA-8952-10286B5864C1}"/>
                  </a:ext>
                </a:extLst>
              </p:cNvPr>
              <p:cNvSpPr txBox="1"/>
              <p:nvPr/>
            </p:nvSpPr>
            <p:spPr>
              <a:xfrm>
                <a:off x="1128396" y="416513"/>
                <a:ext cx="1940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位置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C5A935-B2D1-41EA-8952-10286B58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6" y="416513"/>
                <a:ext cx="1940723" cy="369332"/>
              </a:xfrm>
              <a:prstGeom prst="rect">
                <a:avLst/>
              </a:prstGeom>
              <a:blipFill>
                <a:blip r:embed="rId2"/>
                <a:stretch>
                  <a:fillRect l="-5031" t="-8197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FEAC2-907A-4698-B928-8B4949FABC96}"/>
                  </a:ext>
                </a:extLst>
              </p:cNvPr>
              <p:cNvSpPr txBox="1"/>
              <p:nvPr/>
            </p:nvSpPr>
            <p:spPr>
              <a:xfrm>
                <a:off x="1128395" y="1088814"/>
                <a:ext cx="2593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速度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b="0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FEAC2-907A-4698-B928-8B4949FA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1088814"/>
                <a:ext cx="2593210" cy="369332"/>
              </a:xfrm>
              <a:prstGeom prst="rect">
                <a:avLst/>
              </a:prstGeom>
              <a:blipFill>
                <a:blip r:embed="rId3"/>
                <a:stretch>
                  <a:fillRect l="-5647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10B795-E5D6-474F-95C7-65400C6A9835}"/>
                  </a:ext>
                </a:extLst>
              </p:cNvPr>
              <p:cNvSpPr txBox="1"/>
              <p:nvPr/>
            </p:nvSpPr>
            <p:spPr>
              <a:xfrm>
                <a:off x="1128395" y="1761115"/>
                <a:ext cx="3673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加速度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400" b="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10B795-E5D6-474F-95C7-65400C6A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1761115"/>
                <a:ext cx="3673954" cy="369332"/>
              </a:xfrm>
              <a:prstGeom prst="rect">
                <a:avLst/>
              </a:prstGeom>
              <a:blipFill>
                <a:blip r:embed="rId4"/>
                <a:stretch>
                  <a:fillRect l="-3980" t="-10000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A28F77-9FF3-4451-A34B-91B6A3BE6914}"/>
                  </a:ext>
                </a:extLst>
              </p:cNvPr>
              <p:cNvSpPr txBox="1"/>
              <p:nvPr/>
            </p:nvSpPr>
            <p:spPr>
              <a:xfrm>
                <a:off x="1128395" y="2433416"/>
                <a:ext cx="2870594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同时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A28F77-9FF3-4451-A34B-91B6A3BE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2433416"/>
                <a:ext cx="2870594" cy="632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Magnet</a:t>
            </a:r>
          </a:p>
          <a:p>
            <a:pPr algn="ctr"/>
            <a:r>
              <a:rPr lang="zh-CN" altLang="en-US" sz="1400" b="1" dirty="0"/>
              <a:t>磁铁抽向类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magnetic_field_at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(point)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1275673" y="1979398"/>
            <a:ext cx="1487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UniformMagnet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均匀磁场</a:t>
            </a:r>
            <a:endParaRPr lang="en-US" altLang="zh-CN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C46191-BCB2-4270-8DCB-03704EB5F540}"/>
              </a:ext>
            </a:extLst>
          </p:cNvPr>
          <p:cNvSpPr txBox="1"/>
          <p:nvPr/>
        </p:nvSpPr>
        <p:spPr>
          <a:xfrm>
            <a:off x="3292506" y="1979398"/>
            <a:ext cx="1656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CombinedMagnet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组合磁铁</a:t>
            </a:r>
            <a:endParaRPr lang="en-US" altLang="zh-CN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66996E-B8AC-42E8-8DA5-BD384617ECF8}"/>
              </a:ext>
            </a:extLst>
          </p:cNvPr>
          <p:cNvSpPr txBox="1"/>
          <p:nvPr/>
        </p:nvSpPr>
        <p:spPr>
          <a:xfrm>
            <a:off x="5477654" y="1985396"/>
            <a:ext cx="777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QS</a:t>
            </a:r>
          </a:p>
          <a:p>
            <a:pPr algn="ctr"/>
            <a:r>
              <a:rPr lang="en-US" altLang="zh-CN" sz="1400" b="1" dirty="0"/>
              <a:t>QS</a:t>
            </a:r>
            <a:r>
              <a:rPr lang="zh-CN" altLang="en-US" sz="1400" b="1" dirty="0"/>
              <a:t>磁铁</a:t>
            </a:r>
            <a:endParaRPr lang="en-US" altLang="zh-CN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FC7944-80E3-4C51-B3C9-C038DB655D3D}"/>
              </a:ext>
            </a:extLst>
          </p:cNvPr>
          <p:cNvSpPr txBox="1"/>
          <p:nvPr/>
        </p:nvSpPr>
        <p:spPr>
          <a:xfrm>
            <a:off x="6766610" y="1990486"/>
            <a:ext cx="8675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CCT</a:t>
            </a:r>
          </a:p>
          <a:p>
            <a:pPr algn="ctr"/>
            <a:r>
              <a:rPr lang="en-US" altLang="zh-CN" sz="1400" b="1" dirty="0"/>
              <a:t>CCT</a:t>
            </a:r>
            <a:r>
              <a:rPr lang="zh-CN" altLang="en-US" sz="1400" b="1" dirty="0"/>
              <a:t>磁铁</a:t>
            </a:r>
            <a:endParaRPr lang="en-US" altLang="zh-CN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F2D8F-F530-49D2-A14B-5449B1CC8865}"/>
              </a:ext>
            </a:extLst>
          </p:cNvPr>
          <p:cNvSpPr txBox="1"/>
          <p:nvPr/>
        </p:nvSpPr>
        <p:spPr>
          <a:xfrm>
            <a:off x="8189703" y="1990486"/>
            <a:ext cx="934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Beamline</a:t>
            </a:r>
          </a:p>
          <a:p>
            <a:pPr algn="ctr"/>
            <a:r>
              <a:rPr lang="zh-CN" altLang="en-US" sz="1400" b="1" dirty="0"/>
              <a:t>束线</a:t>
            </a:r>
            <a:endParaRPr lang="en-US" altLang="zh-CN" sz="1400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83F795-08D4-41C3-8205-00EF9FDF50D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019627" y="1410668"/>
            <a:ext cx="3056962" cy="5687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27B12F-EC34-43CD-AC94-EFAD5C20EAF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120618" y="1400632"/>
            <a:ext cx="950276" cy="578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704219-697A-408D-AA3C-C9165D193EB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059319" y="1390596"/>
            <a:ext cx="807224" cy="594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17F7C6-3787-4748-ABAB-8D18D01B8B1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068347" y="1418456"/>
            <a:ext cx="2132036" cy="5720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CAE40F-1C3C-451F-969C-9525881728C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044361" y="1410364"/>
            <a:ext cx="3612778" cy="5801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1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597EF6-75C2-466B-89A6-6F6A354B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71450"/>
            <a:ext cx="11106150" cy="6515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88EA03-7BBA-430A-8422-97BB619B3478}"/>
              </a:ext>
            </a:extLst>
          </p:cNvPr>
          <p:cNvSpPr txBox="1"/>
          <p:nvPr/>
        </p:nvSpPr>
        <p:spPr>
          <a:xfrm>
            <a:off x="-82334" y="5529724"/>
            <a:ext cx="24791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连接点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B96214-E250-4435-A383-7F92AD61A50F}"/>
              </a:ext>
            </a:extLst>
          </p:cNvPr>
          <p:cNvSpPr txBox="1"/>
          <p:nvPr/>
        </p:nvSpPr>
        <p:spPr>
          <a:xfrm>
            <a:off x="8778025" y="4604232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扫描磁铁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B8C3B3-E90B-4650-8BBF-7C8FA7636351}"/>
              </a:ext>
            </a:extLst>
          </p:cNvPr>
          <p:cNvSpPr txBox="1"/>
          <p:nvPr/>
        </p:nvSpPr>
        <p:spPr>
          <a:xfrm>
            <a:off x="9760961" y="5569046"/>
            <a:ext cx="11079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等中心点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885BD5-BCCD-47FE-AA37-C591EF5B10BA}"/>
              </a:ext>
            </a:extLst>
          </p:cNvPr>
          <p:cNvSpPr txBox="1"/>
          <p:nvPr/>
        </p:nvSpPr>
        <p:spPr>
          <a:xfrm rot="5400000">
            <a:off x="10070260" y="3785353"/>
            <a:ext cx="18543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紧凑喷嘴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75A5C6-ABA7-4FE2-9144-173BEA5DE8FE}"/>
              </a:ext>
            </a:extLst>
          </p:cNvPr>
          <p:cNvSpPr txBox="1"/>
          <p:nvPr/>
        </p:nvSpPr>
        <p:spPr>
          <a:xfrm>
            <a:off x="2713282" y="5786562"/>
            <a:ext cx="44801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四极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六极磁铁</a:t>
            </a:r>
            <a:r>
              <a:rPr lang="en-US" altLang="zh-CN" sz="2000" b="1" dirty="0"/>
              <a:t>(QS</a:t>
            </a:r>
            <a:r>
              <a:rPr lang="zh-CN" altLang="en-US" sz="2000" b="1" dirty="0"/>
              <a:t>磁铁</a:t>
            </a:r>
            <a:r>
              <a:rPr lang="en-US" altLang="zh-CN" sz="2000" b="1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8F9D32-3FE4-479A-B570-B2BBE24002C0}"/>
              </a:ext>
            </a:extLst>
          </p:cNvPr>
          <p:cNvSpPr txBox="1"/>
          <p:nvPr/>
        </p:nvSpPr>
        <p:spPr>
          <a:xfrm>
            <a:off x="969769" y="3312835"/>
            <a:ext cx="44801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22.5</a:t>
            </a:r>
            <a:r>
              <a:rPr lang="zh-CN" altLang="en-US" sz="2000" b="1" dirty="0"/>
              <a:t>度</a:t>
            </a:r>
            <a:r>
              <a:rPr lang="en-US" altLang="zh-CN" sz="2000" b="1" dirty="0"/>
              <a:t>AG-CCT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BEE540-28BE-4B1C-B64B-250D3D59892E}"/>
              </a:ext>
            </a:extLst>
          </p:cNvPr>
          <p:cNvSpPr/>
          <p:nvPr/>
        </p:nvSpPr>
        <p:spPr>
          <a:xfrm>
            <a:off x="5855516" y="4507754"/>
            <a:ext cx="2416029" cy="778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DCCC73-7246-498D-B366-642D7BBF3916}"/>
              </a:ext>
            </a:extLst>
          </p:cNvPr>
          <p:cNvSpPr txBox="1"/>
          <p:nvPr/>
        </p:nvSpPr>
        <p:spPr>
          <a:xfrm>
            <a:off x="5793223" y="4507754"/>
            <a:ext cx="203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两对称段的连接点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C112D4-5F92-43FE-9AD3-686C034BF5CF}"/>
              </a:ext>
            </a:extLst>
          </p:cNvPr>
          <p:cNvSpPr txBox="1"/>
          <p:nvPr/>
        </p:nvSpPr>
        <p:spPr>
          <a:xfrm>
            <a:off x="6727972" y="2943503"/>
            <a:ext cx="27573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67.5</a:t>
            </a:r>
            <a:r>
              <a:rPr lang="zh-CN" altLang="en-US" b="1" dirty="0"/>
              <a:t>度</a:t>
            </a:r>
            <a:r>
              <a:rPr lang="en-US" altLang="zh-CN" b="1" dirty="0"/>
              <a:t>AG-CCT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8BF022-7ECE-410D-94FE-FDB6970AD9D8}"/>
              </a:ext>
            </a:extLst>
          </p:cNvPr>
          <p:cNvSpPr txBox="1"/>
          <p:nvPr/>
        </p:nvSpPr>
        <p:spPr>
          <a:xfrm>
            <a:off x="7521101" y="324483"/>
            <a:ext cx="44797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四极</a:t>
            </a:r>
            <a:r>
              <a:rPr lang="en-US" altLang="zh-CN" b="1" dirty="0"/>
              <a:t>-</a:t>
            </a:r>
            <a:r>
              <a:rPr lang="zh-CN" altLang="en-US" b="1" dirty="0"/>
              <a:t>六极磁铁</a:t>
            </a:r>
            <a:r>
              <a:rPr lang="en-US" altLang="zh-CN" b="1" dirty="0"/>
              <a:t>(QS</a:t>
            </a:r>
            <a:r>
              <a:rPr lang="zh-CN" altLang="en-US" b="1" dirty="0"/>
              <a:t>磁铁</a:t>
            </a:r>
            <a:r>
              <a:rPr lang="en-US" altLang="zh-CN" b="1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65FFA9-F266-4037-AB0E-DF453C4A7B37}"/>
              </a:ext>
            </a:extLst>
          </p:cNvPr>
          <p:cNvSpPr/>
          <p:nvPr/>
        </p:nvSpPr>
        <p:spPr>
          <a:xfrm>
            <a:off x="8679576" y="4003126"/>
            <a:ext cx="1304893" cy="894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837A05-125C-478A-A8E7-3194F489F6A1}"/>
              </a:ext>
            </a:extLst>
          </p:cNvPr>
          <p:cNvSpPr txBox="1"/>
          <p:nvPr/>
        </p:nvSpPr>
        <p:spPr>
          <a:xfrm>
            <a:off x="8712534" y="401433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扫描磁铁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BFB2E8-8E6E-47C4-923B-9C3D659FD33C}"/>
              </a:ext>
            </a:extLst>
          </p:cNvPr>
          <p:cNvCxnSpPr/>
          <p:nvPr/>
        </p:nvCxnSpPr>
        <p:spPr>
          <a:xfrm>
            <a:off x="2893469" y="5313751"/>
            <a:ext cx="47958" cy="215973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B25806-C36E-49D4-BE08-7E4F6F7355D0}"/>
              </a:ext>
            </a:extLst>
          </p:cNvPr>
          <p:cNvCxnSpPr>
            <a:cxnSpLocks/>
          </p:cNvCxnSpPr>
          <p:nvPr/>
        </p:nvCxnSpPr>
        <p:spPr>
          <a:xfrm>
            <a:off x="4539314" y="4641767"/>
            <a:ext cx="125405" cy="195601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3D9E6BE-F989-4C4C-9260-820F82FD8FE8}"/>
              </a:ext>
            </a:extLst>
          </p:cNvPr>
          <p:cNvCxnSpPr>
            <a:cxnSpLocks/>
          </p:cNvCxnSpPr>
          <p:nvPr/>
        </p:nvCxnSpPr>
        <p:spPr>
          <a:xfrm>
            <a:off x="7824548" y="1198146"/>
            <a:ext cx="446997" cy="835881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1D05FEC-A273-4D15-9393-9862F61CA3CB}"/>
              </a:ext>
            </a:extLst>
          </p:cNvPr>
          <p:cNvCxnSpPr>
            <a:cxnSpLocks/>
          </p:cNvCxnSpPr>
          <p:nvPr/>
        </p:nvCxnSpPr>
        <p:spPr>
          <a:xfrm>
            <a:off x="8449807" y="1032435"/>
            <a:ext cx="108566" cy="930297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7F353A-F8A8-4F1C-B52F-06DDA69BFE59}"/>
              </a:ext>
            </a:extLst>
          </p:cNvPr>
          <p:cNvCxnSpPr>
            <a:cxnSpLocks/>
          </p:cNvCxnSpPr>
          <p:nvPr/>
        </p:nvCxnSpPr>
        <p:spPr>
          <a:xfrm flipH="1">
            <a:off x="9678139" y="1725022"/>
            <a:ext cx="647164" cy="670734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D146E5E-AE4B-4E95-8C77-4444E3BB54F2}"/>
              </a:ext>
            </a:extLst>
          </p:cNvPr>
          <p:cNvCxnSpPr>
            <a:cxnSpLocks/>
          </p:cNvCxnSpPr>
          <p:nvPr/>
        </p:nvCxnSpPr>
        <p:spPr>
          <a:xfrm flipH="1">
            <a:off x="9820530" y="2395756"/>
            <a:ext cx="924897" cy="241460"/>
          </a:xfrm>
          <a:prstGeom prst="line">
            <a:avLst/>
          </a:prstGeom>
          <a:ln w="381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6D86E-AA75-4A21-BCCF-11E7A4A0386E}"/>
              </a:ext>
            </a:extLst>
          </p:cNvPr>
          <p:cNvSpPr txBox="1"/>
          <p:nvPr/>
        </p:nvSpPr>
        <p:spPr>
          <a:xfrm>
            <a:off x="1646455" y="50516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DL1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49EE9B-15AE-4F11-B578-90FA88197320}"/>
              </a:ext>
            </a:extLst>
          </p:cNvPr>
          <p:cNvSpPr txBox="1"/>
          <p:nvPr/>
        </p:nvSpPr>
        <p:spPr>
          <a:xfrm rot="18864181">
            <a:off x="4942810" y="36454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DL1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9FCA5B-B2CE-4D12-8EE0-A9B192C41C2B}"/>
              </a:ext>
            </a:extLst>
          </p:cNvPr>
          <p:cNvSpPr txBox="1"/>
          <p:nvPr/>
        </p:nvSpPr>
        <p:spPr>
          <a:xfrm>
            <a:off x="3464471" y="638249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GPA1/2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E83BCC-36F9-4015-9069-642498C3F2B6}"/>
              </a:ext>
            </a:extLst>
          </p:cNvPr>
          <p:cNvSpPr txBox="1"/>
          <p:nvPr/>
        </p:nvSpPr>
        <p:spPr>
          <a:xfrm>
            <a:off x="3328827" y="4692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9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597EF6-75C2-466B-89A6-6F6A354B9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28" r="50737"/>
          <a:stretch/>
        </p:blipFill>
        <p:spPr>
          <a:xfrm>
            <a:off x="482884" y="0"/>
            <a:ext cx="1081090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311B3D-C333-4C63-922F-DB5E86F4F1E0}"/>
              </a:ext>
            </a:extLst>
          </p:cNvPr>
          <p:cNvSpPr txBox="1"/>
          <p:nvPr/>
        </p:nvSpPr>
        <p:spPr>
          <a:xfrm>
            <a:off x="2897312" y="402746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DL1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F51A46-1004-47CD-A92D-F4F0C6F00FA5}"/>
              </a:ext>
            </a:extLst>
          </p:cNvPr>
          <p:cNvSpPr txBox="1"/>
          <p:nvPr/>
        </p:nvSpPr>
        <p:spPr>
          <a:xfrm rot="18900000">
            <a:off x="9522432" y="133392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DL1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3D507D-0FE2-4048-B8CC-83E0CC0CB177}"/>
              </a:ext>
            </a:extLst>
          </p:cNvPr>
          <p:cNvSpPr txBox="1"/>
          <p:nvPr/>
        </p:nvSpPr>
        <p:spPr>
          <a:xfrm rot="3940262">
            <a:off x="5254287" y="36672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GAP1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B8432B-46DB-4760-9623-A8135B5DE10E}"/>
              </a:ext>
            </a:extLst>
          </p:cNvPr>
          <p:cNvSpPr txBox="1"/>
          <p:nvPr/>
        </p:nvSpPr>
        <p:spPr>
          <a:xfrm rot="3940262">
            <a:off x="7461519" y="285031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GAP1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CF491C-D46F-4F85-846D-819C4B17AC11}"/>
              </a:ext>
            </a:extLst>
          </p:cNvPr>
          <p:cNvSpPr txBox="1"/>
          <p:nvPr/>
        </p:nvSpPr>
        <p:spPr>
          <a:xfrm rot="3940262">
            <a:off x="6001574" y="344976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GAP2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A14E0B-8DE8-438A-AA9B-7CF9B592E118}"/>
              </a:ext>
            </a:extLst>
          </p:cNvPr>
          <p:cNvSpPr txBox="1"/>
          <p:nvPr/>
        </p:nvSpPr>
        <p:spPr>
          <a:xfrm rot="3940262">
            <a:off x="6714230" y="31363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GAP2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3C308C-E663-4114-AC9F-ED4A8408BB47}"/>
              </a:ext>
            </a:extLst>
          </p:cNvPr>
          <p:cNvSpPr txBox="1"/>
          <p:nvPr/>
        </p:nvSpPr>
        <p:spPr>
          <a:xfrm rot="3940262">
            <a:off x="5807386" y="3873625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QS1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5BADBD-3CDF-4D74-ABE3-CBE9755A2A6C}"/>
              </a:ext>
            </a:extLst>
          </p:cNvPr>
          <p:cNvSpPr txBox="1"/>
          <p:nvPr/>
        </p:nvSpPr>
        <p:spPr>
          <a:xfrm rot="3940262">
            <a:off x="7266031" y="329472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QS1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6D00914-5797-45CD-A5E0-D8BBD85B9BA7}"/>
              </a:ext>
            </a:extLst>
          </p:cNvPr>
          <p:cNvSpPr txBox="1"/>
          <p:nvPr/>
        </p:nvSpPr>
        <p:spPr>
          <a:xfrm rot="3940262">
            <a:off x="6532230" y="3608832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QS2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F8AF13B-932C-46A1-A7CC-9CB7B7FB9D8C}"/>
              </a:ext>
            </a:extLst>
          </p:cNvPr>
          <p:cNvCxnSpPr>
            <a:cxnSpLocks/>
          </p:cNvCxnSpPr>
          <p:nvPr/>
        </p:nvCxnSpPr>
        <p:spPr>
          <a:xfrm>
            <a:off x="5133451" y="4180828"/>
            <a:ext cx="80733" cy="380898"/>
          </a:xfrm>
          <a:prstGeom prst="line">
            <a:avLst/>
          </a:prstGeom>
          <a:ln w="762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C575A94-70C0-4104-BA07-D24980A159C8}"/>
              </a:ext>
            </a:extLst>
          </p:cNvPr>
          <p:cNvCxnSpPr>
            <a:cxnSpLocks/>
          </p:cNvCxnSpPr>
          <p:nvPr/>
        </p:nvCxnSpPr>
        <p:spPr>
          <a:xfrm>
            <a:off x="8381867" y="2844530"/>
            <a:ext cx="238151" cy="366044"/>
          </a:xfrm>
          <a:prstGeom prst="line">
            <a:avLst/>
          </a:prstGeom>
          <a:ln w="76200">
            <a:solidFill>
              <a:srgbClr val="D66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371249-3BCC-45DF-919C-E2736EE63DFD}"/>
              </a:ext>
            </a:extLst>
          </p:cNvPr>
          <p:cNvSpPr txBox="1"/>
          <p:nvPr/>
        </p:nvSpPr>
        <p:spPr>
          <a:xfrm rot="20823761">
            <a:off x="4842442" y="46724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dicct12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86CD60E-7948-4A89-AB7E-C0B8AE7E75B9}"/>
              </a:ext>
            </a:extLst>
          </p:cNvPr>
          <p:cNvSpPr txBox="1"/>
          <p:nvPr/>
        </p:nvSpPr>
        <p:spPr>
          <a:xfrm rot="4896436">
            <a:off x="4413619" y="344976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agcct1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201D4B-4F19-4E92-8A37-16E0B6502CEE}"/>
              </a:ext>
            </a:extLst>
          </p:cNvPr>
          <p:cNvSpPr txBox="1"/>
          <p:nvPr/>
        </p:nvSpPr>
        <p:spPr>
          <a:xfrm rot="4896436">
            <a:off x="4821383" y="3398765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agcct2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CE74AD-A73E-415E-ABD8-67B452C47870}"/>
              </a:ext>
            </a:extLst>
          </p:cNvPr>
          <p:cNvSpPr/>
          <p:nvPr/>
        </p:nvSpPr>
        <p:spPr>
          <a:xfrm>
            <a:off x="3487538" y="195210"/>
            <a:ext cx="4988642" cy="2182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BE167BD-732D-4901-B0D4-1BC429D7BF4D}"/>
              </a:ext>
            </a:extLst>
          </p:cNvPr>
          <p:cNvSpPr/>
          <p:nvPr/>
        </p:nvSpPr>
        <p:spPr>
          <a:xfrm>
            <a:off x="4588365" y="5069335"/>
            <a:ext cx="7370753" cy="2325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0D6AE3-C351-4258-96A3-69170031E8A4}"/>
              </a:ext>
            </a:extLst>
          </p:cNvPr>
          <p:cNvSpPr/>
          <p:nvPr/>
        </p:nvSpPr>
        <p:spPr>
          <a:xfrm>
            <a:off x="606175" y="4655252"/>
            <a:ext cx="3748354" cy="1663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71AA37-23DF-44C4-A35D-C358D87E034D}"/>
              </a:ext>
            </a:extLst>
          </p:cNvPr>
          <p:cNvSpPr/>
          <p:nvPr/>
        </p:nvSpPr>
        <p:spPr>
          <a:xfrm rot="20151185">
            <a:off x="6387874" y="3397951"/>
            <a:ext cx="5379060" cy="2325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84F5EBE-16AD-479E-B10F-ED91AA424214}"/>
              </a:ext>
            </a:extLst>
          </p:cNvPr>
          <p:cNvSpPr txBox="1"/>
          <p:nvPr/>
        </p:nvSpPr>
        <p:spPr>
          <a:xfrm rot="19531944">
            <a:off x="8286722" y="31897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dicct12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5014F55-41E0-45F9-AE7A-FF9CA9ACDFC7}"/>
              </a:ext>
            </a:extLst>
          </p:cNvPr>
          <p:cNvSpPr/>
          <p:nvPr/>
        </p:nvSpPr>
        <p:spPr>
          <a:xfrm>
            <a:off x="5173671" y="1025875"/>
            <a:ext cx="964190" cy="2182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37D2549-86DD-408F-8FBA-C8CFD4A42184}"/>
              </a:ext>
            </a:extLst>
          </p:cNvPr>
          <p:cNvSpPr txBox="1"/>
          <p:nvPr/>
        </p:nvSpPr>
        <p:spPr>
          <a:xfrm rot="3312010">
            <a:off x="7447100" y="2331863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agcct2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2526E2-460C-4388-91A1-37DA6D1F7A56}"/>
              </a:ext>
            </a:extLst>
          </p:cNvPr>
          <p:cNvSpPr txBox="1"/>
          <p:nvPr/>
        </p:nvSpPr>
        <p:spPr>
          <a:xfrm rot="3423416">
            <a:off x="7838307" y="2114398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agcct1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426ED8-35AD-4C66-A7E9-BAE6F326A5B1}"/>
              </a:ext>
            </a:extLst>
          </p:cNvPr>
          <p:cNvSpPr/>
          <p:nvPr/>
        </p:nvSpPr>
        <p:spPr>
          <a:xfrm rot="18992562">
            <a:off x="9110005" y="769702"/>
            <a:ext cx="5379060" cy="2325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408127-B9AA-4F65-8F12-365E31F6E6FE}"/>
              </a:ext>
            </a:extLst>
          </p:cNvPr>
          <p:cNvSpPr txBox="1"/>
          <p:nvPr/>
        </p:nvSpPr>
        <p:spPr>
          <a:xfrm>
            <a:off x="3304564" y="30410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(2,2,1)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945169" y="449112"/>
                <a:ext cx="46088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−30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−30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−30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9" y="449112"/>
                <a:ext cx="4608826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6565693" y="2927327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93" y="2927327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束线轨道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C52FF8-E9D1-4EAA-B845-015F9232DEF5}"/>
              </a:ext>
            </a:extLst>
          </p:cNvPr>
          <p:cNvSpPr/>
          <p:nvPr/>
        </p:nvSpPr>
        <p:spPr>
          <a:xfrm>
            <a:off x="4074176" y="3048096"/>
            <a:ext cx="3461657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6EB8F3-E551-41B8-9494-11F1C63410AD}"/>
              </a:ext>
            </a:extLst>
          </p:cNvPr>
          <p:cNvSpPr/>
          <p:nvPr/>
        </p:nvSpPr>
        <p:spPr>
          <a:xfrm>
            <a:off x="3920221" y="3048096"/>
            <a:ext cx="307910" cy="877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8DCCDB-850E-470A-88E5-1C34FAF60F53}"/>
              </a:ext>
            </a:extLst>
          </p:cNvPr>
          <p:cNvSpPr/>
          <p:nvPr/>
        </p:nvSpPr>
        <p:spPr>
          <a:xfrm>
            <a:off x="7386543" y="3048096"/>
            <a:ext cx="307910" cy="877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4B2217-FC44-4333-9882-1D434D5F114F}"/>
              </a:ext>
            </a:extLst>
          </p:cNvPr>
          <p:cNvSpPr/>
          <p:nvPr/>
        </p:nvSpPr>
        <p:spPr>
          <a:xfrm>
            <a:off x="7134617" y="3048095"/>
            <a:ext cx="401215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EC1D3-7263-48E7-8558-FA3DC562DCFF}"/>
              </a:ext>
            </a:extLst>
          </p:cNvPr>
          <p:cNvCxnSpPr/>
          <p:nvPr/>
        </p:nvCxnSpPr>
        <p:spPr>
          <a:xfrm>
            <a:off x="7134206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140DD3-F315-4797-86B8-8C011F9D6254}"/>
              </a:ext>
            </a:extLst>
          </p:cNvPr>
          <p:cNvCxnSpPr/>
          <p:nvPr/>
        </p:nvCxnSpPr>
        <p:spPr>
          <a:xfrm>
            <a:off x="7535832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E21786-F5A6-469C-80F3-F07D7EF5A692}"/>
              </a:ext>
            </a:extLst>
          </p:cNvPr>
          <p:cNvCxnSpPr/>
          <p:nvPr/>
        </p:nvCxnSpPr>
        <p:spPr>
          <a:xfrm>
            <a:off x="6451093" y="3047047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88AD19-4DB4-49D1-8C08-1C8E14E6FCA9}"/>
              </a:ext>
            </a:extLst>
          </p:cNvPr>
          <p:cNvCxnSpPr/>
          <p:nvPr/>
        </p:nvCxnSpPr>
        <p:spPr>
          <a:xfrm>
            <a:off x="6451093" y="3925660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7481EA-B214-41B2-A016-C3F81FCC352F}"/>
              </a:ext>
            </a:extLst>
          </p:cNvPr>
          <p:cNvCxnSpPr/>
          <p:nvPr/>
        </p:nvCxnSpPr>
        <p:spPr>
          <a:xfrm>
            <a:off x="1960099" y="3488788"/>
            <a:ext cx="70197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5ED483-55F8-4CE7-9CF1-015E48EB9EAF}"/>
              </a:ext>
            </a:extLst>
          </p:cNvPr>
          <p:cNvCxnSpPr/>
          <p:nvPr/>
        </p:nvCxnSpPr>
        <p:spPr>
          <a:xfrm>
            <a:off x="1960099" y="3488788"/>
            <a:ext cx="211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AA06AD-881A-4D8B-B8E2-ED2DAC45D609}"/>
              </a:ext>
            </a:extLst>
          </p:cNvPr>
          <p:cNvCxnSpPr>
            <a:cxnSpLocks/>
          </p:cNvCxnSpPr>
          <p:nvPr/>
        </p:nvCxnSpPr>
        <p:spPr>
          <a:xfrm>
            <a:off x="7694453" y="3488788"/>
            <a:ext cx="1519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E6A617-99B3-4DF4-9C5A-B63026677DFF}"/>
              </a:ext>
            </a:extLst>
          </p:cNvPr>
          <p:cNvSpPr txBox="1"/>
          <p:nvPr/>
        </p:nvSpPr>
        <p:spPr>
          <a:xfrm>
            <a:off x="6703256" y="2384474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984A6-5EEC-4FCD-8E15-6AB401C90006}"/>
              </a:ext>
            </a:extLst>
          </p:cNvPr>
          <p:cNvSpPr txBox="1"/>
          <p:nvPr/>
        </p:nvSpPr>
        <p:spPr>
          <a:xfrm>
            <a:off x="2222868" y="43474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E3582F-9E8E-4559-B870-5C504A9D8274}"/>
              </a:ext>
            </a:extLst>
          </p:cNvPr>
          <p:cNvSpPr txBox="1"/>
          <p:nvPr/>
        </p:nvSpPr>
        <p:spPr>
          <a:xfrm>
            <a:off x="5160499" y="4181199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A0B67A-E848-4B8A-9330-88AA8C5FD959}"/>
              </a:ext>
            </a:extLst>
          </p:cNvPr>
          <p:cNvSpPr txBox="1"/>
          <p:nvPr/>
        </p:nvSpPr>
        <p:spPr>
          <a:xfrm>
            <a:off x="4590252" y="30799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57FA1-9B49-47F8-A6AD-40D08E7BE6C0}"/>
              </a:ext>
            </a:extLst>
          </p:cNvPr>
          <p:cNvSpPr txBox="1"/>
          <p:nvPr/>
        </p:nvSpPr>
        <p:spPr>
          <a:xfrm>
            <a:off x="6174098" y="355204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E68B7A-D99A-4345-96C0-D6CB17FB3B57}"/>
              </a:ext>
            </a:extLst>
          </p:cNvPr>
          <p:cNvSpPr txBox="1"/>
          <p:nvPr/>
        </p:nvSpPr>
        <p:spPr>
          <a:xfrm>
            <a:off x="8979877" y="207610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7CCFA-3AFA-493D-9285-130969BCAC3A}"/>
              </a:ext>
            </a:extLst>
          </p:cNvPr>
          <p:cNvSpPr txBox="1"/>
          <p:nvPr/>
        </p:nvSpPr>
        <p:spPr>
          <a:xfrm>
            <a:off x="925830" y="1748790"/>
            <a:ext cx="105865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/>
              <a:t>C </a:t>
            </a:r>
            <a:r>
              <a:rPr lang="en-US" altLang="zh-CN" sz="20000" b="1" dirty="0" err="1"/>
              <a:t>C</a:t>
            </a:r>
            <a:r>
              <a:rPr lang="en-US" altLang="zh-CN" sz="20000" b="1" dirty="0"/>
              <a:t> T P Y</a:t>
            </a:r>
            <a:endParaRPr lang="zh-CN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9032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B141BB-0961-4CF6-AF57-63812B543DD9}"/>
              </a:ext>
            </a:extLst>
          </p:cNvPr>
          <p:cNvSpPr txBox="1"/>
          <p:nvPr/>
        </p:nvSpPr>
        <p:spPr>
          <a:xfrm>
            <a:off x="5087585" y="3429000"/>
            <a:ext cx="14686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RunningParticle</a:t>
            </a:r>
          </a:p>
          <a:p>
            <a:pPr algn="ctr"/>
            <a:r>
              <a:rPr lang="zh-CN" altLang="en-US" sz="1400" b="1" dirty="0"/>
              <a:t>三维空间粒子</a:t>
            </a:r>
            <a:endParaRPr lang="en-US" altLang="zh-CN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2D6D0A-AC86-4F51-B172-96B51AA2B818}"/>
              </a:ext>
            </a:extLst>
          </p:cNvPr>
          <p:cNvSpPr txBox="1"/>
          <p:nvPr/>
        </p:nvSpPr>
        <p:spPr>
          <a:xfrm>
            <a:off x="4931292" y="5152449"/>
            <a:ext cx="1781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PhaseSpaceParticle</a:t>
            </a:r>
          </a:p>
          <a:p>
            <a:pPr algn="ctr"/>
            <a:r>
              <a:rPr lang="zh-CN" altLang="en-US" sz="1400" b="1" dirty="0"/>
              <a:t>相空间粒子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3E4DDA-6A94-42AF-A873-C3434A730E0A}"/>
              </a:ext>
            </a:extLst>
          </p:cNvPr>
          <p:cNvSpPr txBox="1"/>
          <p:nvPr/>
        </p:nvSpPr>
        <p:spPr>
          <a:xfrm>
            <a:off x="1798622" y="3429000"/>
            <a:ext cx="13821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ParticleFactory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粒子工厂</a:t>
            </a:r>
            <a:endParaRPr lang="en-US" altLang="zh-CN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8672-BBE5-4F57-BB19-3B7762A7A3D3}"/>
              </a:ext>
            </a:extLst>
          </p:cNvPr>
          <p:cNvSpPr txBox="1"/>
          <p:nvPr/>
        </p:nvSpPr>
        <p:spPr>
          <a:xfrm>
            <a:off x="8317814" y="3429000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ParticleRunner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粒子运动指挥所</a:t>
            </a:r>
            <a:endParaRPr lang="en-US" altLang="zh-CN" sz="1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262EAA-EB84-4603-B6D0-3315FD211B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80731" y="3690610"/>
            <a:ext cx="1906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8542BD-8641-4C77-B593-B2C23BD954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56258" y="3690610"/>
            <a:ext cx="1761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329096-AFE9-4562-A8F5-AF96112EF06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21921" y="3952220"/>
            <a:ext cx="0" cy="1200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8519D-8E0C-4E5A-BCFC-8A287A37EFA1}"/>
              </a:ext>
            </a:extLst>
          </p:cNvPr>
          <p:cNvSpPr txBox="1"/>
          <p:nvPr/>
        </p:nvSpPr>
        <p:spPr>
          <a:xfrm>
            <a:off x="8950089" y="4229168"/>
            <a:ext cx="30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37C01-64AD-42A2-87B2-93D711381EC6}"/>
              </a:ext>
            </a:extLst>
          </p:cNvPr>
          <p:cNvSpPr txBox="1"/>
          <p:nvPr/>
        </p:nvSpPr>
        <p:spPr>
          <a:xfrm>
            <a:off x="6556257" y="34289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让粒子在磁场中运动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1DF3BD-7C20-4884-96EF-354F4BD55DA3}"/>
              </a:ext>
            </a:extLst>
          </p:cNvPr>
          <p:cNvSpPr txBox="1"/>
          <p:nvPr/>
        </p:nvSpPr>
        <p:spPr>
          <a:xfrm>
            <a:off x="3219765" y="34289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便捷的创建粒子</a:t>
            </a:r>
            <a:r>
              <a:rPr lang="en-US" altLang="zh-CN" sz="1400" dirty="0"/>
              <a:t>/</a:t>
            </a:r>
            <a:r>
              <a:rPr lang="zh-CN" altLang="en-US" sz="1400" dirty="0"/>
              <a:t>束流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7C4CC8-5CB7-4561-A793-AE73EA3551A3}"/>
              </a:ext>
            </a:extLst>
          </p:cNvPr>
          <p:cNvSpPr txBox="1"/>
          <p:nvPr/>
        </p:nvSpPr>
        <p:spPr>
          <a:xfrm>
            <a:off x="5762081" y="4075281"/>
            <a:ext cx="44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互相转换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29CC8A-84E1-4377-8284-CAE2FF3809C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19493" y="3952220"/>
            <a:ext cx="0" cy="12002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F80085F-43C3-418E-AB92-CF8BB846135D}"/>
              </a:ext>
            </a:extLst>
          </p:cNvPr>
          <p:cNvSpPr txBox="1"/>
          <p:nvPr/>
        </p:nvSpPr>
        <p:spPr>
          <a:xfrm>
            <a:off x="8611368" y="5152449"/>
            <a:ext cx="8162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Magnet</a:t>
            </a:r>
          </a:p>
          <a:p>
            <a:pPr algn="ctr"/>
            <a:r>
              <a:rPr lang="zh-CN" altLang="en-US" sz="1400" b="1" dirty="0"/>
              <a:t>磁铁</a:t>
            </a:r>
            <a:endParaRPr lang="en-US" altLang="zh-CN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CACF24-ABC5-4537-AF43-31B34EFA7DA5}"/>
              </a:ext>
            </a:extLst>
          </p:cNvPr>
          <p:cNvSpPr txBox="1"/>
          <p:nvPr/>
        </p:nvSpPr>
        <p:spPr>
          <a:xfrm>
            <a:off x="2365996" y="4235568"/>
            <a:ext cx="30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DF0614-A073-418A-AFA2-8A252ABA07E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435400" y="3958620"/>
            <a:ext cx="3" cy="12002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6132AA6-F30B-4268-BCC2-2EF403CC026C}"/>
              </a:ext>
            </a:extLst>
          </p:cNvPr>
          <p:cNvSpPr txBox="1"/>
          <p:nvPr/>
        </p:nvSpPr>
        <p:spPr>
          <a:xfrm>
            <a:off x="1702670" y="5158849"/>
            <a:ext cx="14654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Protons</a:t>
            </a:r>
          </a:p>
          <a:p>
            <a:pPr algn="ctr"/>
            <a:r>
              <a:rPr lang="zh-CN" altLang="en-US" sz="1400" b="1" dirty="0"/>
              <a:t>质子相关的工具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6290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421</Words>
  <Application>Microsoft Office PowerPoint</Application>
  <PresentationFormat>宽屏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赵润晓</cp:lastModifiedBy>
  <cp:revision>60</cp:revision>
  <dcterms:created xsi:type="dcterms:W3CDTF">2020-11-30T08:09:35Z</dcterms:created>
  <dcterms:modified xsi:type="dcterms:W3CDTF">2021-05-08T01:05:31Z</dcterms:modified>
</cp:coreProperties>
</file>