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5888"/>
            <a:ext cx="10363200" cy="2213112"/>
          </a:xfrm>
        </p:spPr>
        <p:txBody>
          <a:bodyPr/>
          <a:lstStyle/>
          <a:p>
            <a:br>
              <a:rPr lang="en-US" sz="5400" b="0" i="0" u="none" strike="noStrike" baseline="0" dirty="0">
                <a:solidFill>
                  <a:srgbClr val="5F5F5F"/>
                </a:solidFill>
                <a:latin typeface="2"/>
              </a:rPr>
            </a:br>
            <a:r>
              <a:rPr lang="en-US" sz="5400" b="0" i="0" u="none" strike="noStrike" baseline="0" dirty="0">
                <a:solidFill>
                  <a:srgbClr val="5F5F5F"/>
                </a:solidFill>
                <a:latin typeface="2"/>
              </a:rPr>
              <a:t> </a:t>
            </a:r>
            <a:r>
              <a:rPr lang="en-US" sz="5400" b="1" i="0" u="none" strike="noStrike" baseline="0" dirty="0">
                <a:solidFill>
                  <a:srgbClr val="5F5F5F"/>
                </a:solidFill>
                <a:latin typeface="2"/>
              </a:rPr>
              <a:t>Test Automation</a:t>
            </a:r>
            <a:endParaRPr lang="en-US" sz="5400" dirty="0">
              <a:solidFill>
                <a:srgbClr val="5F5F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Madona</a:t>
            </a:r>
            <a:r>
              <a:rPr lang="en-US" dirty="0"/>
              <a:t> Halim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5F5F5F"/>
                </a:solidFill>
                <a:latin typeface="2"/>
              </a:rPr>
              <a:t>Testing Framework </a:t>
            </a:r>
            <a:br>
              <a:rPr lang="en-US" b="1" i="0" u="none" strike="noStrike" baseline="0" dirty="0">
                <a:solidFill>
                  <a:srgbClr val="5F5F5F"/>
                </a:solidFill>
                <a:latin typeface="2"/>
              </a:rPr>
            </a:br>
            <a:r>
              <a:rPr lang="en-US" b="1" i="0" u="none" strike="noStrike" baseline="0" dirty="0">
                <a:solidFill>
                  <a:srgbClr val="5F5F5F"/>
                </a:solidFill>
                <a:latin typeface="2"/>
              </a:rPr>
              <a:t>(TestNG)</a:t>
            </a:r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3" y="1600200"/>
            <a:ext cx="11873947" cy="4525963"/>
          </a:xfrm>
        </p:spPr>
        <p:txBody>
          <a:bodyPr>
            <a:noAutofit/>
          </a:bodyPr>
          <a:lstStyle/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TestNG is a testing framework introducing some new functions that make automation more powerful and easier to use.</a:t>
            </a:r>
            <a:endParaRPr lang="en-US" sz="3200" b="0" i="0" u="none" strike="noStrike" baseline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TestNG is designed to cover all categories of tests: unit, functional, end-to-end, integration </a:t>
            </a:r>
            <a:endParaRPr lang="en-US" sz="3200" b="0" i="0" u="none" strike="noStrike" baseline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An annotation is a tag that provides information about the method, class, and suite. It helps to define the execution approach of your test cases and the different features associated with it. </a:t>
            </a:r>
          </a:p>
          <a:p>
            <a:endParaRPr lang="en-US" sz="3200" b="0" i="0" u="none" strike="noStrike" baseline="0" dirty="0">
              <a:solidFill>
                <a:srgbClr val="253138"/>
              </a:solidFill>
              <a:latin typeface="Source Sans Pro" panose="020B0503030403020204" pitchFamily="34" charset="0"/>
            </a:endParaRPr>
          </a:p>
          <a:p>
            <a:endParaRPr lang="en-US" sz="3200" b="0" i="0" u="none" strike="noStrike" baseline="0" dirty="0">
              <a:solidFill>
                <a:srgbClr val="253138"/>
              </a:solidFill>
              <a:latin typeface="Source Sans Pro" panose="020B0503030403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5F5F5F"/>
                </a:solidFill>
                <a:latin typeface="Calibri-Bold"/>
              </a:rPr>
              <a:t>POM</a:t>
            </a:r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8009"/>
            <a:ext cx="10972800" cy="4525963"/>
          </a:xfrm>
        </p:spPr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Page Object is a Design Pattern that has become popular in test automation to enhance test maintenance and reduce code duplication.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F5F5F"/>
                </a:solidFill>
                <a:effectLst/>
                <a:latin typeface="source-sans-pro"/>
              </a:rPr>
              <a:t>Cucumber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8009"/>
            <a:ext cx="10972800" cy="4525963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source-sans-pro"/>
              </a:rPr>
              <a:t>cucumber is a testing tool that supports </a:t>
            </a:r>
            <a:r>
              <a:rPr lang="en-US" sz="3200" b="0" i="0" dirty="0" err="1">
                <a:effectLst/>
                <a:latin typeface="source-sans-pro"/>
              </a:rPr>
              <a:t>Behaviour</a:t>
            </a:r>
            <a:r>
              <a:rPr lang="en-US" sz="3200" b="0" i="0" dirty="0">
                <a:effectLst/>
                <a:latin typeface="source-sans-pro"/>
              </a:rPr>
              <a:t> Driven Development (BDD). It provides a way to write tests that can be even understood by non-technical folks. Cucumber is written in Ruby.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endParaRPr lang="en-US" sz="32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Introduction to Test Automation</a:t>
            </a:r>
          </a:p>
          <a:p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Benefits of Test Automation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Automation testing tools ( Selenium )</a:t>
            </a:r>
          </a:p>
          <a:p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</a:p>
          <a:p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Testing Framework (TestNG)</a:t>
            </a:r>
          </a:p>
          <a:p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Page Object Model(PO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Cucumber.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5F5F5F"/>
                </a:solidFill>
                <a:latin typeface="2"/>
              </a:rPr>
              <a:t>Test Automation</a:t>
            </a:r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2037"/>
            <a:ext cx="10972800" cy="4525963"/>
          </a:xfrm>
        </p:spPr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Test automation is the practice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    of automatically reviewing and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138"/>
                </a:solidFill>
                <a:latin typeface="Source Sans Pro" panose="020B0503030403020204" pitchFamily="34" charset="0"/>
              </a:rPr>
              <a:t>      </a:t>
            </a:r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validating a software product.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76F52-D5AA-AC29-5526-F7DC4BAA8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6684" t="9912" r="13938" b="10139"/>
          <a:stretch/>
        </p:blipFill>
        <p:spPr>
          <a:xfrm>
            <a:off x="8428380" y="2627243"/>
            <a:ext cx="2782958" cy="1603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5F5F5F"/>
                </a:solidFill>
                <a:latin typeface="2"/>
              </a:rPr>
              <a:t>Benefits of Test Automation</a:t>
            </a:r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1992"/>
            <a:ext cx="10972800" cy="4525963"/>
          </a:xfrm>
        </p:spPr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Save Time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Repeatability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Reusable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Speed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Increase test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AEA59-D06E-840B-D4A1-83C45E5768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86532" y="2241274"/>
            <a:ext cx="4103827" cy="2375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5F5F5F"/>
                </a:solidFill>
                <a:latin typeface="2"/>
              </a:rPr>
              <a:t>Selenium</a:t>
            </a:r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Set of tools to support test automation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138"/>
                </a:solidFill>
                <a:latin typeface="Source Sans Pro" panose="020B0503030403020204" pitchFamily="34" charset="0"/>
              </a:rPr>
              <a:t>    </a:t>
            </a:r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 for web applications.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Dealing with HTML, No backend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Allow for locating elements and then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138"/>
                </a:solidFill>
                <a:latin typeface="Source Sans Pro" panose="020B0503030403020204" pitchFamily="34" charset="0"/>
              </a:rPr>
              <a:t>    </a:t>
            </a:r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comparing expected results and actual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1C888-FD00-0FDA-76ED-D008F46C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982" y="2500312"/>
            <a:ext cx="1857375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u="none" strike="noStrike" baseline="0" dirty="0">
                <a:solidFill>
                  <a:srgbClr val="5F5F5F"/>
                </a:solidFill>
                <a:latin typeface="2"/>
              </a:rPr>
            </a:br>
            <a:r>
              <a:rPr lang="en-US" b="1" i="0" u="none" strike="noStrike" baseline="0" dirty="0">
                <a:solidFill>
                  <a:srgbClr val="5F5F5F"/>
                </a:solidFill>
                <a:latin typeface="2"/>
              </a:rPr>
              <a:t>Selenium Features</a:t>
            </a:r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Open Source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Support Cross Browser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Support Several Programming Languages: Java, C# , Python and Ruby,..etc.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Record/Playback (</a:t>
            </a:r>
            <a:r>
              <a:rPr lang="en-US" sz="3200" b="0" i="0" u="none" strike="noStrike" baseline="0" dirty="0" err="1">
                <a:solidFill>
                  <a:srgbClr val="253138"/>
                </a:solidFill>
                <a:latin typeface="Source Sans Pro" panose="020B0503030403020204" pitchFamily="34" charset="0"/>
              </a:rPr>
              <a:t>SeleniumIDE</a:t>
            </a:r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)</a:t>
            </a:r>
          </a:p>
          <a:p>
            <a:r>
              <a:rPr lang="en-US" sz="3200" b="0" i="0" u="none" strike="noStrike" baseline="0" dirty="0">
                <a:solidFill>
                  <a:srgbClr val="253138"/>
                </a:solidFill>
                <a:latin typeface="Source Sans Pro" panose="020B0503030403020204" pitchFamily="34" charset="0"/>
              </a:rPr>
              <a:t>Inbuilt Reporting</a:t>
            </a: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5F5F5F"/>
                </a:solidFill>
                <a:latin typeface="2"/>
              </a:rPr>
              <a:t>Selenium Components</a:t>
            </a:r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3200" b="0" i="0" u="none" strike="noStrike" baseline="0" dirty="0">
              <a:latin typeface="Source Sans Pro" panose="020B0503030403020204" pitchFamily="34" charset="0"/>
            </a:endParaRPr>
          </a:p>
          <a:p>
            <a:r>
              <a:rPr lang="en-US" sz="3200" b="0" i="0" u="none" strike="noStrike" baseline="0" dirty="0">
                <a:latin typeface="Source Sans Pro" panose="020B0503030403020204" pitchFamily="34" charset="0"/>
              </a:rPr>
              <a:t>Selenium IDE: Plugin in Firefox only for record/playback.</a:t>
            </a:r>
          </a:p>
          <a:p>
            <a:r>
              <a:rPr lang="en-US" sz="3200" b="0" i="0" u="none" strike="noStrike" baseline="0" dirty="0">
                <a:latin typeface="Source Sans Pro" panose="020B0503030403020204" pitchFamily="34" charset="0"/>
              </a:rPr>
              <a:t>Selenium Remote Control(RC): Run code in other servers.</a:t>
            </a:r>
          </a:p>
          <a:p>
            <a:r>
              <a:rPr lang="en-US" sz="3200" b="0" i="0" u="none" strike="noStrike" baseline="0" dirty="0">
                <a:latin typeface="Source Sans Pro" panose="020B0503030403020204" pitchFamily="34" charset="0"/>
              </a:rPr>
              <a:t>Selenium Web Driver: Accept commands then send them to browsers.</a:t>
            </a:r>
          </a:p>
          <a:p>
            <a:r>
              <a:rPr lang="en-US" sz="3200" b="0" i="0" u="none" strike="noStrike" baseline="0" dirty="0">
                <a:latin typeface="Source Sans Pro" panose="020B0503030403020204" pitchFamily="34" charset="0"/>
              </a:rPr>
              <a:t>Selenium Grid: Run scripts in multi browser in parallel</a:t>
            </a: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5F5F5F"/>
                </a:solidFill>
                <a:latin typeface="CIDFont+F2"/>
              </a:rPr>
              <a:t>Selenium WebDriver Architecture</a:t>
            </a:r>
            <a:endParaRPr lang="en-US" dirty="0">
              <a:solidFill>
                <a:srgbClr val="5F5F5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2213C-C870-2E35-ECDE-330D8FDFD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09099" y="1772152"/>
            <a:ext cx="8973802" cy="4182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5F5F5F"/>
                </a:solidFill>
                <a:latin typeface="2"/>
              </a:rPr>
              <a:t>Maven</a:t>
            </a:r>
            <a:r>
              <a:rPr lang="en-US" sz="1800" b="1" i="0" u="none" strike="noStrike" baseline="0" dirty="0">
                <a:solidFill>
                  <a:srgbClr val="0091EA"/>
                </a:solidFill>
                <a:latin typeface="2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1" y="2249211"/>
            <a:ext cx="10972800" cy="4525963"/>
          </a:xfrm>
        </p:spPr>
        <p:txBody>
          <a:bodyPr>
            <a:normAutofit/>
          </a:bodyPr>
          <a:lstStyle/>
          <a:p>
            <a:pPr algn="l"/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Maven is a powerful project management tool</a:t>
            </a:r>
          </a:p>
          <a:p>
            <a:pPr marL="0" indent="0" algn="l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that is based on POM (project object model).</a:t>
            </a:r>
          </a:p>
          <a:p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Adding jars files automatically.</a:t>
            </a:r>
          </a:p>
          <a:p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Managing dependency using pom.xml.</a:t>
            </a:r>
          </a:p>
          <a:p>
            <a:pPr marL="0" indent="0" algn="l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2CDA4-C25B-E1F0-8DF1-4C61EB9B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130749" y="2948609"/>
            <a:ext cx="2716696" cy="1358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105</TotalTime>
  <Words>349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2</vt:lpstr>
      <vt:lpstr>Arial</vt:lpstr>
      <vt:lpstr>Calibri</vt:lpstr>
      <vt:lpstr>Calibri-Bold</vt:lpstr>
      <vt:lpstr>Century Gothic</vt:lpstr>
      <vt:lpstr>CIDFont+F2</vt:lpstr>
      <vt:lpstr>Courier New</vt:lpstr>
      <vt:lpstr>Palatino Linotype</vt:lpstr>
      <vt:lpstr>Source Sans Pro</vt:lpstr>
      <vt:lpstr>source-sans-pro</vt:lpstr>
      <vt:lpstr>Company background presentation</vt:lpstr>
      <vt:lpstr>  Test Automation</vt:lpstr>
      <vt:lpstr>Agenda</vt:lpstr>
      <vt:lpstr>Test Automation</vt:lpstr>
      <vt:lpstr>Benefits of Test Automation</vt:lpstr>
      <vt:lpstr>Selenium</vt:lpstr>
      <vt:lpstr> Selenium Features</vt:lpstr>
      <vt:lpstr>Selenium Components</vt:lpstr>
      <vt:lpstr>Selenium WebDriver Architecture</vt:lpstr>
      <vt:lpstr>Maven </vt:lpstr>
      <vt:lpstr>Testing Framework  (TestNG)</vt:lpstr>
      <vt:lpstr>POM</vt:lpstr>
      <vt:lpstr>Cucumber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</dc:title>
  <dc:creator>M.Hsleem16.139</dc:creator>
  <cp:lastModifiedBy>M.Hsleem16.139</cp:lastModifiedBy>
  <cp:revision>2</cp:revision>
  <dcterms:created xsi:type="dcterms:W3CDTF">2023-07-30T20:15:56Z</dcterms:created>
  <dcterms:modified xsi:type="dcterms:W3CDTF">2023-07-30T22:00:58Z</dcterms:modified>
</cp:coreProperties>
</file>