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</p:sldIdLst>
  <p:sldSz cx="12192000" cy="6858000"/>
  <p:notesSz cx="6858000" cy="9144000"/>
  <p:embeddedFontLst>
    <p:embeddedFont>
      <p:font typeface="Rubik" pitchFamily="2" charset="-79"/>
      <p:regular r:id="rId40"/>
      <p:bold r:id="rId41"/>
      <p:boldItalic r:id="rId42"/>
    </p:embeddedFont>
    <p:embeddedFont>
      <p:font typeface="Rubik SemiBold" pitchFamily="2" charset="-79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ifpDxLkOzQeX7flnw1NuMr4YdD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abafc2ab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g2abafc2ab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abafc2ab7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g2abafc2ab7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ופית כותרת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0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0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טקסט אנכי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9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9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אנכית וטקסט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0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0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1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1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2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2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3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3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4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5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5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6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7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7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ם כיתוב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9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9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ubik"/>
              <a:buNone/>
            </a:pPr>
            <a:r>
              <a:rPr lang="iw-IL" b="1">
                <a:latin typeface="Rubik"/>
                <a:ea typeface="Rubik"/>
                <a:cs typeface="Rubik"/>
                <a:sym typeface="Rubik"/>
              </a:rPr>
              <a:t>הכנסת מידע ללומדת סולמות וחבלים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6" name="Google Shape;186;p10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870284" y="514642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סמנו את המשפט הלא נכון!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במקרה של סכנת חיים ברורה ומיידית יש לפתוח באש במידה הנדרשת להסרת סכנה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830179" y="2088636"/>
            <a:ext cx="2935800" cy="752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פתיחה באש תבוצע לעבר מקור האש שזוהה על מנת לפגוע במעורבים בפח"ע באופן ישיר ובהקשר מיידי במרחב שממנו בוצע הירי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בכל נמ"ח חייב לפחות שני חיילים שיפתחו באש במקביל עם שני נשקים שלהם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בכל מקרה חל איסור לבצע ירי ללא הבחנה המסכן בלתי מעורבים או כוחות או"ם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8" name="Google Shape;198;p11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9" name="Google Shape;199;p11"/>
          <p:cNvSpPr txBox="1"/>
          <p:nvPr/>
        </p:nvSpPr>
        <p:spPr>
          <a:xfrm>
            <a:off x="870284" y="514642"/>
            <a:ext cx="289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dirty="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אילו סוגי ליווי של עצורי אויב יש?</a:t>
            </a:r>
            <a:endParaRPr sz="1800" dirty="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ליווי פנימי וליווי חיצוני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ליווי פנימי וליווי רב מימדי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850163" y="3116524"/>
            <a:ext cx="2935800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ליווי חיצוני הכרחי וליווי פנימי רק במידת הצורך</a:t>
            </a:r>
            <a:endParaRPr sz="1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 יש 4 סוגי ליווי 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0" name="Google Shape;210;p12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1" name="Google Shape;211;p12"/>
          <p:cNvSpPr txBox="1"/>
          <p:nvPr/>
        </p:nvSpPr>
        <p:spPr>
          <a:xfrm>
            <a:off x="870284" y="514642"/>
            <a:ext cx="289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dirty="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 אילו אישורים צריך בשביל ליווי עצורי אויב?</a:t>
            </a:r>
            <a:endParaRPr sz="1800" dirty="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אישור בקשה וטופס מעבר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3" name="Google Shape;213;p12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 אישור שלילת חופשה וטופס בקשה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4" name="Google Shape;214;p12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 אישור מעבר ויומן מ"צ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5" name="Google Shape;215;p12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 יומן מ"צ ואישור ספירות 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6" name="Google Shape;216;p12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2" name="Google Shape;222;p13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3" name="Google Shape;223;p13"/>
          <p:cNvSpPr txBox="1"/>
          <p:nvPr/>
        </p:nvSpPr>
        <p:spPr>
          <a:xfrm>
            <a:off x="870284" y="514642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אילו סוגי עצורי אויב קיימים?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224" name="Google Shape;224;p13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לוחם בלתי חוקי, שוהה שלא כדין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5" name="Google Shape;225;p13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 כל התשובות נכונות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w-IL">
                <a:latin typeface="Rubik"/>
                <a:ea typeface="Rubik"/>
                <a:cs typeface="Rubik"/>
                <a:sym typeface="Rubik"/>
              </a:rPr>
              <a:t> פעיל טרור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7" name="Google Shape;227;p13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 האזרח, שבוי מלחמה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8" name="Google Shape;228;p13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4" name="Google Shape;234;p14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870284" y="514642"/>
            <a:ext cx="289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dirty="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למה צה"ל צריך להחזיק עצורים במתקן כליאה?</a:t>
            </a:r>
            <a:endParaRPr sz="1800" dirty="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236" name="Google Shape;236;p14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קלף מיקוח מול האויב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איסוף מודיעין, לעצור אנשים שמהווים סכנה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w-IL">
                <a:latin typeface="Rubik"/>
                <a:ea typeface="Rubik"/>
                <a:cs typeface="Rubik"/>
                <a:sym typeface="Rubik"/>
              </a:rPr>
              <a:t> לפנות את השטח לכוח הלוחם שיוכל לחזור למשימתו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dirty="0">
                <a:latin typeface="Rubik"/>
                <a:ea typeface="Rubik"/>
                <a:cs typeface="Rubik"/>
                <a:sym typeface="Rubik"/>
              </a:rPr>
              <a:t>  </a:t>
            </a:r>
            <a:r>
              <a:rPr lang="iw-IL" dirty="0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תשובות 2,3 נכונות</a:t>
            </a:r>
            <a:endParaRPr sz="1400" dirty="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0" name="Google Shape;240;p14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6" name="Google Shape;246;p15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850225" y="338549"/>
            <a:ext cx="289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 האם לפני כל עליה למשמרת במתקן השהיה חייב להיות תדריך?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804864" y="1315292"/>
            <a:ext cx="2935800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כן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לא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w-IL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רק במידה ואין לחץ במתקן ההשהייה</a:t>
            </a:r>
            <a:endParaRPr sz="1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p15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לשיקולו של המ"מ תורן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8" name="Google Shape;258;p16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9" name="Google Shape;259;p16"/>
          <p:cNvSpPr txBox="1"/>
          <p:nvPr/>
        </p:nvSpPr>
        <p:spPr>
          <a:xfrm>
            <a:off x="870284" y="514642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מיהו השוויש?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הנבחר על ידי סגל המפקדים שבחרו ע"פ נראות עין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עצור שמבין עברית, נציג של שאר העצורים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2" name="Google Shape;262;p16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מילת סלנג בחברה הרבית</a:t>
            </a:r>
            <a:endParaRPr sz="1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אף תשובה לא נכונה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0" name="Google Shape;270;p17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1" name="Google Shape;271;p17"/>
          <p:cNvSpPr txBox="1"/>
          <p:nvPr/>
        </p:nvSpPr>
        <p:spPr>
          <a:xfrm>
            <a:off x="870284" y="514642"/>
            <a:ext cx="289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במקרה של אירוע קיצון למי נדווח?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למפקד בה"ד 13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3" name="Google Shape;273;p17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דיווח למרפאת המתקן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4" name="Google Shape;274;p17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דיווח לשוויש</a:t>
            </a:r>
            <a:endParaRPr sz="1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5" name="Google Shape;275;p17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דיווח לחמ"ל ומפקד תורן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2" name="Google Shape;282;p18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870284" y="514642"/>
            <a:ext cx="289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לאחר סוף אירוע קיצון מה עלינו לעשות? 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לחלק סיגריות, הם צריכים להירגע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העברת דיווח לחמ"ל על סוף אירוע+ ספירת חירום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ספירת חירום</a:t>
            </a:r>
            <a:endParaRPr sz="1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אך ורק לעדכן את מפקד המתקן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4" name="Google Shape;294;p19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870284" y="514642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עם מה נאזוק עצורי אויב?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804864" y="1092704"/>
            <a:ext cx="2935800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אזיקונים,אזיקים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אזיקים בלבד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פלנלית</a:t>
            </a:r>
            <a:endParaRPr sz="1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איזו לירבנד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804862" y="5141167"/>
            <a:ext cx="293570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 b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הסבר: </a:t>
            </a:r>
            <a:r>
              <a:rPr lang="iw-IL" sz="1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הסבר שמסביר את התשובה של השאלה 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" name="Google Shape;90;p2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911734" y="472867"/>
            <a:ext cx="289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מהם משימות חיל המשטרה הצבאית בחירום?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dirty="0">
                <a:latin typeface="Rubik"/>
                <a:ea typeface="Rubik"/>
                <a:cs typeface="Rubik"/>
                <a:sym typeface="Rubik"/>
              </a:rPr>
              <a:t>כליאת אויב </a:t>
            </a:r>
            <a:endParaRPr sz="1400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 שליטה ושיטור במרחב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 כל התשובות נכונות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שליטה בתנועות ובהיסע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 dirty="0"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7" name="Google Shape;307;p20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870284" y="514642"/>
            <a:ext cx="289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באישור של מי תתאפשר אזיקה מאחורי הגב?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באישור מ"מ תורן 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 כל מפקד על פי שיקול דעתו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באישור מפקד המתקן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 כל קצין שנוכח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3" name="Google Shape;313;p20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9" name="Google Shape;319;p21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0" name="Google Shape;320;p21"/>
          <p:cNvSpPr txBox="1"/>
          <p:nvPr/>
        </p:nvSpPr>
        <p:spPr>
          <a:xfrm>
            <a:off x="870284" y="514642"/>
            <a:ext cx="289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מתי נבצע חיפוש על גופו של העצור?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בכל כניסה ויציאה של העצור מהמתקן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2" name="Google Shape;322;p21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אך ורק ביציאה למרפאה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3" name="Google Shape;323;p21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w-IL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בעת חזרתו של הכלוא מהשב"כ</a:t>
            </a:r>
            <a:endParaRPr sz="1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4" name="Google Shape;324;p21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אך ורק בקבלתו למתקן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5" name="Google Shape;325;p21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1" name="Google Shape;331;p22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870284" y="514642"/>
            <a:ext cx="289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האם צריך צו\ אישור לביצוע חיפוש?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333" name="Google Shape;333;p22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כן, ללא אישור אי אפשר לעשות חיפוש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4" name="Google Shape;334;p22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 </a:t>
            </a: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לא, אין צורך באישור וביצוע חיפוש</a:t>
            </a:r>
            <a:r>
              <a:rPr lang="iw-IL" sz="1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5" name="Google Shape;335;p22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w-IL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כן, רק במשמרת לילה</a:t>
            </a:r>
            <a:endParaRPr sz="1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6" name="Google Shape;336;p22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 כן, רק במשמרת יום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7" name="Google Shape;337;p22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3" name="Google Shape;343;p23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44" name="Google Shape;344;p23"/>
          <p:cNvSpPr txBox="1"/>
          <p:nvPr/>
        </p:nvSpPr>
        <p:spPr>
          <a:xfrm>
            <a:off x="870284" y="514642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מי ישא נשק במתקן?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משטרה צבאית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46" name="Google Shape;346;p23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 חמ"ל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47" name="Google Shape;347;p23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 כוח לוחם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48" name="Google Shape;348;p23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 כוחות מרפאה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5" name="Google Shape;355;p24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6" name="Google Shape;356;p24"/>
          <p:cNvSpPr txBox="1"/>
          <p:nvPr/>
        </p:nvSpPr>
        <p:spPr>
          <a:xfrm>
            <a:off x="870284" y="514642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 מה הוא שבוי מלחמה?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357" name="Google Shape;357;p24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w-IL" dirty="0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אדם שלקח חלק בפעילות לחימה ומשתייך לצבא מסודר</a:t>
            </a:r>
            <a:endParaRPr sz="1400" dirty="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8" name="Google Shape;358;p24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dirty="0">
                <a:latin typeface="Rubik"/>
                <a:ea typeface="Rubik"/>
                <a:cs typeface="Rubik"/>
                <a:sym typeface="Rubik"/>
              </a:rPr>
              <a:t> אדם שלקח חלק בפעולות טרור כנגד המדינה ולא משתייך לארגון מסודר</a:t>
            </a:r>
            <a:endParaRPr sz="1400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9" name="Google Shape;359;p24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תושב איוש בעל תעודה כתומה או ירוקה אשר לקח חלק בפעילות נגד מדינת ישראל </a:t>
            </a:r>
            <a:endParaRPr sz="14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60" name="Google Shape;360;p24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dirty="0">
                <a:latin typeface="Rubik"/>
                <a:ea typeface="Rubik"/>
                <a:cs typeface="Rubik"/>
                <a:sym typeface="Rubik"/>
              </a:rPr>
              <a:t> אדם בעל תעודה כחולה אשר נדרש לעיכוב או מעצר זמני</a:t>
            </a:r>
            <a:endParaRPr sz="1400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61" name="Google Shape;361;p24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7" name="Google Shape;367;p25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68" name="Google Shape;368;p25"/>
          <p:cNvSpPr txBox="1"/>
          <p:nvPr/>
        </p:nvSpPr>
        <p:spPr>
          <a:xfrm>
            <a:off x="870284" y="514642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מהו כוח סביר?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369" name="Google Shape;369;p25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הכוח הנפשי המקסימלי לצורך קיום פקודה חוקית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0" name="Google Shape;370;p25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הכוח הפיזי המקסימלי אותו מד"כ יפעיל בנוכחותו של קצין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1" name="Google Shape;371;p25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 הכוח הפיזי המינימלי הנדרש קיום פקודה חוקית שלא ניתן לבצע בדרך אחרת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2" name="Google Shape;372;p25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הכוח בו מותר למד"כ להשתמש על חייליו על מנת לגרום להם לבצע פעולה מסוימת 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3" name="Google Shape;373;p25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9" name="Google Shape;379;p26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0" name="Google Shape;380;p26"/>
          <p:cNvSpPr txBox="1"/>
          <p:nvPr/>
        </p:nvSpPr>
        <p:spPr>
          <a:xfrm>
            <a:off x="870284" y="514642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מי היה הקמצ"ר הראשון?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381" name="Google Shape;381;p26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תא"ל יאיר ברקת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2" name="Google Shape;382;p26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תא"ל אביחי מיבר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3" name="Google Shape;383;p26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 סא"ל דני מגן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4" name="Google Shape;384;p26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תשובות א+ב נכונות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5" name="Google Shape;385;p26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1" name="Google Shape;391;p27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2" name="Google Shape;392;p27"/>
          <p:cNvSpPr txBox="1"/>
          <p:nvPr/>
        </p:nvSpPr>
        <p:spPr>
          <a:xfrm>
            <a:off x="870284" y="514642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מהו איזור לחימה?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אזור סגור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4" name="Google Shape;394;p27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אזור שיש בו לוחמים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5" name="Google Shape;395;p27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אזור הסגור הצו אלוף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6" name="Google Shape;396;p27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אזור שנלחמים בו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7" name="Google Shape;397;p27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3" name="Google Shape;403;p28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04" name="Google Shape;404;p28"/>
          <p:cNvSpPr txBox="1"/>
          <p:nvPr/>
        </p:nvSpPr>
        <p:spPr>
          <a:xfrm>
            <a:off x="850234" y="348892"/>
            <a:ext cx="289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במידה והוצאתי ציוד משקית אטומה, מה עלי לעשות איתה לאחר הוצאת הציוד?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405" name="Google Shape;405;p28"/>
          <p:cNvSpPr/>
          <p:nvPr/>
        </p:nvSpPr>
        <p:spPr>
          <a:xfrm>
            <a:off x="850227" y="1365429"/>
            <a:ext cx="2935800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לזרוק את השקית עם הציוד הלא רלוונטי לפח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06" name="Google Shape;406;p28"/>
          <p:cNvSpPr/>
          <p:nvPr/>
        </p:nvSpPr>
        <p:spPr>
          <a:xfrm>
            <a:off x="850229" y="2224924"/>
            <a:ext cx="2935800" cy="752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לקשור את השקית ולהחזיר למקומה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07" name="Google Shape;407;p28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לא פותחים שקית פיקדון כלל לאחר שנאטמה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08" name="Google Shape;408;p28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מעדכנים את רשימת הציוד שנשאר בשקית ואוטמים בשקית חדשה 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09" name="Google Shape;409;p28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15" name="Google Shape;415;p29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16" name="Google Shape;416;p29"/>
          <p:cNvSpPr txBox="1"/>
          <p:nvPr/>
        </p:nvSpPr>
        <p:spPr>
          <a:xfrm>
            <a:off x="870284" y="514642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מהו מחסום הרמטי?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417" name="Google Shape;417;p29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מחסום לצורך בדיקת רכבים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18" name="Google Shape;418;p29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מחסום לצורך סגירת שטח של אזורי לחימה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19" name="Google Shape;419;p29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מחסום לסגירה מלאה של הציר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20" name="Google Shape;420;p29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מחסום אשר מפנה לציר אחר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21" name="Google Shape;421;p29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2" name="Google Shape;102;p3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850234" y="359267"/>
            <a:ext cx="289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מהם הפעולות העיקריות שיש לעשות בעת שליטה בצירים ובהיסע? 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850227" y="1325654"/>
            <a:ext cx="2935800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 פעילות שיטורית משולבת עם משטרת ישרא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 פריסת סיורי פיקוח תעבורה במרחב לדיווח ויצירת תמונת מצב של הצירים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 תשובות א+ב נכונות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 לעצור ולתת דוחות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7" name="Google Shape;427;p30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28" name="Google Shape;428;p30"/>
          <p:cNvSpPr txBox="1"/>
          <p:nvPr/>
        </p:nvSpPr>
        <p:spPr>
          <a:xfrm>
            <a:off x="870284" y="514642"/>
            <a:ext cx="289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מהם שלבי הקמת המחסום לפי הסדר?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429" name="Google Shape;429;p30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דוקרנים, פנס "נצנץ", משולש עצור, משולש האט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30" name="Google Shape;430;p30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משולש עצור, משולש האט, דוקרנים, פנס "נצנץ"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31" name="Google Shape;431;p30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משולש האט, משולש עצור, דוקרנים, פנס "נצנץ"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32" name="Google Shape;432;p30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פנס "נצנץ", משולש עצור, משולש האט, דוקרנים 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33" name="Google Shape;433;p30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39" name="Google Shape;439;p31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40" name="Google Shape;440;p31"/>
          <p:cNvSpPr txBox="1"/>
          <p:nvPr/>
        </p:nvSpPr>
        <p:spPr>
          <a:xfrm>
            <a:off x="870284" y="514642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סמנו את המשפט הלא נכון!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441" name="Google Shape;441;p31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 נפק הוא כלי עזר לשליטה בצירים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42" name="Google Shape;442;p31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תפקידי הנפ"ק לאפשר תנועה במרחב ולשקף תמונת מצב שיטורית לרמה הממונה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43" name="Google Shape;443;p31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 נפ"ק הינו קבוע ולא ניתן להזיזו 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44" name="Google Shape;444;p31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בנפ"ק לא יהיו פחות מ-2 חיילים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45" name="Google Shape;445;p31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1" name="Google Shape;451;p32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52" name="Google Shape;452;p32"/>
          <p:cNvSpPr txBox="1"/>
          <p:nvPr/>
        </p:nvSpPr>
        <p:spPr>
          <a:xfrm>
            <a:off x="870284" y="514642"/>
            <a:ext cx="289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מהי אינה משימת השיטור במגננה?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453" name="Google Shape;453;p32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ריכוז תמונת מצב שיטורית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54" name="Google Shape;454;p32"/>
          <p:cNvSpPr/>
          <p:nvPr/>
        </p:nvSpPr>
        <p:spPr>
          <a:xfrm>
            <a:off x="716204" y="2161161"/>
            <a:ext cx="2935800" cy="752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סיוע שיטורי בצירי התנועה וריכוז סדר הכוחות 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55" name="Google Shape;455;p32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ביצוע פעולות מנע בדגש על אמצעי לחימה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56" name="Google Shape;456;p32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הכוונה וליווי של שדרות אספקה 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57" name="Google Shape;457;p32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63" name="Google Shape;463;p33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64" name="Google Shape;464;p33"/>
          <p:cNvSpPr txBox="1"/>
          <p:nvPr/>
        </p:nvSpPr>
        <p:spPr>
          <a:xfrm>
            <a:off x="870284" y="514642"/>
            <a:ext cx="289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dirty="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למי כפוף חיל המשטרה הצבאית בחירום?</a:t>
            </a:r>
            <a:endParaRPr sz="1800" dirty="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465" name="Google Shape;465;p33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dirty="0">
                <a:latin typeface="Rubik"/>
                <a:ea typeface="Rubik"/>
                <a:cs typeface="Rubik"/>
                <a:sym typeface="Rubik"/>
              </a:rPr>
              <a:t> אכ"א- אגף כוח האדם</a:t>
            </a:r>
            <a:endParaRPr sz="1400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66" name="Google Shape;466;p33"/>
          <p:cNvSpPr/>
          <p:nvPr/>
        </p:nvSpPr>
        <p:spPr>
          <a:xfrm>
            <a:off x="810142" y="2088636"/>
            <a:ext cx="2935800" cy="752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 חיל המשטרה הצבאית 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67" name="Google Shape;467;p33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dirty="0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אט"ל- אגף הטכנולוגיה ואחזקה </a:t>
            </a:r>
            <a:endParaRPr sz="1400" dirty="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68" name="Google Shape;468;p33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פיקוד דרום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69" name="Google Shape;469;p33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88" name="Google Shape;488;p37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מידע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89" name="Google Shape;489;p37"/>
          <p:cNvSpPr txBox="1"/>
          <p:nvPr/>
        </p:nvSpPr>
        <p:spPr>
          <a:xfrm>
            <a:off x="6352674" y="1668379"/>
            <a:ext cx="495701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להכניס כל פיסת מידע בתיבת טקסט נפרדת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בשקופית הזו ניתן להכניס כמה פיסות מידע שרוצים, כל עוד הן בפונט Rubik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7"/>
          <p:cNvSpPr/>
          <p:nvPr/>
        </p:nvSpPr>
        <p:spPr>
          <a:xfrm>
            <a:off x="934489" y="2554136"/>
            <a:ext cx="2935800" cy="720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מי מורשה להיכנס לאיזור לחימה?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17500" algn="ctr" rtl="1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חייל או שוטר לשם ביצוע תפקידו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17500" algn="ctr" rtl="1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עיתונאים מאושרים על ידי דובר צה"ל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17500" algn="ctr" rtl="1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בעלי משק באיזור הסגור בעלי אישור מתאים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17500" algn="ctr" rtl="1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תושבים מקומיים לאחר בדיקת תעודת זהות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17500" algn="ctr" rtl="1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נהגי משאיות חלוקה של חברות מזון מאושרים על ידי החמ"ל האיזורי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g2abafc2ab7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6" name="Google Shape;496;g2abafc2ab7c_0_0"/>
          <p:cNvSpPr txBox="1"/>
          <p:nvPr/>
        </p:nvSpPr>
        <p:spPr>
          <a:xfrm>
            <a:off x="7098632" y="842211"/>
            <a:ext cx="4211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מידע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97" name="Google Shape;497;g2abafc2ab7c_0_0"/>
          <p:cNvSpPr txBox="1"/>
          <p:nvPr/>
        </p:nvSpPr>
        <p:spPr>
          <a:xfrm>
            <a:off x="6352674" y="1668379"/>
            <a:ext cx="4956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להכניס כל פיסת מידע בתיבת טקסט נפרדת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בשקופית הזו ניתן להכניס כמה פיסות מידע שרוצים, כל עוד הן בפונט Rubik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2abafc2ab7c_0_0"/>
          <p:cNvSpPr/>
          <p:nvPr/>
        </p:nvSpPr>
        <p:spPr>
          <a:xfrm>
            <a:off x="989052" y="2868986"/>
            <a:ext cx="2935800" cy="720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מהו מחסום?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מחסום הוא בעצם אמצעי לסינון רכבים במצב שגרה וחירום באזורים הדרושים לכך.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קיימות שתי צורות הפעלה של מחסום: מחסום קבע ומחסום פתע 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מחסום קבע: זהו מחסום ששגרת החיים בו תהיה זהה לשגרת מוצב. השינה והשמירה יהיו במשמרות קבועות ובמקום יהיו אמצעי קיום בסיסיים כגון אמצעי חימום ובישול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מחסום פתע: זהו מחסום שהקמתו תהיה בהתראה מאוד קצרה ולכן יש להקים אותו במהירות ובצורה היעילה ביותר. 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g2abafc2ab7c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04" name="Google Shape;504;g2abafc2ab7c_0_11"/>
          <p:cNvSpPr txBox="1"/>
          <p:nvPr/>
        </p:nvSpPr>
        <p:spPr>
          <a:xfrm>
            <a:off x="7098632" y="842211"/>
            <a:ext cx="4211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מידע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05" name="Google Shape;505;g2abafc2ab7c_0_11"/>
          <p:cNvSpPr txBox="1"/>
          <p:nvPr/>
        </p:nvSpPr>
        <p:spPr>
          <a:xfrm>
            <a:off x="6352674" y="1668379"/>
            <a:ext cx="4956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להכניס כל פיסת מידע בתיבת טקסט נפרדת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בשקופית הזו ניתן להכניס כמה פיסות מידע שרוצים, כל עוד הן בפונט Rubik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2abafc2ab7c_0_11"/>
          <p:cNvSpPr/>
          <p:nvPr/>
        </p:nvSpPr>
        <p:spPr>
          <a:xfrm>
            <a:off x="810077" y="2740561"/>
            <a:ext cx="2935800" cy="720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dirty="0">
                <a:latin typeface="Rubik"/>
                <a:ea typeface="Rubik"/>
                <a:cs typeface="Rubik"/>
                <a:sym typeface="Rubik"/>
              </a:rPr>
              <a:t>המסמך האסטרטגי ותפיסת ההפעלה בחמ"ץ</a:t>
            </a: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dirty="0">
                <a:latin typeface="Rubik"/>
                <a:ea typeface="Rubik"/>
                <a:cs typeface="Rubik"/>
                <a:sym typeface="Rubik"/>
              </a:rPr>
              <a:t>ייעוד המשטרה הצבאית: מתן מענה שיטורי, כליאתי,  חקירתי ובידוק בטחוני, במלחמה בביטחון השותף ובשגרה, כל זאת על מנת לאפשר לצה"ל לממש את ייעודו. </a:t>
            </a: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dirty="0">
                <a:latin typeface="Rubik"/>
                <a:ea typeface="Rubik"/>
                <a:cs typeface="Rubik"/>
                <a:sym typeface="Rubik"/>
              </a:rPr>
              <a:t>חזון משטרה צבאית: המשטרה הצבאית חיל למופת: ערכי, אישי, מקצועי. </a:t>
            </a: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dirty="0">
                <a:latin typeface="Rubik"/>
                <a:ea typeface="Rubik"/>
                <a:cs typeface="Rubik"/>
                <a:sym typeface="Rubik"/>
              </a:rPr>
              <a:t>תכלית קיומו של החיל, טמון ביכולתו לסייע לצבא לממש את ייעודו ולנצח במלחמה.</a:t>
            </a: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dirty="0">
                <a:latin typeface="Rubik"/>
                <a:ea typeface="Rubik"/>
                <a:cs typeface="Rubik"/>
                <a:sym typeface="Rubik"/>
              </a:rPr>
              <a:t>תכלית זו גוזרת שורה של מעשים, במעגלים שונים, המתרכזים במניעת סדקים בחוסנו של הצבא, מתוך ההבנה העמוקה שרק צבא איתן וחזק יוכל לקמים עלינו</a:t>
            </a: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dirty="0">
                <a:latin typeface="Rubik"/>
                <a:ea typeface="Rubik"/>
                <a:cs typeface="Rubik"/>
                <a:sym typeface="Rubik"/>
              </a:rPr>
              <a:t>מקורות העוצמה של חמ"ץ המשפיעים על תפיסת ההפעלה הינם: גמישות, פריסה רחבה ומהירות תגובה, משמעת גבוהה, שת"פ ושפה משותפת עם גורמי האכיפה המקבילים בארץ.</a:t>
            </a: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dirty="0">
                <a:latin typeface="Rubik"/>
                <a:ea typeface="Rubik"/>
                <a:cs typeface="Rubik"/>
                <a:sym typeface="Rubik"/>
              </a:rPr>
              <a:t>מייעוד הצבא, מתחלית הקיום ומהחזון </a:t>
            </a: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dirty="0">
                <a:latin typeface="Rubik"/>
                <a:ea typeface="Rubik"/>
                <a:cs typeface="Rubik"/>
                <a:sym typeface="Rubik"/>
              </a:rPr>
              <a:t>ייגזרו כל פעולותיו.</a:t>
            </a: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dirty="0">
                <a:latin typeface="Rubik"/>
                <a:ea typeface="Rubik"/>
                <a:cs typeface="Rubik"/>
                <a:sym typeface="Rubik"/>
              </a:rPr>
              <a:t>זוהי הרוח השורה במקומות בהם המפקדים נמצאים במקומות שאינם.</a:t>
            </a: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dirty="0">
                <a:latin typeface="Rubik"/>
                <a:ea typeface="Rubik"/>
                <a:cs typeface="Rubik"/>
                <a:sym typeface="Rubik"/>
              </a:rPr>
              <a:t> </a:t>
            </a:r>
            <a:endParaRPr sz="1400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12" name="Google Shape;512;p38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משימות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3" name="Google Shape;513;p38"/>
          <p:cNvSpPr txBox="1"/>
          <p:nvPr/>
        </p:nvSpPr>
        <p:spPr>
          <a:xfrm>
            <a:off x="6352674" y="1668379"/>
            <a:ext cx="495701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להכניס כל משימה בתיבת טקסט נפרדת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בשקופית הזו ניתן להכניס כמה משימות שרוצים, כל עוד הן בפונט Rubik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8"/>
          <p:cNvSpPr/>
          <p:nvPr/>
        </p:nvSpPr>
        <p:spPr>
          <a:xfrm>
            <a:off x="810127" y="482211"/>
            <a:ext cx="2935705" cy="720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הכניסו כאן משימה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5" name="Google Shape;515;p38"/>
          <p:cNvSpPr/>
          <p:nvPr/>
        </p:nvSpPr>
        <p:spPr>
          <a:xfrm>
            <a:off x="810127" y="1757317"/>
            <a:ext cx="2935705" cy="720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הכניסו כאן משימה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6" name="Google Shape;516;p38"/>
          <p:cNvSpPr/>
          <p:nvPr/>
        </p:nvSpPr>
        <p:spPr>
          <a:xfrm>
            <a:off x="810127" y="3032423"/>
            <a:ext cx="2935705" cy="720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הכניסו כאן משימה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7" name="Google Shape;517;p38"/>
          <p:cNvSpPr/>
          <p:nvPr/>
        </p:nvSpPr>
        <p:spPr>
          <a:xfrm>
            <a:off x="810127" y="4307528"/>
            <a:ext cx="2935705" cy="720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הכניסו כאן משימה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8" name="Google Shape;518;p38"/>
          <p:cNvSpPr/>
          <p:nvPr/>
        </p:nvSpPr>
        <p:spPr>
          <a:xfrm>
            <a:off x="810127" y="5582633"/>
            <a:ext cx="2935705" cy="720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הכניסו כאן משימה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4" name="Google Shape;114;p4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870284" y="514642"/>
            <a:ext cx="289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מהם ראשי התיבות של נפ"ק?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 נקודת פיקוח קיצונית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נקודת פיקוח קדמית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נקודת פשיטה קדמית</a:t>
            </a:r>
            <a:endParaRPr sz="1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נקודת פיתוח קרבית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6" name="Google Shape;126;p5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870284" y="514642"/>
            <a:ext cx="289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מהם ראשי התיבות של ספ"ת?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 סיוע פיתוח תעבורה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 סיור פתיחה תעבורתי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סיוע פיקוח תנועה</a:t>
            </a:r>
            <a:endParaRPr sz="1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סיור פיקוח תעבורה</a:t>
            </a:r>
            <a:r>
              <a:rPr lang="iw-IL">
                <a:latin typeface="Rubik"/>
                <a:ea typeface="Rubik"/>
                <a:cs typeface="Rubik"/>
                <a:sym typeface="Rubik"/>
              </a:rPr>
              <a:t> 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8" name="Google Shape;138;p6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870284" y="514642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מהי ההגדרה למחבל?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אדם היוצר סכנה ממשית ומיידית לחיי אדם או לחבלה חמורה לגופו של אדם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אדם היוצר סכנה ממשית ומיידית ורץ לעבר אנשים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אדם אשר פגע באנשים אחרים</a:t>
            </a:r>
            <a:endParaRPr sz="1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אדם אשר ידוע כי בכוונתו לפגוע באנשים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0" name="Google Shape;150;p7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870284" y="514642"/>
            <a:ext cx="289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מה מבין הבאים אינו יעד אפשרי למעצר?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חשוד בפשע מסוכן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כלי רכב חשוד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חייל לא מדוגם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אדם אשר גנב תחמושת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2" name="Google Shape;162;p8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850234" y="369592"/>
            <a:ext cx="289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אם יש מפקד בכוח, הוא יבצע את הנמ"ח { נוהל מעצר חשוד} ?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830177" y="1248104"/>
            <a:ext cx="2935800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 </a:t>
            </a: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כן,במידה ויש מפקד בשטח,הוא יבצע את הנמ"ח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כל חייל מזהה אירוע צריך לתפעל ללא אישור מפקדיו הנמצאים בשטח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החייל והמפקד יפתחו נמ"ח ביחד</a:t>
            </a:r>
            <a:endParaRPr sz="1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 החייל יתקשר למפקדיו על מנת לבקש אישור לפתוח נמ"ח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92" y="284053"/>
            <a:ext cx="3572374" cy="6354062"/>
          </a:xfrm>
          <a:prstGeom prst="rect">
            <a:avLst/>
          </a:prstGeom>
          <a:noFill/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4" name="Google Shape;174;p9"/>
          <p:cNvSpPr txBox="1"/>
          <p:nvPr/>
        </p:nvSpPr>
        <p:spPr>
          <a:xfrm>
            <a:off x="7098632" y="842211"/>
            <a:ext cx="4211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הכנסת שאלות</a:t>
            </a:r>
            <a:endParaRPr sz="28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870284" y="514642"/>
            <a:ext cx="289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מהו סדר הפעולות הנכון לנוהל מעצר חשוד?</a:t>
            </a:r>
            <a:endParaRPr sz="18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810127" y="109270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rgbClr val="00B050"/>
                </a:solidFill>
                <a:latin typeface="Rubik"/>
                <a:ea typeface="Rubik"/>
                <a:cs typeface="Rubik"/>
                <a:sym typeface="Rubik"/>
              </a:rPr>
              <a:t> "עצור והזדהה", דריכת נשק, ירי באוויר, ירי פלג גוף תחתון, ירי מרכז מסה</a:t>
            </a:r>
            <a:endParaRPr sz="1400">
              <a:solidFill>
                <a:srgbClr val="00B0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830179" y="2088636"/>
            <a:ext cx="2935705" cy="751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ירי פלג גוף תחתון, ירי באוויר, "עצור והזדהה", דריכת נשק, ירי מרכז מסה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804863" y="3116524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"עצור והזדהה", דריכת נשק, ירי באוויר, ירי מרכז מסה, ירי פלג גוף תחתון</a:t>
            </a:r>
            <a:endParaRPr sz="1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804862" y="4112457"/>
            <a:ext cx="2935705" cy="7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4925" cap="flat" cmpd="sng">
            <a:solidFill>
              <a:srgbClr val="42719B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8083A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Rubik"/>
                <a:ea typeface="Rubik"/>
                <a:cs typeface="Rubik"/>
                <a:sym typeface="Rubik"/>
              </a:rPr>
              <a:t> "עצור והזדהה", ירי פלג גוף תחתון, ירי למרכז מסה, דריכת נשק ירי באוויר</a:t>
            </a:r>
            <a:endParaRPr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6352674" y="1668379"/>
            <a:ext cx="49570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לשמור על הגופנים של התשובות:</a:t>
            </a:r>
            <a:b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Rubik semiBold לשאלה, ו Rubik לתשובות</a:t>
            </a:r>
            <a:endParaRPr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לשנות את צבע התשובה הנכונה </a:t>
            </a:r>
            <a:r>
              <a:rPr lang="iw-IL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לירוק (0, 176, 80)RGB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למחוק את המילה הסבר! לפני כל הסבר, צריך להיות כתוב "הסבר:"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1804</Words>
  <Application>Microsoft Office PowerPoint</Application>
  <PresentationFormat>מסך רחב</PresentationFormat>
  <Paragraphs>330</Paragraphs>
  <Slides>37</Slides>
  <Notes>37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37</vt:i4>
      </vt:variant>
    </vt:vector>
  </HeadingPairs>
  <TitlesOfParts>
    <vt:vector size="42" baseType="lpstr">
      <vt:lpstr>Rubik</vt:lpstr>
      <vt:lpstr>Rubik SemiBold</vt:lpstr>
      <vt:lpstr>Calibri</vt:lpstr>
      <vt:lpstr>Arial</vt:lpstr>
      <vt:lpstr>ערכת נושא Office</vt:lpstr>
      <vt:lpstr>הכנסת מידע ללומדת סולמות וחבלים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הכנסת מידע ללומדת סולמות וחבלים</dc:title>
  <dc:creator>שירה כהן</dc:creator>
  <cp:lastModifiedBy>שירה כהן</cp:lastModifiedBy>
  <cp:revision>1</cp:revision>
  <dcterms:created xsi:type="dcterms:W3CDTF">2023-12-28T15:42:47Z</dcterms:created>
  <dcterms:modified xsi:type="dcterms:W3CDTF">2024-01-03T19:10:43Z</dcterms:modified>
</cp:coreProperties>
</file>