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7" r:id="rId3"/>
    <p:sldId id="260" r:id="rId4"/>
    <p:sldId id="258" r:id="rId5"/>
    <p:sldId id="274" r:id="rId6"/>
    <p:sldId id="271" r:id="rId7"/>
    <p:sldId id="262" r:id="rId8"/>
    <p:sldId id="264" r:id="rId9"/>
    <p:sldId id="278" r:id="rId10"/>
    <p:sldId id="279" r:id="rId11"/>
    <p:sldId id="265" r:id="rId12"/>
    <p:sldId id="269" r:id="rId13"/>
    <p:sldId id="280" r:id="rId14"/>
    <p:sldId id="270" r:id="rId15"/>
    <p:sldId id="281" r:id="rId16"/>
    <p:sldId id="282" r:id="rId17"/>
    <p:sldId id="284" r:id="rId18"/>
    <p:sldId id="283" r:id="rId19"/>
  </p:sldIdLst>
  <p:sldSz cx="6858000" cy="12192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75645" initials="u" lastIdx="23" clrIdx="0">
    <p:extLst>
      <p:ext uri="{19B8F6BF-5375-455C-9EA6-DF929625EA0E}">
        <p15:presenceInfo xmlns:p15="http://schemas.microsoft.com/office/powerpoint/2012/main" userId="u75645"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B5D2EC"/>
    <a:srgbClr val="656BBB"/>
    <a:srgbClr val="FA3636"/>
    <a:srgbClr val="FFCCFF"/>
    <a:srgbClr val="FEBC44"/>
    <a:srgbClr val="AF0101"/>
    <a:srgbClr val="F3750D"/>
    <a:srgbClr val="C3EBE7"/>
    <a:srgbClr val="4CC4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4660"/>
  </p:normalViewPr>
  <p:slideViewPr>
    <p:cSldViewPr snapToGrid="0">
      <p:cViewPr varScale="1">
        <p:scale>
          <a:sx n="66" d="100"/>
          <a:sy n="66" d="100"/>
        </p:scale>
        <p:origin x="32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25T16:32:11.901" idx="18">
    <p:pos x="650" y="111"/>
    <p:text>בלחיצה על הסמל של מדור טי"ל יפתח דף אודות</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5-24T17:35:04.269" idx="1">
    <p:pos x="2221" y="3320"/>
    <p:text>אנימציה של תרנגולת הולכת לרוחב המסך, עוצרת, מטילה ביצה ויוצאת מהמסך.</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5-25T09:25:36.864" idx="8">
    <p:pos x="2322" y="2798"/>
    <p:text>תמונה של ביצה שעליה אפשר לצייר.</p:text>
    <p:extLst>
      <p:ext uri="{C676402C-5697-4E1C-873F-D02D1690AC5C}">
        <p15:threadingInfo xmlns:p15="http://schemas.microsoft.com/office/powerpoint/2012/main" timeZoneBias="-180"/>
      </p:ext>
    </p:extLst>
  </p:cm>
  <p:cm authorId="1" dt="2022-05-25T09:31:53.271" idx="10">
    <p:pos x="495" y="6767"/>
    <p:text>בלחיצה מעביר חזרה למפה</p:text>
    <p:extLst>
      <p:ext uri="{C676402C-5697-4E1C-873F-D02D1690AC5C}">
        <p15:threadingInfo xmlns:p15="http://schemas.microsoft.com/office/powerpoint/2012/main" timeZoneBias="-180"/>
      </p:ext>
    </p:extLst>
  </p:cm>
  <p:cm authorId="1" dt="2022-05-25T09:32:28.679" idx="11">
    <p:pos x="997" y="6090"/>
    <p:text>בלחיצה, התמונה החדשה של הביצה מופיעה מימין למטה</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5-25T09:39:33.590" idx="13">
    <p:pos x="3326" y="1164"/>
    <p:text>הביצה הנוכחית זוהרת. כל הביצים שעוד לא עברנו בהן לא מאופשרות. הביצים שעברנו עליהן כבר כן מאופשרות</p:text>
    <p:extLst>
      <p:ext uri="{C676402C-5697-4E1C-873F-D02D1690AC5C}">
        <p15:threadingInfo xmlns:p15="http://schemas.microsoft.com/office/powerpoint/2012/main" timeZoneBias="-180"/>
      </p:ext>
    </p:extLst>
  </p:cm>
  <p:cm authorId="1" dt="2022-05-25T09:43:01.014" idx="14">
    <p:pos x="3149" y="6508"/>
    <p:text/>
    <p:extLst>
      <p:ext uri="{C676402C-5697-4E1C-873F-D02D1690AC5C}">
        <p15:threadingInfo xmlns:p15="http://schemas.microsoft.com/office/powerpoint/2012/main" timeZoneBias="-180"/>
      </p:ext>
    </p:extLst>
  </p:cm>
  <p:cm authorId="1" dt="2022-05-25T15:45:33.482" idx="17">
    <p:pos x="1619" y="1747"/>
    <p:text>שביל שאני אכין מאוחר יותר</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5-26T08:38:35.218" idx="19">
    <p:pos x="1514" y="3860"/>
    <p:text>לחיצה על רקע הבית משנה את הצבע שלו, לחיצה על הדלת משנה את הצבע שלה ולחיצה על החלון משנה את הסגנון שלו. יש שלוש אפשרויות שמתחלפות בצורה מעגלית</p:text>
    <p:extLst>
      <p:ext uri="{C676402C-5697-4E1C-873F-D02D1690AC5C}">
        <p15:threadingInfo xmlns:p15="http://schemas.microsoft.com/office/powerpoint/2012/main" timeZoneBias="-180"/>
      </p:ext>
    </p:extLst>
  </p:cm>
  <p:cm authorId="1" dt="2022-05-26T08:40:08.546" idx="20">
    <p:pos x="449" y="6090"/>
    <p:text>אם כל התמונות נכונות, מחזיר חזרה למפה</p:text>
    <p:extLst>
      <p:ext uri="{C676402C-5697-4E1C-873F-D02D1690AC5C}">
        <p15:threadingInfo xmlns:p15="http://schemas.microsoft.com/office/powerpoint/2012/main" timeZoneBias="-180"/>
      </p:ext>
    </p:extLst>
  </p:cm>
  <p:cm authorId="1" dt="2022-05-26T08:43:33.592" idx="21">
    <p:pos x="449" y="6226"/>
    <p:text>אם לא, מקפיץ הודעה</p:text>
    <p:extLst>
      <p:ext uri="{C676402C-5697-4E1C-873F-D02D1690AC5C}">
        <p15:threadingInfo xmlns:p15="http://schemas.microsoft.com/office/powerpoint/2012/main" timeZoneBias="-180">
          <p15:parentCm authorId="1" idx="20"/>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5-26T08:38:35.218" idx="19">
    <p:pos x="1496" y="3513"/>
    <p:text>לחיצה על רקע הבית משנה את הצבע שלו, לחיצה על הדלת משנה את הצבע שלה ולחיצה על החלון משנה את הסגנון שלו. יש שלוש אפשרויות שמתחלפות בצורה מעגלית</p:text>
    <p:extLst>
      <p:ext uri="{C676402C-5697-4E1C-873F-D02D1690AC5C}">
        <p15:threadingInfo xmlns:p15="http://schemas.microsoft.com/office/powerpoint/2012/main" timeZoneBias="-180"/>
      </p:ext>
    </p:extLst>
  </p:cm>
  <p:cm authorId="1" dt="2022-05-26T08:40:08.546" idx="20">
    <p:pos x="449" y="6090"/>
    <p:text>אם כל התמונות נכונות, מחזיר חזרה למפה</p:text>
    <p:extLst>
      <p:ext uri="{C676402C-5697-4E1C-873F-D02D1690AC5C}">
        <p15:threadingInfo xmlns:p15="http://schemas.microsoft.com/office/powerpoint/2012/main" timeZoneBias="-180"/>
      </p:ext>
    </p:extLst>
  </p:cm>
  <p:cm authorId="1" dt="2022-05-26T08:43:33.592" idx="21">
    <p:pos x="449" y="6226"/>
    <p:text>אם לא, מקפיץ הודעה</p:text>
    <p:extLst>
      <p:ext uri="{C676402C-5697-4E1C-873F-D02D1690AC5C}">
        <p15:threadingInfo xmlns:p15="http://schemas.microsoft.com/office/powerpoint/2012/main" timeZoneBias="-180">
          <p15:parentCm authorId="1" idx="20"/>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05-26T09:48:50.065" idx="22">
    <p:pos x="10" y="10"/>
    <p:text>הביצים מהבהבות לפי הסדר והמשתמש צריך ללחוץ על הביצה הנכונה (כמו סיימון). אם הוא לחץ על הביצה הלא נכונה, הרצף מתחיל מההתחלה. כשהמשתמש מצליח לזכור את כל הסדר, כפתור המשך הופך למאופשר</p:text>
    <p:extLst>
      <p:ext uri="{C676402C-5697-4E1C-873F-D02D1690AC5C}">
        <p15:threadingInfo xmlns:p15="http://schemas.microsoft.com/office/powerpoint/2012/main" timeZoneBias="-1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2-05-26T10:02:45.064" idx="23">
    <p:pos x="3959" y="6155"/>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814FAB-FC47-4F20-837B-9FF60E2ECB32}" type="datetimeFigureOut">
              <a:rPr lang="he-IL" smtClean="0"/>
              <a:t>ט'/סיון/תשפ"ב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9D31C71-D040-48C2-9F4A-7D7A133276C1}" type="slidenum">
              <a:rPr lang="he-IL" smtClean="0"/>
              <a:t>‹#›</a:t>
            </a:fld>
            <a:endParaRPr lang="he-IL"/>
          </a:p>
        </p:txBody>
      </p:sp>
    </p:spTree>
    <p:extLst>
      <p:ext uri="{BB962C8B-B14F-4D97-AF65-F5344CB8AC3E}">
        <p14:creationId xmlns:p14="http://schemas.microsoft.com/office/powerpoint/2010/main" val="3530556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814FAB-FC47-4F20-837B-9FF60E2ECB32}" type="datetimeFigureOut">
              <a:rPr lang="he-IL" smtClean="0"/>
              <a:t>ט'/סיון/תשפ"ב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9D31C71-D040-48C2-9F4A-7D7A133276C1}" type="slidenum">
              <a:rPr lang="he-IL" smtClean="0"/>
              <a:t>‹#›</a:t>
            </a:fld>
            <a:endParaRPr lang="he-IL"/>
          </a:p>
        </p:txBody>
      </p:sp>
    </p:spTree>
    <p:extLst>
      <p:ext uri="{BB962C8B-B14F-4D97-AF65-F5344CB8AC3E}">
        <p14:creationId xmlns:p14="http://schemas.microsoft.com/office/powerpoint/2010/main" val="215882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814FAB-FC47-4F20-837B-9FF60E2ECB32}" type="datetimeFigureOut">
              <a:rPr lang="he-IL" smtClean="0"/>
              <a:t>ט'/סיון/תשפ"ב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9D31C71-D040-48C2-9F4A-7D7A133276C1}" type="slidenum">
              <a:rPr lang="he-IL" smtClean="0"/>
              <a:t>‹#›</a:t>
            </a:fld>
            <a:endParaRPr lang="he-IL"/>
          </a:p>
        </p:txBody>
      </p:sp>
    </p:spTree>
    <p:extLst>
      <p:ext uri="{BB962C8B-B14F-4D97-AF65-F5344CB8AC3E}">
        <p14:creationId xmlns:p14="http://schemas.microsoft.com/office/powerpoint/2010/main" val="30127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814FAB-FC47-4F20-837B-9FF60E2ECB32}" type="datetimeFigureOut">
              <a:rPr lang="he-IL" smtClean="0"/>
              <a:t>ט'/סיון/תשפ"ב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9D31C71-D040-48C2-9F4A-7D7A133276C1}" type="slidenum">
              <a:rPr lang="he-IL" smtClean="0"/>
              <a:t>‹#›</a:t>
            </a:fld>
            <a:endParaRPr lang="he-IL"/>
          </a:p>
        </p:txBody>
      </p:sp>
    </p:spTree>
    <p:extLst>
      <p:ext uri="{BB962C8B-B14F-4D97-AF65-F5344CB8AC3E}">
        <p14:creationId xmlns:p14="http://schemas.microsoft.com/office/powerpoint/2010/main" val="307303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814FAB-FC47-4F20-837B-9FF60E2ECB32}" type="datetimeFigureOut">
              <a:rPr lang="he-IL" smtClean="0"/>
              <a:t>ט'/סיון/תשפ"ב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9D31C71-D040-48C2-9F4A-7D7A133276C1}" type="slidenum">
              <a:rPr lang="he-IL" smtClean="0"/>
              <a:t>‹#›</a:t>
            </a:fld>
            <a:endParaRPr lang="he-IL"/>
          </a:p>
        </p:txBody>
      </p:sp>
    </p:spTree>
    <p:extLst>
      <p:ext uri="{BB962C8B-B14F-4D97-AF65-F5344CB8AC3E}">
        <p14:creationId xmlns:p14="http://schemas.microsoft.com/office/powerpoint/2010/main" val="1264339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814FAB-FC47-4F20-837B-9FF60E2ECB32}" type="datetimeFigureOut">
              <a:rPr lang="he-IL" smtClean="0"/>
              <a:t>ט'/סיון/תשפ"ב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9D31C71-D040-48C2-9F4A-7D7A133276C1}" type="slidenum">
              <a:rPr lang="he-IL" smtClean="0"/>
              <a:t>‹#›</a:t>
            </a:fld>
            <a:endParaRPr lang="he-IL"/>
          </a:p>
        </p:txBody>
      </p:sp>
    </p:spTree>
    <p:extLst>
      <p:ext uri="{BB962C8B-B14F-4D97-AF65-F5344CB8AC3E}">
        <p14:creationId xmlns:p14="http://schemas.microsoft.com/office/powerpoint/2010/main" val="366204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814FAB-FC47-4F20-837B-9FF60E2ECB32}" type="datetimeFigureOut">
              <a:rPr lang="he-IL" smtClean="0"/>
              <a:t>ט'/סיון/תשפ"ב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9D31C71-D040-48C2-9F4A-7D7A133276C1}" type="slidenum">
              <a:rPr lang="he-IL" smtClean="0"/>
              <a:t>‹#›</a:t>
            </a:fld>
            <a:endParaRPr lang="he-IL"/>
          </a:p>
        </p:txBody>
      </p:sp>
    </p:spTree>
    <p:extLst>
      <p:ext uri="{BB962C8B-B14F-4D97-AF65-F5344CB8AC3E}">
        <p14:creationId xmlns:p14="http://schemas.microsoft.com/office/powerpoint/2010/main" val="3672119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814FAB-FC47-4F20-837B-9FF60E2ECB32}" type="datetimeFigureOut">
              <a:rPr lang="he-IL" smtClean="0"/>
              <a:t>ט'/סיון/תשפ"ב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9D31C71-D040-48C2-9F4A-7D7A133276C1}" type="slidenum">
              <a:rPr lang="he-IL" smtClean="0"/>
              <a:t>‹#›</a:t>
            </a:fld>
            <a:endParaRPr lang="he-IL"/>
          </a:p>
        </p:txBody>
      </p:sp>
    </p:spTree>
    <p:extLst>
      <p:ext uri="{BB962C8B-B14F-4D97-AF65-F5344CB8AC3E}">
        <p14:creationId xmlns:p14="http://schemas.microsoft.com/office/powerpoint/2010/main" val="2252002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814FAB-FC47-4F20-837B-9FF60E2ECB32}" type="datetimeFigureOut">
              <a:rPr lang="he-IL" smtClean="0"/>
              <a:t>ט'/סיון/תשפ"ב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49D31C71-D040-48C2-9F4A-7D7A133276C1}" type="slidenum">
              <a:rPr lang="he-IL" smtClean="0"/>
              <a:t>‹#›</a:t>
            </a:fld>
            <a:endParaRPr lang="he-IL"/>
          </a:p>
        </p:txBody>
      </p:sp>
    </p:spTree>
    <p:extLst>
      <p:ext uri="{BB962C8B-B14F-4D97-AF65-F5344CB8AC3E}">
        <p14:creationId xmlns:p14="http://schemas.microsoft.com/office/powerpoint/2010/main" val="260021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E814FAB-FC47-4F20-837B-9FF60E2ECB32}" type="datetimeFigureOut">
              <a:rPr lang="he-IL" smtClean="0"/>
              <a:t>ט'/סיון/תשפ"ב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9D31C71-D040-48C2-9F4A-7D7A133276C1}" type="slidenum">
              <a:rPr lang="he-IL" smtClean="0"/>
              <a:t>‹#›</a:t>
            </a:fld>
            <a:endParaRPr lang="he-IL"/>
          </a:p>
        </p:txBody>
      </p:sp>
    </p:spTree>
    <p:extLst>
      <p:ext uri="{BB962C8B-B14F-4D97-AF65-F5344CB8AC3E}">
        <p14:creationId xmlns:p14="http://schemas.microsoft.com/office/powerpoint/2010/main" val="43229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E814FAB-FC47-4F20-837B-9FF60E2ECB32}" type="datetimeFigureOut">
              <a:rPr lang="he-IL" smtClean="0"/>
              <a:t>ט'/סיון/תשפ"ב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9D31C71-D040-48C2-9F4A-7D7A133276C1}" type="slidenum">
              <a:rPr lang="he-IL" smtClean="0"/>
              <a:t>‹#›</a:t>
            </a:fld>
            <a:endParaRPr lang="he-IL"/>
          </a:p>
        </p:txBody>
      </p:sp>
    </p:spTree>
    <p:extLst>
      <p:ext uri="{BB962C8B-B14F-4D97-AF65-F5344CB8AC3E}">
        <p14:creationId xmlns:p14="http://schemas.microsoft.com/office/powerpoint/2010/main" val="160559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BC4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cs typeface="Calibri" panose="020F0502020204030204" pitchFamily="34" charset="0"/>
              </a:defRPr>
            </a:lvl1pPr>
          </a:lstStyle>
          <a:p>
            <a:fld id="{FE814FAB-FC47-4F20-837B-9FF60E2ECB32}" type="datetimeFigureOut">
              <a:rPr lang="he-IL" smtClean="0"/>
              <a:pPr/>
              <a:t>ט'/סיון/תשפ"ב</a:t>
            </a:fld>
            <a:endParaRPr lang="he-IL" dirty="0"/>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cs typeface="Calibri" panose="020F0502020204030204" pitchFamily="34" charset="0"/>
              </a:defRPr>
            </a:lvl1pPr>
          </a:lstStyle>
          <a:p>
            <a:endParaRPr lang="he-IL" dirty="0"/>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cs typeface="Calibri" panose="020F0502020204030204" pitchFamily="34" charset="0"/>
              </a:defRPr>
            </a:lvl1pPr>
          </a:lstStyle>
          <a:p>
            <a:fld id="{49D31C71-D040-48C2-9F4A-7D7A133276C1}" type="slidenum">
              <a:rPr lang="he-IL" smtClean="0"/>
              <a:pPr/>
              <a:t>‹#›</a:t>
            </a:fld>
            <a:endParaRPr lang="he-IL" dirty="0"/>
          </a:p>
        </p:txBody>
      </p:sp>
    </p:spTree>
    <p:extLst>
      <p:ext uri="{BB962C8B-B14F-4D97-AF65-F5344CB8AC3E}">
        <p14:creationId xmlns:p14="http://schemas.microsoft.com/office/powerpoint/2010/main" val="2653021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1"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BC44"/>
        </a:solidFill>
        <a:effectLst/>
      </p:bgPr>
    </p:bg>
    <p:spTree>
      <p:nvGrpSpPr>
        <p:cNvPr id="1" name=""/>
        <p:cNvGrpSpPr/>
        <p:nvPr/>
      </p:nvGrpSpPr>
      <p:grpSpPr>
        <a:xfrm>
          <a:off x="0" y="0"/>
          <a:ext cx="0" cy="0"/>
          <a:chOff x="0" y="0"/>
          <a:chExt cx="0" cy="0"/>
        </a:xfrm>
      </p:grpSpPr>
      <p:pic>
        <p:nvPicPr>
          <p:cNvPr id="2050" name="Picture 2" descr="Abstract Yellow Background | FreeVectors"/>
          <p:cNvPicPr>
            <a:picLocks noChangeAspect="1" noChangeArrowheads="1"/>
          </p:cNvPicPr>
          <p:nvPr/>
        </p:nvPicPr>
        <p:blipFill rotWithShape="1">
          <a:blip r:embed="rId2">
            <a:extLst>
              <a:ext uri="{28A0092B-C50C-407E-A947-70E740481C1C}">
                <a14:useLocalDpi xmlns:a14="http://schemas.microsoft.com/office/drawing/2010/main" val="0"/>
              </a:ext>
            </a:extLst>
          </a:blip>
          <a:srcRect l="35798"/>
          <a:stretch/>
        </p:blipFill>
        <p:spPr bwMode="auto">
          <a:xfrm>
            <a:off x="29029" y="-141"/>
            <a:ext cx="6946898" cy="12192141"/>
          </a:xfrm>
          <a:prstGeom prst="rect">
            <a:avLst/>
          </a:prstGeom>
          <a:noFill/>
          <a:extLst>
            <a:ext uri="{909E8E84-426E-40DD-AFC4-6F175D3DCCD1}">
              <a14:hiddenFill xmlns:a14="http://schemas.microsoft.com/office/drawing/2010/main">
                <a:solidFill>
                  <a:srgbClr val="FFFFFF"/>
                </a:solidFill>
              </a14:hiddenFill>
            </a:ext>
          </a:extLst>
        </p:spPr>
      </p:pic>
      <p:pic>
        <p:nvPicPr>
          <p:cNvPr id="16" name="Content Placeholder 1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1562" y="124344"/>
            <a:ext cx="730267" cy="612165"/>
          </a:xfrm>
        </p:spPr>
      </p:pic>
      <p:sp>
        <p:nvSpPr>
          <p:cNvPr id="6" name="Rounded Rectangle 5"/>
          <p:cNvSpPr/>
          <p:nvPr/>
        </p:nvSpPr>
        <p:spPr>
          <a:xfrm rot="16200000">
            <a:off x="801705" y="2074949"/>
            <a:ext cx="5326743" cy="5246494"/>
          </a:xfrm>
          <a:prstGeom prst="roundRect">
            <a:avLst/>
          </a:prstGeom>
          <a:solidFill>
            <a:srgbClr val="4CC4B9"/>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1" fromWordArt="0" anchor="ctr" anchorCtr="0" forceAA="0" compatLnSpc="1">
            <a:prstTxWarp prst="textNoShape">
              <a:avLst/>
            </a:prstTxWarp>
            <a:noAutofit/>
          </a:bodyPr>
          <a:lstStyle/>
          <a:p>
            <a:pPr algn="ctr"/>
            <a:endParaRPr lang="he-IL" sz="1013" dirty="0">
              <a:cs typeface="Calibri" panose="020F0502020204030204" pitchFamily="34" charset="0"/>
            </a:endParaRPr>
          </a:p>
        </p:txBody>
      </p:sp>
      <p:sp>
        <p:nvSpPr>
          <p:cNvPr id="12" name="TextBox 11"/>
          <p:cNvSpPr txBox="1"/>
          <p:nvPr/>
        </p:nvSpPr>
        <p:spPr>
          <a:xfrm>
            <a:off x="1484086" y="2920195"/>
            <a:ext cx="4093029" cy="3539430"/>
          </a:xfrm>
          <a:prstGeom prst="rect">
            <a:avLst/>
          </a:prstGeom>
          <a:noFill/>
        </p:spPr>
        <p:txBody>
          <a:bodyPr wrap="square" rtlCol="1">
            <a:spAutoFit/>
          </a:bodyPr>
          <a:lstStyle/>
          <a:p>
            <a:pPr algn="ctr" rtl="1"/>
            <a:r>
              <a:rPr lang="he-IL" sz="7200" dirty="0" smtClean="0">
                <a:solidFill>
                  <a:srgbClr val="033F63"/>
                </a:solidFill>
                <a:cs typeface="Calibri" panose="020F0502020204030204" pitchFamily="34" charset="0"/>
              </a:rPr>
              <a:t>לעולם לא נישבר!</a:t>
            </a:r>
          </a:p>
          <a:p>
            <a:pPr algn="ctr" rtl="1"/>
            <a:r>
              <a:rPr lang="he-IL" sz="4000" dirty="0" smtClean="0">
                <a:solidFill>
                  <a:srgbClr val="033F63"/>
                </a:solidFill>
                <a:cs typeface="Calibri" panose="020F0502020204030204" pitchFamily="34" charset="0"/>
              </a:rPr>
              <a:t>טיפול בביצים בפינת ליטוף</a:t>
            </a:r>
            <a:endParaRPr lang="he-IL" sz="4000" dirty="0">
              <a:solidFill>
                <a:srgbClr val="033F63"/>
              </a:solidFill>
              <a:cs typeface="Calibri" panose="020F0502020204030204" pitchFamily="34" charset="0"/>
            </a:endParaRPr>
          </a:p>
        </p:txBody>
      </p:sp>
      <p:sp>
        <p:nvSpPr>
          <p:cNvPr id="13" name="Rounded Rectangle 12"/>
          <p:cNvSpPr/>
          <p:nvPr/>
        </p:nvSpPr>
        <p:spPr>
          <a:xfrm>
            <a:off x="693056" y="9855201"/>
            <a:ext cx="1745343" cy="667656"/>
          </a:xfrm>
          <a:prstGeom prst="roundRect">
            <a:avLst/>
          </a:prstGeom>
          <a:solidFill>
            <a:srgbClr val="4C271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15" name="TextBox 14"/>
          <p:cNvSpPr txBox="1"/>
          <p:nvPr/>
        </p:nvSpPr>
        <p:spPr>
          <a:xfrm>
            <a:off x="462641" y="9958196"/>
            <a:ext cx="2217058" cy="461665"/>
          </a:xfrm>
          <a:prstGeom prst="rect">
            <a:avLst/>
          </a:prstGeom>
          <a:noFill/>
        </p:spPr>
        <p:txBody>
          <a:bodyPr wrap="square" rtlCol="1">
            <a:spAutoFit/>
          </a:bodyPr>
          <a:lstStyle/>
          <a:p>
            <a:pPr algn="ctr" rtl="1"/>
            <a:r>
              <a:rPr lang="he-IL" sz="2400" dirty="0" smtClean="0">
                <a:solidFill>
                  <a:schemeClr val="bg1"/>
                </a:solidFill>
                <a:cs typeface="Calibri" panose="020F0502020204030204" pitchFamily="34" charset="0"/>
              </a:rPr>
              <a:t>בואו נתחיל!</a:t>
            </a:r>
            <a:endParaRPr lang="he-IL" sz="2400" dirty="0">
              <a:solidFill>
                <a:schemeClr val="bg1"/>
              </a:solidFill>
              <a:cs typeface="Calibri" panose="020F0502020204030204" pitchFamily="34" charset="0"/>
            </a:endParaRPr>
          </a:p>
        </p:txBody>
      </p:sp>
      <p:pic>
        <p:nvPicPr>
          <p:cNvPr id="18" name="Picture 2" descr="חיל הלוגיסטיקה - Wikiwa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2376" y="-141"/>
            <a:ext cx="743419" cy="1058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944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74790" y="1933428"/>
            <a:ext cx="5304553" cy="1938992"/>
          </a:xfrm>
          <a:prstGeom prst="rect">
            <a:avLst/>
          </a:prstGeom>
          <a:noFill/>
        </p:spPr>
        <p:txBody>
          <a:bodyPr wrap="square" rtlCol="1">
            <a:spAutoFit/>
          </a:bodyPr>
          <a:lstStyle/>
          <a:p>
            <a:pPr algn="ctr" rtl="1"/>
            <a:r>
              <a:rPr lang="he-IL" sz="4000" dirty="0" smtClean="0">
                <a:solidFill>
                  <a:srgbClr val="033F63"/>
                </a:solidFill>
                <a:cs typeface="Calibri" panose="020F0502020204030204" pitchFamily="34" charset="0"/>
              </a:rPr>
              <a:t>לחצו על החלקים השונים בבית עד שהבית יתאים לביצה!</a:t>
            </a:r>
            <a:endParaRPr lang="he-IL" sz="4000" dirty="0">
              <a:solidFill>
                <a:srgbClr val="033F63"/>
              </a:solidFill>
              <a:cs typeface="Calibri" panose="020F0502020204030204" pitchFamily="34" charset="0"/>
            </a:endParaRPr>
          </a:p>
        </p:txBody>
      </p:sp>
      <p:sp>
        <p:nvSpPr>
          <p:cNvPr id="20" name="Rounded Rectangle 19"/>
          <p:cNvSpPr/>
          <p:nvPr/>
        </p:nvSpPr>
        <p:spPr>
          <a:xfrm>
            <a:off x="693056" y="9855201"/>
            <a:ext cx="1745343" cy="667656"/>
          </a:xfrm>
          <a:prstGeom prst="roundRect">
            <a:avLst/>
          </a:prstGeom>
          <a:solidFill>
            <a:srgbClr val="4C271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1" name="TextBox 20"/>
          <p:cNvSpPr txBox="1"/>
          <p:nvPr/>
        </p:nvSpPr>
        <p:spPr>
          <a:xfrm>
            <a:off x="462641" y="9958196"/>
            <a:ext cx="2217058" cy="461665"/>
          </a:xfrm>
          <a:prstGeom prst="rect">
            <a:avLst/>
          </a:prstGeom>
          <a:noFill/>
        </p:spPr>
        <p:txBody>
          <a:bodyPr wrap="square" rtlCol="1">
            <a:spAutoFit/>
          </a:bodyPr>
          <a:lstStyle/>
          <a:p>
            <a:pPr algn="ctr" rtl="1"/>
            <a:r>
              <a:rPr lang="he-IL" sz="2400" dirty="0" smtClean="0">
                <a:solidFill>
                  <a:schemeClr val="bg1"/>
                </a:solidFill>
                <a:cs typeface="Calibri" panose="020F0502020204030204" pitchFamily="34" charset="0"/>
              </a:rPr>
              <a:t>סיימתי</a:t>
            </a:r>
          </a:p>
        </p:txBody>
      </p:sp>
      <p:sp>
        <p:nvSpPr>
          <p:cNvPr id="24" name="Oval 6"/>
          <p:cNvSpPr/>
          <p:nvPr/>
        </p:nvSpPr>
        <p:spPr>
          <a:xfrm>
            <a:off x="5114470" y="9771459"/>
            <a:ext cx="1170006" cy="1647373"/>
          </a:xfrm>
          <a:custGeom>
            <a:avLst/>
            <a:gdLst>
              <a:gd name="connsiteX0" fmla="*/ 0 w 1538514"/>
              <a:gd name="connsiteY0" fmla="*/ 892629 h 1785257"/>
              <a:gd name="connsiteX1" fmla="*/ 769257 w 1538514"/>
              <a:gd name="connsiteY1" fmla="*/ 0 h 1785257"/>
              <a:gd name="connsiteX2" fmla="*/ 1538514 w 1538514"/>
              <a:gd name="connsiteY2" fmla="*/ 892629 h 1785257"/>
              <a:gd name="connsiteX3" fmla="*/ 769257 w 1538514"/>
              <a:gd name="connsiteY3" fmla="*/ 1785258 h 1785257"/>
              <a:gd name="connsiteX4" fmla="*/ 0 w 1538514"/>
              <a:gd name="connsiteY4" fmla="*/ 892629 h 1785257"/>
              <a:gd name="connsiteX0" fmla="*/ 54 w 1538568"/>
              <a:gd name="connsiteY0" fmla="*/ 1589314 h 2481943"/>
              <a:gd name="connsiteX1" fmla="*/ 740282 w 1538568"/>
              <a:gd name="connsiteY1" fmla="*/ 0 h 2481943"/>
              <a:gd name="connsiteX2" fmla="*/ 1538568 w 1538568"/>
              <a:gd name="connsiteY2" fmla="*/ 1589314 h 2481943"/>
              <a:gd name="connsiteX3" fmla="*/ 769311 w 1538568"/>
              <a:gd name="connsiteY3" fmla="*/ 2481943 h 2481943"/>
              <a:gd name="connsiteX4" fmla="*/ 54 w 1538568"/>
              <a:gd name="connsiteY4" fmla="*/ 1589314 h 2481943"/>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2235200">
                <a:moveTo>
                  <a:pt x="0" y="1342571"/>
                </a:moveTo>
                <a:cubicBezTo>
                  <a:pt x="0" y="795866"/>
                  <a:pt x="344408" y="0"/>
                  <a:pt x="769257" y="0"/>
                </a:cubicBezTo>
                <a:cubicBezTo>
                  <a:pt x="1194106" y="0"/>
                  <a:pt x="1538514" y="849586"/>
                  <a:pt x="1538514" y="1342571"/>
                </a:cubicBezTo>
                <a:cubicBezTo>
                  <a:pt x="1538514" y="2082299"/>
                  <a:pt x="1194106" y="2235200"/>
                  <a:pt x="769257" y="2235200"/>
                </a:cubicBezTo>
                <a:cubicBezTo>
                  <a:pt x="344408" y="2235200"/>
                  <a:pt x="0" y="1889276"/>
                  <a:pt x="0" y="134257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5" name="Arc 24"/>
          <p:cNvSpPr/>
          <p:nvPr/>
        </p:nvSpPr>
        <p:spPr>
          <a:xfrm rot="8329129">
            <a:off x="5242472" y="10172318"/>
            <a:ext cx="997970" cy="845657"/>
          </a:xfrm>
          <a:prstGeom prst="arc">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dirty="0">
              <a:cs typeface="Calibri" panose="020F0502020204030204" pitchFamily="34" charset="0"/>
            </a:endParaRPr>
          </a:p>
        </p:txBody>
      </p:sp>
      <p:sp>
        <p:nvSpPr>
          <p:cNvPr id="26" name="Oval 25"/>
          <p:cNvSpPr/>
          <p:nvPr/>
        </p:nvSpPr>
        <p:spPr>
          <a:xfrm>
            <a:off x="5318951" y="10319658"/>
            <a:ext cx="275772" cy="246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7" name="Oval 26"/>
          <p:cNvSpPr/>
          <p:nvPr/>
        </p:nvSpPr>
        <p:spPr>
          <a:xfrm>
            <a:off x="5741457" y="10348402"/>
            <a:ext cx="275772" cy="246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pic>
        <p:nvPicPr>
          <p:cNvPr id="28" name="Content Placeholder 1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2" y="124344"/>
            <a:ext cx="730267" cy="612165"/>
          </a:xfrm>
        </p:spPr>
      </p:pic>
      <p:pic>
        <p:nvPicPr>
          <p:cNvPr id="29" name="Picture 2" descr="חיל הלוגיסטיקה - Wikiwa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2376" y="-141"/>
            <a:ext cx="743419" cy="105813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41829" y="3954829"/>
            <a:ext cx="4899628" cy="3858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Rounded Rectangle 14"/>
          <p:cNvSpPr/>
          <p:nvPr/>
        </p:nvSpPr>
        <p:spPr>
          <a:xfrm>
            <a:off x="3065386" y="9855200"/>
            <a:ext cx="1875377" cy="667656"/>
          </a:xfrm>
          <a:prstGeom prst="roundRect">
            <a:avLst/>
          </a:prstGeom>
          <a:solidFill>
            <a:srgbClr val="4C271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16" name="TextBox 15"/>
          <p:cNvSpPr txBox="1"/>
          <p:nvPr/>
        </p:nvSpPr>
        <p:spPr>
          <a:xfrm>
            <a:off x="2884180" y="9948359"/>
            <a:ext cx="2217058" cy="461665"/>
          </a:xfrm>
          <a:prstGeom prst="rect">
            <a:avLst/>
          </a:prstGeom>
          <a:noFill/>
        </p:spPr>
        <p:txBody>
          <a:bodyPr wrap="square" rtlCol="1">
            <a:spAutoFit/>
          </a:bodyPr>
          <a:lstStyle/>
          <a:p>
            <a:pPr algn="ctr" rtl="1"/>
            <a:r>
              <a:rPr lang="he-IL" sz="2400" dirty="0" smtClean="0">
                <a:solidFill>
                  <a:schemeClr val="bg1"/>
                </a:solidFill>
                <a:cs typeface="Calibri" panose="020F0502020204030204" pitchFamily="34" charset="0"/>
              </a:rPr>
              <a:t>רוצים תזכורת?</a:t>
            </a:r>
          </a:p>
        </p:txBody>
      </p:sp>
      <p:sp>
        <p:nvSpPr>
          <p:cNvPr id="18" name="TextBox 17"/>
          <p:cNvSpPr txBox="1"/>
          <p:nvPr/>
        </p:nvSpPr>
        <p:spPr>
          <a:xfrm>
            <a:off x="712676" y="8092154"/>
            <a:ext cx="5304553" cy="1323439"/>
          </a:xfrm>
          <a:prstGeom prst="rect">
            <a:avLst/>
          </a:prstGeom>
          <a:noFill/>
        </p:spPr>
        <p:txBody>
          <a:bodyPr wrap="square" rtlCol="1">
            <a:spAutoFit/>
          </a:bodyPr>
          <a:lstStyle/>
          <a:p>
            <a:pPr algn="ctr" rtl="1"/>
            <a:r>
              <a:rPr lang="he-IL" sz="4000" dirty="0" smtClean="0">
                <a:solidFill>
                  <a:srgbClr val="FF0000"/>
                </a:solidFill>
                <a:cs typeface="Calibri" panose="020F0502020204030204" pitchFamily="34" charset="0"/>
              </a:rPr>
              <a:t>אולי כדאי לבדוק שוב את צבע הבית...</a:t>
            </a:r>
            <a:endParaRPr lang="he-IL" sz="4000" dirty="0">
              <a:solidFill>
                <a:srgbClr val="FF0000"/>
              </a:solidFill>
              <a:cs typeface="Calibri" panose="020F0502020204030204" pitchFamily="34" charset="0"/>
            </a:endParaRPr>
          </a:p>
        </p:txBody>
      </p:sp>
    </p:spTree>
    <p:extLst>
      <p:ext uri="{BB962C8B-B14F-4D97-AF65-F5344CB8AC3E}">
        <p14:creationId xmlns:p14="http://schemas.microsoft.com/office/powerpoint/2010/main" val="690775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rot="16200000">
            <a:off x="59257" y="2694023"/>
            <a:ext cx="6695521" cy="5304552"/>
          </a:xfrm>
          <a:prstGeom prst="roundRect">
            <a:avLst/>
          </a:prstGeom>
          <a:solidFill>
            <a:srgbClr val="4CC4B9"/>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1" fromWordArt="0" anchor="ctr" anchorCtr="0" forceAA="0" compatLnSpc="1">
            <a:prstTxWarp prst="textNoShape">
              <a:avLst/>
            </a:prstTxWarp>
            <a:noAutofit/>
          </a:bodyPr>
          <a:lstStyle/>
          <a:p>
            <a:pPr algn="ctr"/>
            <a:endParaRPr lang="he-IL" sz="1013" dirty="0">
              <a:cs typeface="Calibri" panose="020F0502020204030204" pitchFamily="34" charset="0"/>
            </a:endParaRPr>
          </a:p>
        </p:txBody>
      </p:sp>
      <p:sp>
        <p:nvSpPr>
          <p:cNvPr id="14" name="TextBox 13"/>
          <p:cNvSpPr txBox="1"/>
          <p:nvPr/>
        </p:nvSpPr>
        <p:spPr>
          <a:xfrm>
            <a:off x="754740" y="2320022"/>
            <a:ext cx="5304553" cy="707886"/>
          </a:xfrm>
          <a:prstGeom prst="rect">
            <a:avLst/>
          </a:prstGeom>
          <a:noFill/>
        </p:spPr>
        <p:txBody>
          <a:bodyPr wrap="square" rtlCol="1">
            <a:spAutoFit/>
          </a:bodyPr>
          <a:lstStyle/>
          <a:p>
            <a:pPr algn="ctr" rtl="1"/>
            <a:r>
              <a:rPr lang="he-IL" sz="4000" dirty="0" smtClean="0">
                <a:solidFill>
                  <a:srgbClr val="033F63"/>
                </a:solidFill>
                <a:cs typeface="Calibri" panose="020F0502020204030204" pitchFamily="34" charset="0"/>
              </a:rPr>
              <a:t>הזזה</a:t>
            </a:r>
            <a:endParaRPr lang="he-IL" sz="4000" dirty="0">
              <a:solidFill>
                <a:srgbClr val="033F63"/>
              </a:solidFill>
              <a:cs typeface="Calibri" panose="020F0502020204030204" pitchFamily="34" charset="0"/>
            </a:endParaRPr>
          </a:p>
        </p:txBody>
      </p:sp>
      <p:sp>
        <p:nvSpPr>
          <p:cNvPr id="20" name="Rounded Rectangle 19"/>
          <p:cNvSpPr/>
          <p:nvPr/>
        </p:nvSpPr>
        <p:spPr>
          <a:xfrm>
            <a:off x="693056" y="9855201"/>
            <a:ext cx="1745343" cy="667656"/>
          </a:xfrm>
          <a:prstGeom prst="roundRect">
            <a:avLst/>
          </a:prstGeom>
          <a:solidFill>
            <a:srgbClr val="4C271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1" name="TextBox 20"/>
          <p:cNvSpPr txBox="1"/>
          <p:nvPr/>
        </p:nvSpPr>
        <p:spPr>
          <a:xfrm>
            <a:off x="462641" y="9958196"/>
            <a:ext cx="2217058" cy="461665"/>
          </a:xfrm>
          <a:prstGeom prst="rect">
            <a:avLst/>
          </a:prstGeom>
          <a:noFill/>
        </p:spPr>
        <p:txBody>
          <a:bodyPr wrap="square" rtlCol="1">
            <a:spAutoFit/>
          </a:bodyPr>
          <a:lstStyle/>
          <a:p>
            <a:pPr algn="ctr" rtl="1"/>
            <a:r>
              <a:rPr lang="he-IL" sz="2400" dirty="0" smtClean="0">
                <a:solidFill>
                  <a:schemeClr val="bg1"/>
                </a:solidFill>
                <a:cs typeface="Calibri" panose="020F0502020204030204" pitchFamily="34" charset="0"/>
              </a:rPr>
              <a:t>בואו נמשיך</a:t>
            </a:r>
            <a:endParaRPr lang="he-IL" sz="2400" dirty="0">
              <a:solidFill>
                <a:schemeClr val="bg1"/>
              </a:solidFill>
              <a:cs typeface="Calibri" panose="020F0502020204030204" pitchFamily="34" charset="0"/>
            </a:endParaRPr>
          </a:p>
        </p:txBody>
      </p:sp>
      <p:sp>
        <p:nvSpPr>
          <p:cNvPr id="22" name="Oval 6"/>
          <p:cNvSpPr/>
          <p:nvPr/>
        </p:nvSpPr>
        <p:spPr>
          <a:xfrm>
            <a:off x="5114470" y="9771459"/>
            <a:ext cx="1170006" cy="1647373"/>
          </a:xfrm>
          <a:custGeom>
            <a:avLst/>
            <a:gdLst>
              <a:gd name="connsiteX0" fmla="*/ 0 w 1538514"/>
              <a:gd name="connsiteY0" fmla="*/ 892629 h 1785257"/>
              <a:gd name="connsiteX1" fmla="*/ 769257 w 1538514"/>
              <a:gd name="connsiteY1" fmla="*/ 0 h 1785257"/>
              <a:gd name="connsiteX2" fmla="*/ 1538514 w 1538514"/>
              <a:gd name="connsiteY2" fmla="*/ 892629 h 1785257"/>
              <a:gd name="connsiteX3" fmla="*/ 769257 w 1538514"/>
              <a:gd name="connsiteY3" fmla="*/ 1785258 h 1785257"/>
              <a:gd name="connsiteX4" fmla="*/ 0 w 1538514"/>
              <a:gd name="connsiteY4" fmla="*/ 892629 h 1785257"/>
              <a:gd name="connsiteX0" fmla="*/ 54 w 1538568"/>
              <a:gd name="connsiteY0" fmla="*/ 1589314 h 2481943"/>
              <a:gd name="connsiteX1" fmla="*/ 740282 w 1538568"/>
              <a:gd name="connsiteY1" fmla="*/ 0 h 2481943"/>
              <a:gd name="connsiteX2" fmla="*/ 1538568 w 1538568"/>
              <a:gd name="connsiteY2" fmla="*/ 1589314 h 2481943"/>
              <a:gd name="connsiteX3" fmla="*/ 769311 w 1538568"/>
              <a:gd name="connsiteY3" fmla="*/ 2481943 h 2481943"/>
              <a:gd name="connsiteX4" fmla="*/ 54 w 1538568"/>
              <a:gd name="connsiteY4" fmla="*/ 1589314 h 2481943"/>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2235200">
                <a:moveTo>
                  <a:pt x="0" y="1342571"/>
                </a:moveTo>
                <a:cubicBezTo>
                  <a:pt x="0" y="795866"/>
                  <a:pt x="344408" y="0"/>
                  <a:pt x="769257" y="0"/>
                </a:cubicBezTo>
                <a:cubicBezTo>
                  <a:pt x="1194106" y="0"/>
                  <a:pt x="1538514" y="849586"/>
                  <a:pt x="1538514" y="1342571"/>
                </a:cubicBezTo>
                <a:cubicBezTo>
                  <a:pt x="1538514" y="2082299"/>
                  <a:pt x="1194106" y="2235200"/>
                  <a:pt x="769257" y="2235200"/>
                </a:cubicBezTo>
                <a:cubicBezTo>
                  <a:pt x="344408" y="2235200"/>
                  <a:pt x="0" y="1889276"/>
                  <a:pt x="0" y="134257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3" name="Arc 22"/>
          <p:cNvSpPr/>
          <p:nvPr/>
        </p:nvSpPr>
        <p:spPr>
          <a:xfrm rot="8329129">
            <a:off x="5242472" y="10172318"/>
            <a:ext cx="997970" cy="845657"/>
          </a:xfrm>
          <a:prstGeom prst="arc">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dirty="0">
              <a:cs typeface="Calibri" panose="020F0502020204030204" pitchFamily="34" charset="0"/>
            </a:endParaRPr>
          </a:p>
        </p:txBody>
      </p:sp>
      <p:sp>
        <p:nvSpPr>
          <p:cNvPr id="24" name="Oval 23"/>
          <p:cNvSpPr/>
          <p:nvPr/>
        </p:nvSpPr>
        <p:spPr>
          <a:xfrm>
            <a:off x="5318951" y="10319658"/>
            <a:ext cx="275772" cy="246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5" name="Oval 24"/>
          <p:cNvSpPr/>
          <p:nvPr/>
        </p:nvSpPr>
        <p:spPr>
          <a:xfrm>
            <a:off x="5741457" y="10348402"/>
            <a:ext cx="275772" cy="246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pic>
        <p:nvPicPr>
          <p:cNvPr id="26" name="Content Placeholder 1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2" y="124344"/>
            <a:ext cx="730267" cy="612165"/>
          </a:xfrm>
        </p:spPr>
      </p:pic>
      <p:pic>
        <p:nvPicPr>
          <p:cNvPr id="27" name="Picture 2" descr="חיל הלוגיסטיקה - Wikiwa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2376" y="-141"/>
            <a:ext cx="743419" cy="10581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1023256" y="3367025"/>
            <a:ext cx="4767522" cy="4524315"/>
          </a:xfrm>
          <a:prstGeom prst="rect">
            <a:avLst/>
          </a:prstGeom>
          <a:noFill/>
        </p:spPr>
        <p:txBody>
          <a:bodyPr wrap="square" rtlCol="1">
            <a:spAutoFit/>
          </a:bodyPr>
          <a:lstStyle/>
          <a:p>
            <a:pPr marL="514350" indent="-514350" algn="ctr" rtl="1">
              <a:buAutoNum type="arabicPeriod"/>
            </a:pPr>
            <a:r>
              <a:rPr lang="he-IL" sz="3200" dirty="0" smtClean="0">
                <a:solidFill>
                  <a:srgbClr val="033F63"/>
                </a:solidFill>
                <a:latin typeface="Calibri" panose="020F0502020204030204" pitchFamily="34" charset="0"/>
                <a:cs typeface="Calibri" panose="020F0502020204030204" pitchFamily="34" charset="0"/>
              </a:rPr>
              <a:t>נשים כפפות</a:t>
            </a:r>
          </a:p>
          <a:p>
            <a:pPr marL="514350" indent="-514350" algn="ctr" rtl="1">
              <a:buAutoNum type="arabicPeriod"/>
            </a:pPr>
            <a:r>
              <a:rPr lang="he-IL" sz="3200" dirty="0" smtClean="0">
                <a:solidFill>
                  <a:srgbClr val="033F63"/>
                </a:solidFill>
                <a:latin typeface="Calibri" panose="020F0502020204030204" pitchFamily="34" charset="0"/>
                <a:cs typeface="Calibri" panose="020F0502020204030204" pitchFamily="34" charset="0"/>
              </a:rPr>
              <a:t>נניח את הביצה על משטח מרופד בצמר גפן</a:t>
            </a:r>
          </a:p>
          <a:p>
            <a:pPr marL="514350" indent="-514350" algn="ctr" rtl="1">
              <a:buAutoNum type="arabicPeriod"/>
            </a:pPr>
            <a:r>
              <a:rPr lang="he-IL" sz="3200" dirty="0" smtClean="0">
                <a:solidFill>
                  <a:srgbClr val="033F63"/>
                </a:solidFill>
                <a:latin typeface="Calibri" panose="020F0502020204030204" pitchFamily="34" charset="0"/>
                <a:cs typeface="Calibri" panose="020F0502020204030204" pitchFamily="34" charset="0"/>
              </a:rPr>
              <a:t>נרים את המשטח בזהירות לגובה של 2 ס"מ</a:t>
            </a:r>
          </a:p>
          <a:p>
            <a:pPr marL="514350" indent="-514350" algn="ctr" rtl="1">
              <a:buAutoNum type="arabicPeriod"/>
            </a:pPr>
            <a:r>
              <a:rPr lang="he-IL" sz="3200" dirty="0" smtClean="0">
                <a:solidFill>
                  <a:srgbClr val="033F63"/>
                </a:solidFill>
                <a:latin typeface="Calibri" panose="020F0502020204030204" pitchFamily="34" charset="0"/>
                <a:cs typeface="Calibri" panose="020F0502020204030204" pitchFamily="34" charset="0"/>
              </a:rPr>
              <a:t>נעביר את המשטח למקום שבו אנחנו רוצים לשים את הביצה</a:t>
            </a:r>
          </a:p>
          <a:p>
            <a:pPr marL="514350" indent="-514350" algn="ctr" rtl="1">
              <a:buAutoNum type="arabicPeriod"/>
            </a:pPr>
            <a:r>
              <a:rPr lang="he-IL" sz="3200" dirty="0" smtClean="0">
                <a:solidFill>
                  <a:srgbClr val="033F63"/>
                </a:solidFill>
                <a:latin typeface="Calibri" panose="020F0502020204030204" pitchFamily="34" charset="0"/>
                <a:cs typeface="Calibri" panose="020F0502020204030204" pitchFamily="34" charset="0"/>
              </a:rPr>
              <a:t>נוריד את הביצה מהמשטח</a:t>
            </a:r>
          </a:p>
        </p:txBody>
      </p:sp>
    </p:spTree>
    <p:extLst>
      <p:ext uri="{BB962C8B-B14F-4D97-AF65-F5344CB8AC3E}">
        <p14:creationId xmlns:p14="http://schemas.microsoft.com/office/powerpoint/2010/main" val="32655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382777" y="2684335"/>
            <a:ext cx="1627994" cy="2323340"/>
            <a:chOff x="4544829" y="2684335"/>
            <a:chExt cx="1465942" cy="2162625"/>
          </a:xfrm>
        </p:grpSpPr>
        <p:sp>
          <p:nvSpPr>
            <p:cNvPr id="26" name="Oval 6"/>
            <p:cNvSpPr/>
            <p:nvPr/>
          </p:nvSpPr>
          <p:spPr>
            <a:xfrm>
              <a:off x="4544829" y="2684335"/>
              <a:ext cx="1465942" cy="2162625"/>
            </a:xfrm>
            <a:custGeom>
              <a:avLst/>
              <a:gdLst>
                <a:gd name="connsiteX0" fmla="*/ 0 w 1538514"/>
                <a:gd name="connsiteY0" fmla="*/ 892629 h 1785257"/>
                <a:gd name="connsiteX1" fmla="*/ 769257 w 1538514"/>
                <a:gd name="connsiteY1" fmla="*/ 0 h 1785257"/>
                <a:gd name="connsiteX2" fmla="*/ 1538514 w 1538514"/>
                <a:gd name="connsiteY2" fmla="*/ 892629 h 1785257"/>
                <a:gd name="connsiteX3" fmla="*/ 769257 w 1538514"/>
                <a:gd name="connsiteY3" fmla="*/ 1785258 h 1785257"/>
                <a:gd name="connsiteX4" fmla="*/ 0 w 1538514"/>
                <a:gd name="connsiteY4" fmla="*/ 892629 h 1785257"/>
                <a:gd name="connsiteX0" fmla="*/ 54 w 1538568"/>
                <a:gd name="connsiteY0" fmla="*/ 1589314 h 2481943"/>
                <a:gd name="connsiteX1" fmla="*/ 740282 w 1538568"/>
                <a:gd name="connsiteY1" fmla="*/ 0 h 2481943"/>
                <a:gd name="connsiteX2" fmla="*/ 1538568 w 1538568"/>
                <a:gd name="connsiteY2" fmla="*/ 1589314 h 2481943"/>
                <a:gd name="connsiteX3" fmla="*/ 769311 w 1538568"/>
                <a:gd name="connsiteY3" fmla="*/ 2481943 h 2481943"/>
                <a:gd name="connsiteX4" fmla="*/ 54 w 1538568"/>
                <a:gd name="connsiteY4" fmla="*/ 1589314 h 2481943"/>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2235200">
                  <a:moveTo>
                    <a:pt x="0" y="1342571"/>
                  </a:moveTo>
                  <a:cubicBezTo>
                    <a:pt x="0" y="795866"/>
                    <a:pt x="344408" y="0"/>
                    <a:pt x="769257" y="0"/>
                  </a:cubicBezTo>
                  <a:cubicBezTo>
                    <a:pt x="1194106" y="0"/>
                    <a:pt x="1538514" y="849586"/>
                    <a:pt x="1538514" y="1342571"/>
                  </a:cubicBezTo>
                  <a:cubicBezTo>
                    <a:pt x="1538514" y="2082299"/>
                    <a:pt x="1194106" y="2235200"/>
                    <a:pt x="769257" y="2235200"/>
                  </a:cubicBezTo>
                  <a:cubicBezTo>
                    <a:pt x="344408" y="2235200"/>
                    <a:pt x="0" y="1889276"/>
                    <a:pt x="0" y="134257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600" dirty="0">
                <a:cs typeface="Calibri" panose="020F0502020204030204" pitchFamily="34" charset="0"/>
              </a:endParaRPr>
            </a:p>
          </p:txBody>
        </p:sp>
        <p:sp>
          <p:nvSpPr>
            <p:cNvPr id="2" name="TextBox 1"/>
            <p:cNvSpPr txBox="1"/>
            <p:nvPr/>
          </p:nvSpPr>
          <p:spPr>
            <a:xfrm>
              <a:off x="4599148" y="3107472"/>
              <a:ext cx="1367896" cy="1569660"/>
            </a:xfrm>
            <a:prstGeom prst="rect">
              <a:avLst/>
            </a:prstGeom>
            <a:noFill/>
          </p:spPr>
          <p:txBody>
            <a:bodyPr wrap="square" rtlCol="1">
              <a:spAutoFit/>
            </a:bodyPr>
            <a:lstStyle/>
            <a:p>
              <a:pPr algn="ctr" rtl="1"/>
              <a:r>
                <a:rPr lang="he-IL" sz="2400" dirty="0" smtClean="0">
                  <a:cs typeface="Calibri" panose="020F0502020204030204" pitchFamily="34" charset="0"/>
                </a:rPr>
                <a:t>נניח את הביצה על משטח מרופד</a:t>
              </a:r>
              <a:endParaRPr lang="he-IL" sz="2400" dirty="0">
                <a:cs typeface="Calibri" panose="020F0502020204030204" pitchFamily="34" charset="0"/>
              </a:endParaRPr>
            </a:p>
          </p:txBody>
        </p:sp>
      </p:grpSp>
      <p:grpSp>
        <p:nvGrpSpPr>
          <p:cNvPr id="3" name="Group 2"/>
          <p:cNvGrpSpPr/>
          <p:nvPr/>
        </p:nvGrpSpPr>
        <p:grpSpPr>
          <a:xfrm>
            <a:off x="1225920" y="7215232"/>
            <a:ext cx="1465942" cy="2162625"/>
            <a:chOff x="1320800" y="6734632"/>
            <a:chExt cx="1465942" cy="2162625"/>
          </a:xfrm>
        </p:grpSpPr>
        <p:sp>
          <p:nvSpPr>
            <p:cNvPr id="24" name="Oval 6"/>
            <p:cNvSpPr/>
            <p:nvPr/>
          </p:nvSpPr>
          <p:spPr>
            <a:xfrm>
              <a:off x="1320800" y="6734632"/>
              <a:ext cx="1465942" cy="2162625"/>
            </a:xfrm>
            <a:custGeom>
              <a:avLst/>
              <a:gdLst>
                <a:gd name="connsiteX0" fmla="*/ 0 w 1538514"/>
                <a:gd name="connsiteY0" fmla="*/ 892629 h 1785257"/>
                <a:gd name="connsiteX1" fmla="*/ 769257 w 1538514"/>
                <a:gd name="connsiteY1" fmla="*/ 0 h 1785257"/>
                <a:gd name="connsiteX2" fmla="*/ 1538514 w 1538514"/>
                <a:gd name="connsiteY2" fmla="*/ 892629 h 1785257"/>
                <a:gd name="connsiteX3" fmla="*/ 769257 w 1538514"/>
                <a:gd name="connsiteY3" fmla="*/ 1785258 h 1785257"/>
                <a:gd name="connsiteX4" fmla="*/ 0 w 1538514"/>
                <a:gd name="connsiteY4" fmla="*/ 892629 h 1785257"/>
                <a:gd name="connsiteX0" fmla="*/ 54 w 1538568"/>
                <a:gd name="connsiteY0" fmla="*/ 1589314 h 2481943"/>
                <a:gd name="connsiteX1" fmla="*/ 740282 w 1538568"/>
                <a:gd name="connsiteY1" fmla="*/ 0 h 2481943"/>
                <a:gd name="connsiteX2" fmla="*/ 1538568 w 1538568"/>
                <a:gd name="connsiteY2" fmla="*/ 1589314 h 2481943"/>
                <a:gd name="connsiteX3" fmla="*/ 769311 w 1538568"/>
                <a:gd name="connsiteY3" fmla="*/ 2481943 h 2481943"/>
                <a:gd name="connsiteX4" fmla="*/ 54 w 1538568"/>
                <a:gd name="connsiteY4" fmla="*/ 1589314 h 2481943"/>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2235200">
                  <a:moveTo>
                    <a:pt x="0" y="1342571"/>
                  </a:moveTo>
                  <a:cubicBezTo>
                    <a:pt x="0" y="795866"/>
                    <a:pt x="344408" y="0"/>
                    <a:pt x="769257" y="0"/>
                  </a:cubicBezTo>
                  <a:cubicBezTo>
                    <a:pt x="1194106" y="0"/>
                    <a:pt x="1538514" y="849586"/>
                    <a:pt x="1538514" y="1342571"/>
                  </a:cubicBezTo>
                  <a:cubicBezTo>
                    <a:pt x="1538514" y="2082299"/>
                    <a:pt x="1194106" y="2235200"/>
                    <a:pt x="769257" y="2235200"/>
                  </a:cubicBezTo>
                  <a:cubicBezTo>
                    <a:pt x="344408" y="2235200"/>
                    <a:pt x="0" y="1889276"/>
                    <a:pt x="0" y="134257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600" dirty="0">
                <a:cs typeface="Calibri" panose="020F0502020204030204" pitchFamily="34" charset="0"/>
              </a:endParaRPr>
            </a:p>
          </p:txBody>
        </p:sp>
        <p:sp>
          <p:nvSpPr>
            <p:cNvPr id="28" name="TextBox 27"/>
            <p:cNvSpPr txBox="1"/>
            <p:nvPr/>
          </p:nvSpPr>
          <p:spPr>
            <a:xfrm>
              <a:off x="1493111" y="7321166"/>
              <a:ext cx="1147337" cy="1200329"/>
            </a:xfrm>
            <a:prstGeom prst="rect">
              <a:avLst/>
            </a:prstGeom>
            <a:noFill/>
          </p:spPr>
          <p:txBody>
            <a:bodyPr wrap="square" rtlCol="1">
              <a:spAutoFit/>
            </a:bodyPr>
            <a:lstStyle/>
            <a:p>
              <a:pPr algn="ctr" rtl="1"/>
              <a:r>
                <a:rPr lang="he-IL" sz="2400" dirty="0" smtClean="0">
                  <a:cs typeface="Calibri" panose="020F0502020204030204" pitchFamily="34" charset="0"/>
                </a:rPr>
                <a:t>נרים את המשטח בזהירות</a:t>
              </a:r>
              <a:endParaRPr lang="he-IL" sz="2400" dirty="0">
                <a:cs typeface="Calibri" panose="020F0502020204030204" pitchFamily="34" charset="0"/>
              </a:endParaRPr>
            </a:p>
          </p:txBody>
        </p:sp>
      </p:grpSp>
      <p:grpSp>
        <p:nvGrpSpPr>
          <p:cNvPr id="4" name="Group 3"/>
          <p:cNvGrpSpPr/>
          <p:nvPr/>
        </p:nvGrpSpPr>
        <p:grpSpPr>
          <a:xfrm>
            <a:off x="4382777" y="7215232"/>
            <a:ext cx="1465942" cy="2162625"/>
            <a:chOff x="4477657" y="6734632"/>
            <a:chExt cx="1465942" cy="2162625"/>
          </a:xfrm>
        </p:grpSpPr>
        <p:sp>
          <p:nvSpPr>
            <p:cNvPr id="27" name="Oval 6"/>
            <p:cNvSpPr/>
            <p:nvPr/>
          </p:nvSpPr>
          <p:spPr>
            <a:xfrm>
              <a:off x="4477657" y="6734632"/>
              <a:ext cx="1465942" cy="2162625"/>
            </a:xfrm>
            <a:custGeom>
              <a:avLst/>
              <a:gdLst>
                <a:gd name="connsiteX0" fmla="*/ 0 w 1538514"/>
                <a:gd name="connsiteY0" fmla="*/ 892629 h 1785257"/>
                <a:gd name="connsiteX1" fmla="*/ 769257 w 1538514"/>
                <a:gd name="connsiteY1" fmla="*/ 0 h 1785257"/>
                <a:gd name="connsiteX2" fmla="*/ 1538514 w 1538514"/>
                <a:gd name="connsiteY2" fmla="*/ 892629 h 1785257"/>
                <a:gd name="connsiteX3" fmla="*/ 769257 w 1538514"/>
                <a:gd name="connsiteY3" fmla="*/ 1785258 h 1785257"/>
                <a:gd name="connsiteX4" fmla="*/ 0 w 1538514"/>
                <a:gd name="connsiteY4" fmla="*/ 892629 h 1785257"/>
                <a:gd name="connsiteX0" fmla="*/ 54 w 1538568"/>
                <a:gd name="connsiteY0" fmla="*/ 1589314 h 2481943"/>
                <a:gd name="connsiteX1" fmla="*/ 740282 w 1538568"/>
                <a:gd name="connsiteY1" fmla="*/ 0 h 2481943"/>
                <a:gd name="connsiteX2" fmla="*/ 1538568 w 1538568"/>
                <a:gd name="connsiteY2" fmla="*/ 1589314 h 2481943"/>
                <a:gd name="connsiteX3" fmla="*/ 769311 w 1538568"/>
                <a:gd name="connsiteY3" fmla="*/ 2481943 h 2481943"/>
                <a:gd name="connsiteX4" fmla="*/ 54 w 1538568"/>
                <a:gd name="connsiteY4" fmla="*/ 1589314 h 2481943"/>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2235200">
                  <a:moveTo>
                    <a:pt x="0" y="1342571"/>
                  </a:moveTo>
                  <a:cubicBezTo>
                    <a:pt x="0" y="795866"/>
                    <a:pt x="344408" y="0"/>
                    <a:pt x="769257" y="0"/>
                  </a:cubicBezTo>
                  <a:cubicBezTo>
                    <a:pt x="1194106" y="0"/>
                    <a:pt x="1538514" y="849586"/>
                    <a:pt x="1538514" y="1342571"/>
                  </a:cubicBezTo>
                  <a:cubicBezTo>
                    <a:pt x="1538514" y="2082299"/>
                    <a:pt x="1194106" y="2235200"/>
                    <a:pt x="769257" y="2235200"/>
                  </a:cubicBezTo>
                  <a:cubicBezTo>
                    <a:pt x="344408" y="2235200"/>
                    <a:pt x="0" y="1889276"/>
                    <a:pt x="0" y="134257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600" dirty="0">
                <a:cs typeface="Calibri" panose="020F0502020204030204" pitchFamily="34" charset="0"/>
              </a:endParaRPr>
            </a:p>
          </p:txBody>
        </p:sp>
        <p:sp>
          <p:nvSpPr>
            <p:cNvPr id="29" name="TextBox 28"/>
            <p:cNvSpPr txBox="1"/>
            <p:nvPr/>
          </p:nvSpPr>
          <p:spPr>
            <a:xfrm>
              <a:off x="4636959" y="7433817"/>
              <a:ext cx="1147337" cy="830997"/>
            </a:xfrm>
            <a:prstGeom prst="rect">
              <a:avLst/>
            </a:prstGeom>
            <a:noFill/>
          </p:spPr>
          <p:txBody>
            <a:bodyPr wrap="square" rtlCol="1">
              <a:spAutoFit/>
            </a:bodyPr>
            <a:lstStyle/>
            <a:p>
              <a:pPr algn="ctr" rtl="1"/>
              <a:r>
                <a:rPr lang="he-IL" sz="2400" dirty="0" smtClean="0">
                  <a:cs typeface="Calibri" panose="020F0502020204030204" pitchFamily="34" charset="0"/>
                </a:rPr>
                <a:t>נשים כפפות</a:t>
              </a:r>
              <a:endParaRPr lang="he-IL" sz="2400" dirty="0">
                <a:cs typeface="Calibri" panose="020F0502020204030204" pitchFamily="34" charset="0"/>
              </a:endParaRPr>
            </a:p>
          </p:txBody>
        </p:sp>
      </p:grpSp>
      <p:grpSp>
        <p:nvGrpSpPr>
          <p:cNvPr id="6" name="Group 5"/>
          <p:cNvGrpSpPr/>
          <p:nvPr/>
        </p:nvGrpSpPr>
        <p:grpSpPr>
          <a:xfrm>
            <a:off x="1328320" y="2845050"/>
            <a:ext cx="1535592" cy="2162625"/>
            <a:chOff x="1328320" y="2845050"/>
            <a:chExt cx="1535592" cy="2162625"/>
          </a:xfrm>
        </p:grpSpPr>
        <p:sp>
          <p:nvSpPr>
            <p:cNvPr id="25" name="Oval 6"/>
            <p:cNvSpPr/>
            <p:nvPr/>
          </p:nvSpPr>
          <p:spPr>
            <a:xfrm>
              <a:off x="1328320" y="2845050"/>
              <a:ext cx="1465942" cy="2162625"/>
            </a:xfrm>
            <a:custGeom>
              <a:avLst/>
              <a:gdLst>
                <a:gd name="connsiteX0" fmla="*/ 0 w 1538514"/>
                <a:gd name="connsiteY0" fmla="*/ 892629 h 1785257"/>
                <a:gd name="connsiteX1" fmla="*/ 769257 w 1538514"/>
                <a:gd name="connsiteY1" fmla="*/ 0 h 1785257"/>
                <a:gd name="connsiteX2" fmla="*/ 1538514 w 1538514"/>
                <a:gd name="connsiteY2" fmla="*/ 892629 h 1785257"/>
                <a:gd name="connsiteX3" fmla="*/ 769257 w 1538514"/>
                <a:gd name="connsiteY3" fmla="*/ 1785258 h 1785257"/>
                <a:gd name="connsiteX4" fmla="*/ 0 w 1538514"/>
                <a:gd name="connsiteY4" fmla="*/ 892629 h 1785257"/>
                <a:gd name="connsiteX0" fmla="*/ 54 w 1538568"/>
                <a:gd name="connsiteY0" fmla="*/ 1589314 h 2481943"/>
                <a:gd name="connsiteX1" fmla="*/ 740282 w 1538568"/>
                <a:gd name="connsiteY1" fmla="*/ 0 h 2481943"/>
                <a:gd name="connsiteX2" fmla="*/ 1538568 w 1538568"/>
                <a:gd name="connsiteY2" fmla="*/ 1589314 h 2481943"/>
                <a:gd name="connsiteX3" fmla="*/ 769311 w 1538568"/>
                <a:gd name="connsiteY3" fmla="*/ 2481943 h 2481943"/>
                <a:gd name="connsiteX4" fmla="*/ 54 w 1538568"/>
                <a:gd name="connsiteY4" fmla="*/ 1589314 h 2481943"/>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2235200">
                  <a:moveTo>
                    <a:pt x="0" y="1342571"/>
                  </a:moveTo>
                  <a:cubicBezTo>
                    <a:pt x="0" y="795866"/>
                    <a:pt x="344408" y="0"/>
                    <a:pt x="769257" y="0"/>
                  </a:cubicBezTo>
                  <a:cubicBezTo>
                    <a:pt x="1194106" y="0"/>
                    <a:pt x="1538514" y="849586"/>
                    <a:pt x="1538514" y="1342571"/>
                  </a:cubicBezTo>
                  <a:cubicBezTo>
                    <a:pt x="1538514" y="2082299"/>
                    <a:pt x="1194106" y="2235200"/>
                    <a:pt x="769257" y="2235200"/>
                  </a:cubicBezTo>
                  <a:cubicBezTo>
                    <a:pt x="344408" y="2235200"/>
                    <a:pt x="0" y="1889276"/>
                    <a:pt x="0" y="134257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600" dirty="0">
                <a:cs typeface="Calibri" panose="020F0502020204030204" pitchFamily="34" charset="0"/>
              </a:endParaRPr>
            </a:p>
          </p:txBody>
        </p:sp>
        <p:sp>
          <p:nvSpPr>
            <p:cNvPr id="30" name="TextBox 29"/>
            <p:cNvSpPr txBox="1"/>
            <p:nvPr/>
          </p:nvSpPr>
          <p:spPr>
            <a:xfrm>
              <a:off x="1328320" y="3431584"/>
              <a:ext cx="1535592" cy="1200329"/>
            </a:xfrm>
            <a:prstGeom prst="rect">
              <a:avLst/>
            </a:prstGeom>
            <a:noFill/>
          </p:spPr>
          <p:txBody>
            <a:bodyPr wrap="square" rtlCol="1">
              <a:spAutoFit/>
            </a:bodyPr>
            <a:lstStyle/>
            <a:p>
              <a:pPr algn="ctr" rtl="1"/>
              <a:r>
                <a:rPr lang="he-IL" sz="2400" dirty="0" smtClean="0">
                  <a:cs typeface="Calibri" panose="020F0502020204030204" pitchFamily="34" charset="0"/>
                </a:rPr>
                <a:t>נוריד את הביצה מהמשטח</a:t>
              </a:r>
              <a:endParaRPr lang="he-IL" sz="2400" dirty="0">
                <a:cs typeface="Calibri" panose="020F0502020204030204" pitchFamily="34" charset="0"/>
              </a:endParaRPr>
            </a:p>
          </p:txBody>
        </p:sp>
      </p:grpSp>
      <p:sp>
        <p:nvSpPr>
          <p:cNvPr id="31" name="TextBox 30"/>
          <p:cNvSpPr txBox="1"/>
          <p:nvPr/>
        </p:nvSpPr>
        <p:spPr>
          <a:xfrm>
            <a:off x="776723" y="1226278"/>
            <a:ext cx="5304553" cy="1323439"/>
          </a:xfrm>
          <a:prstGeom prst="rect">
            <a:avLst/>
          </a:prstGeom>
          <a:noFill/>
        </p:spPr>
        <p:txBody>
          <a:bodyPr wrap="square" rtlCol="1">
            <a:spAutoFit/>
          </a:bodyPr>
          <a:lstStyle/>
          <a:p>
            <a:pPr algn="ctr" rtl="1"/>
            <a:r>
              <a:rPr lang="he-IL" sz="4000" dirty="0" smtClean="0">
                <a:solidFill>
                  <a:srgbClr val="033F63"/>
                </a:solidFill>
                <a:cs typeface="Calibri" panose="020F0502020204030204" pitchFamily="34" charset="0"/>
              </a:rPr>
              <a:t>לחצו על הביצים לפי סדר השלבים</a:t>
            </a:r>
            <a:endParaRPr lang="he-IL" sz="4000" dirty="0">
              <a:solidFill>
                <a:srgbClr val="033F63"/>
              </a:solidFill>
              <a:cs typeface="Calibri" panose="020F0502020204030204" pitchFamily="34" charset="0"/>
            </a:endParaRPr>
          </a:p>
        </p:txBody>
      </p:sp>
      <p:sp>
        <p:nvSpPr>
          <p:cNvPr id="32" name="TextBox 31"/>
          <p:cNvSpPr txBox="1"/>
          <p:nvPr/>
        </p:nvSpPr>
        <p:spPr>
          <a:xfrm>
            <a:off x="462641" y="11000200"/>
            <a:ext cx="5725677" cy="584775"/>
          </a:xfrm>
          <a:prstGeom prst="rect">
            <a:avLst/>
          </a:prstGeom>
          <a:noFill/>
        </p:spPr>
        <p:txBody>
          <a:bodyPr wrap="square" rtlCol="1">
            <a:spAutoFit/>
          </a:bodyPr>
          <a:lstStyle/>
          <a:p>
            <a:pPr algn="ctr" rtl="1"/>
            <a:r>
              <a:rPr lang="he-IL" sz="3200" dirty="0" smtClean="0">
                <a:solidFill>
                  <a:srgbClr val="FF0000"/>
                </a:solidFill>
                <a:cs typeface="Calibri" panose="020F0502020204030204" pitchFamily="34" charset="0"/>
              </a:rPr>
              <a:t>אופס! זו לא הביצה הנכונה. נסו שוב</a:t>
            </a:r>
            <a:endParaRPr lang="he-IL" sz="3200" dirty="0">
              <a:solidFill>
                <a:srgbClr val="FF0000"/>
              </a:solidFill>
              <a:cs typeface="Calibri" panose="020F0502020204030204" pitchFamily="34" charset="0"/>
            </a:endParaRPr>
          </a:p>
        </p:txBody>
      </p:sp>
      <p:sp>
        <p:nvSpPr>
          <p:cNvPr id="34" name="Oval 6"/>
          <p:cNvSpPr/>
          <p:nvPr/>
        </p:nvSpPr>
        <p:spPr>
          <a:xfrm>
            <a:off x="2691862" y="5007675"/>
            <a:ext cx="1568342" cy="2207557"/>
          </a:xfrm>
          <a:custGeom>
            <a:avLst/>
            <a:gdLst>
              <a:gd name="connsiteX0" fmla="*/ 0 w 1538514"/>
              <a:gd name="connsiteY0" fmla="*/ 892629 h 1785257"/>
              <a:gd name="connsiteX1" fmla="*/ 769257 w 1538514"/>
              <a:gd name="connsiteY1" fmla="*/ 0 h 1785257"/>
              <a:gd name="connsiteX2" fmla="*/ 1538514 w 1538514"/>
              <a:gd name="connsiteY2" fmla="*/ 892629 h 1785257"/>
              <a:gd name="connsiteX3" fmla="*/ 769257 w 1538514"/>
              <a:gd name="connsiteY3" fmla="*/ 1785258 h 1785257"/>
              <a:gd name="connsiteX4" fmla="*/ 0 w 1538514"/>
              <a:gd name="connsiteY4" fmla="*/ 892629 h 1785257"/>
              <a:gd name="connsiteX0" fmla="*/ 54 w 1538568"/>
              <a:gd name="connsiteY0" fmla="*/ 1589314 h 2481943"/>
              <a:gd name="connsiteX1" fmla="*/ 740282 w 1538568"/>
              <a:gd name="connsiteY1" fmla="*/ 0 h 2481943"/>
              <a:gd name="connsiteX2" fmla="*/ 1538568 w 1538568"/>
              <a:gd name="connsiteY2" fmla="*/ 1589314 h 2481943"/>
              <a:gd name="connsiteX3" fmla="*/ 769311 w 1538568"/>
              <a:gd name="connsiteY3" fmla="*/ 2481943 h 2481943"/>
              <a:gd name="connsiteX4" fmla="*/ 54 w 1538568"/>
              <a:gd name="connsiteY4" fmla="*/ 1589314 h 2481943"/>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2235200">
                <a:moveTo>
                  <a:pt x="0" y="1342571"/>
                </a:moveTo>
                <a:cubicBezTo>
                  <a:pt x="0" y="795866"/>
                  <a:pt x="344408" y="0"/>
                  <a:pt x="769257" y="0"/>
                </a:cubicBezTo>
                <a:cubicBezTo>
                  <a:pt x="1194106" y="0"/>
                  <a:pt x="1538514" y="849586"/>
                  <a:pt x="1538514" y="1342571"/>
                </a:cubicBezTo>
                <a:cubicBezTo>
                  <a:pt x="1538514" y="2082299"/>
                  <a:pt x="1194106" y="2235200"/>
                  <a:pt x="769257" y="2235200"/>
                </a:cubicBezTo>
                <a:cubicBezTo>
                  <a:pt x="344408" y="2235200"/>
                  <a:pt x="0" y="1889276"/>
                  <a:pt x="0" y="134257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600" dirty="0">
              <a:cs typeface="Calibri" panose="020F0502020204030204" pitchFamily="34" charset="0"/>
            </a:endParaRPr>
          </a:p>
        </p:txBody>
      </p:sp>
      <p:sp>
        <p:nvSpPr>
          <p:cNvPr id="35" name="TextBox 34"/>
          <p:cNvSpPr txBox="1"/>
          <p:nvPr/>
        </p:nvSpPr>
        <p:spPr>
          <a:xfrm>
            <a:off x="2678150" y="5556875"/>
            <a:ext cx="1588515" cy="1200329"/>
          </a:xfrm>
          <a:prstGeom prst="rect">
            <a:avLst/>
          </a:prstGeom>
          <a:noFill/>
        </p:spPr>
        <p:txBody>
          <a:bodyPr wrap="square" rtlCol="1">
            <a:spAutoFit/>
          </a:bodyPr>
          <a:lstStyle/>
          <a:p>
            <a:pPr algn="ctr" rtl="1"/>
            <a:r>
              <a:rPr lang="he-IL" sz="2400" dirty="0" smtClean="0">
                <a:cs typeface="Calibri" panose="020F0502020204030204" pitchFamily="34" charset="0"/>
              </a:rPr>
              <a:t>נעביר את המשטח למקום אחר</a:t>
            </a:r>
            <a:endParaRPr lang="he-IL" sz="2400" dirty="0">
              <a:cs typeface="Calibri" panose="020F0502020204030204" pitchFamily="34" charset="0"/>
            </a:endParaRPr>
          </a:p>
        </p:txBody>
      </p:sp>
      <p:pic>
        <p:nvPicPr>
          <p:cNvPr id="39" name="Content Placeholder 1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2" y="124344"/>
            <a:ext cx="730267" cy="612165"/>
          </a:xfrm>
        </p:spPr>
      </p:pic>
      <p:pic>
        <p:nvPicPr>
          <p:cNvPr id="40" name="Picture 2" descr="חיל הלוגיסטיקה - Wikiwa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2376" y="-141"/>
            <a:ext cx="743419" cy="1058134"/>
          </a:xfrm>
          <a:prstGeom prst="rect">
            <a:avLst/>
          </a:prstGeom>
          <a:noFill/>
          <a:extLst>
            <a:ext uri="{909E8E84-426E-40DD-AFC4-6F175D3DCCD1}">
              <a14:hiddenFill xmlns:a14="http://schemas.microsoft.com/office/drawing/2010/main">
                <a:solidFill>
                  <a:srgbClr val="FFFFFF"/>
                </a:solidFill>
              </a14:hiddenFill>
            </a:ext>
          </a:extLst>
        </p:spPr>
      </p:pic>
      <p:sp>
        <p:nvSpPr>
          <p:cNvPr id="41" name="Rounded Rectangle 40"/>
          <p:cNvSpPr/>
          <p:nvPr/>
        </p:nvSpPr>
        <p:spPr>
          <a:xfrm>
            <a:off x="693056" y="9855201"/>
            <a:ext cx="1745343" cy="667656"/>
          </a:xfrm>
          <a:prstGeom prst="roundRect">
            <a:avLst/>
          </a:prstGeom>
          <a:solidFill>
            <a:srgbClr val="4C271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42" name="TextBox 41"/>
          <p:cNvSpPr txBox="1"/>
          <p:nvPr/>
        </p:nvSpPr>
        <p:spPr>
          <a:xfrm>
            <a:off x="462641" y="9958196"/>
            <a:ext cx="2217058" cy="461665"/>
          </a:xfrm>
          <a:prstGeom prst="rect">
            <a:avLst/>
          </a:prstGeom>
          <a:noFill/>
        </p:spPr>
        <p:txBody>
          <a:bodyPr wrap="square" rtlCol="1">
            <a:spAutoFit/>
          </a:bodyPr>
          <a:lstStyle/>
          <a:p>
            <a:pPr algn="ctr" rtl="1"/>
            <a:r>
              <a:rPr lang="he-IL" sz="2400" dirty="0" smtClean="0">
                <a:solidFill>
                  <a:schemeClr val="bg1"/>
                </a:solidFill>
                <a:cs typeface="Calibri" panose="020F0502020204030204" pitchFamily="34" charset="0"/>
              </a:rPr>
              <a:t>בואו נמשיך</a:t>
            </a:r>
            <a:endParaRPr lang="he-IL" sz="2400" dirty="0">
              <a:solidFill>
                <a:schemeClr val="bg1"/>
              </a:solidFill>
              <a:cs typeface="Calibri" panose="020F0502020204030204" pitchFamily="34" charset="0"/>
            </a:endParaRPr>
          </a:p>
        </p:txBody>
      </p:sp>
    </p:spTree>
    <p:extLst>
      <p:ext uri="{BB962C8B-B14F-4D97-AF65-F5344CB8AC3E}">
        <p14:creationId xmlns:p14="http://schemas.microsoft.com/office/powerpoint/2010/main" val="2997661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rot="16200000">
            <a:off x="937371" y="1815909"/>
            <a:ext cx="4939293" cy="5304552"/>
          </a:xfrm>
          <a:prstGeom prst="roundRect">
            <a:avLst/>
          </a:prstGeom>
          <a:solidFill>
            <a:srgbClr val="4CC4B9"/>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1" fromWordArt="0" anchor="ctr" anchorCtr="0" forceAA="0" compatLnSpc="1">
            <a:prstTxWarp prst="textNoShape">
              <a:avLst/>
            </a:prstTxWarp>
            <a:noAutofit/>
          </a:bodyPr>
          <a:lstStyle/>
          <a:p>
            <a:pPr algn="ctr"/>
            <a:endParaRPr lang="he-IL" sz="1013" dirty="0">
              <a:cs typeface="Calibri" panose="020F0502020204030204" pitchFamily="34" charset="0"/>
            </a:endParaRPr>
          </a:p>
        </p:txBody>
      </p:sp>
      <p:sp>
        <p:nvSpPr>
          <p:cNvPr id="14" name="TextBox 13"/>
          <p:cNvSpPr txBox="1"/>
          <p:nvPr/>
        </p:nvSpPr>
        <p:spPr>
          <a:xfrm>
            <a:off x="754740" y="2320022"/>
            <a:ext cx="5304553" cy="707886"/>
          </a:xfrm>
          <a:prstGeom prst="rect">
            <a:avLst/>
          </a:prstGeom>
          <a:noFill/>
        </p:spPr>
        <p:txBody>
          <a:bodyPr wrap="square" rtlCol="1">
            <a:spAutoFit/>
          </a:bodyPr>
          <a:lstStyle/>
          <a:p>
            <a:pPr algn="ctr" rtl="1"/>
            <a:r>
              <a:rPr lang="he-IL" sz="4000" dirty="0" smtClean="0">
                <a:solidFill>
                  <a:srgbClr val="033F63"/>
                </a:solidFill>
                <a:cs typeface="Calibri" panose="020F0502020204030204" pitchFamily="34" charset="0"/>
              </a:rPr>
              <a:t>בקיעה</a:t>
            </a:r>
            <a:endParaRPr lang="he-IL" sz="4000" dirty="0">
              <a:solidFill>
                <a:srgbClr val="033F63"/>
              </a:solidFill>
              <a:cs typeface="Calibri" panose="020F0502020204030204" pitchFamily="34" charset="0"/>
            </a:endParaRPr>
          </a:p>
        </p:txBody>
      </p:sp>
      <p:sp>
        <p:nvSpPr>
          <p:cNvPr id="20" name="Rounded Rectangle 19"/>
          <p:cNvSpPr/>
          <p:nvPr/>
        </p:nvSpPr>
        <p:spPr>
          <a:xfrm>
            <a:off x="693056" y="9855201"/>
            <a:ext cx="1745343" cy="667656"/>
          </a:xfrm>
          <a:prstGeom prst="roundRect">
            <a:avLst/>
          </a:prstGeom>
          <a:solidFill>
            <a:srgbClr val="4C271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1" name="TextBox 20"/>
          <p:cNvSpPr txBox="1"/>
          <p:nvPr/>
        </p:nvSpPr>
        <p:spPr>
          <a:xfrm>
            <a:off x="462641" y="9958196"/>
            <a:ext cx="2217058" cy="461665"/>
          </a:xfrm>
          <a:prstGeom prst="rect">
            <a:avLst/>
          </a:prstGeom>
          <a:noFill/>
        </p:spPr>
        <p:txBody>
          <a:bodyPr wrap="square" rtlCol="1">
            <a:spAutoFit/>
          </a:bodyPr>
          <a:lstStyle/>
          <a:p>
            <a:pPr algn="ctr" rtl="1"/>
            <a:r>
              <a:rPr lang="he-IL" sz="2400" dirty="0" smtClean="0">
                <a:solidFill>
                  <a:schemeClr val="bg1"/>
                </a:solidFill>
                <a:cs typeface="Calibri" panose="020F0502020204030204" pitchFamily="34" charset="0"/>
              </a:rPr>
              <a:t>איזה כיף!</a:t>
            </a:r>
            <a:endParaRPr lang="he-IL" sz="2400" dirty="0">
              <a:solidFill>
                <a:schemeClr val="bg1"/>
              </a:solidFill>
              <a:cs typeface="Calibri" panose="020F0502020204030204" pitchFamily="34" charset="0"/>
            </a:endParaRPr>
          </a:p>
        </p:txBody>
      </p:sp>
      <p:sp>
        <p:nvSpPr>
          <p:cNvPr id="22" name="Oval 6"/>
          <p:cNvSpPr/>
          <p:nvPr/>
        </p:nvSpPr>
        <p:spPr>
          <a:xfrm>
            <a:off x="5114470" y="9771459"/>
            <a:ext cx="1170006" cy="1647373"/>
          </a:xfrm>
          <a:custGeom>
            <a:avLst/>
            <a:gdLst>
              <a:gd name="connsiteX0" fmla="*/ 0 w 1538514"/>
              <a:gd name="connsiteY0" fmla="*/ 892629 h 1785257"/>
              <a:gd name="connsiteX1" fmla="*/ 769257 w 1538514"/>
              <a:gd name="connsiteY1" fmla="*/ 0 h 1785257"/>
              <a:gd name="connsiteX2" fmla="*/ 1538514 w 1538514"/>
              <a:gd name="connsiteY2" fmla="*/ 892629 h 1785257"/>
              <a:gd name="connsiteX3" fmla="*/ 769257 w 1538514"/>
              <a:gd name="connsiteY3" fmla="*/ 1785258 h 1785257"/>
              <a:gd name="connsiteX4" fmla="*/ 0 w 1538514"/>
              <a:gd name="connsiteY4" fmla="*/ 892629 h 1785257"/>
              <a:gd name="connsiteX0" fmla="*/ 54 w 1538568"/>
              <a:gd name="connsiteY0" fmla="*/ 1589314 h 2481943"/>
              <a:gd name="connsiteX1" fmla="*/ 740282 w 1538568"/>
              <a:gd name="connsiteY1" fmla="*/ 0 h 2481943"/>
              <a:gd name="connsiteX2" fmla="*/ 1538568 w 1538568"/>
              <a:gd name="connsiteY2" fmla="*/ 1589314 h 2481943"/>
              <a:gd name="connsiteX3" fmla="*/ 769311 w 1538568"/>
              <a:gd name="connsiteY3" fmla="*/ 2481943 h 2481943"/>
              <a:gd name="connsiteX4" fmla="*/ 54 w 1538568"/>
              <a:gd name="connsiteY4" fmla="*/ 1589314 h 2481943"/>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2235200">
                <a:moveTo>
                  <a:pt x="0" y="1342571"/>
                </a:moveTo>
                <a:cubicBezTo>
                  <a:pt x="0" y="795866"/>
                  <a:pt x="344408" y="0"/>
                  <a:pt x="769257" y="0"/>
                </a:cubicBezTo>
                <a:cubicBezTo>
                  <a:pt x="1194106" y="0"/>
                  <a:pt x="1538514" y="849586"/>
                  <a:pt x="1538514" y="1342571"/>
                </a:cubicBezTo>
                <a:cubicBezTo>
                  <a:pt x="1538514" y="2082299"/>
                  <a:pt x="1194106" y="2235200"/>
                  <a:pt x="769257" y="2235200"/>
                </a:cubicBezTo>
                <a:cubicBezTo>
                  <a:pt x="344408" y="2235200"/>
                  <a:pt x="0" y="1889276"/>
                  <a:pt x="0" y="134257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3" name="Arc 22"/>
          <p:cNvSpPr/>
          <p:nvPr/>
        </p:nvSpPr>
        <p:spPr>
          <a:xfrm rot="8329129">
            <a:off x="5242472" y="10172318"/>
            <a:ext cx="997970" cy="845657"/>
          </a:xfrm>
          <a:prstGeom prst="arc">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dirty="0">
              <a:cs typeface="Calibri" panose="020F0502020204030204" pitchFamily="34" charset="0"/>
            </a:endParaRPr>
          </a:p>
        </p:txBody>
      </p:sp>
      <p:sp>
        <p:nvSpPr>
          <p:cNvPr id="24" name="Oval 23"/>
          <p:cNvSpPr/>
          <p:nvPr/>
        </p:nvSpPr>
        <p:spPr>
          <a:xfrm>
            <a:off x="5318951" y="10319658"/>
            <a:ext cx="275772" cy="246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5" name="Oval 24"/>
          <p:cNvSpPr/>
          <p:nvPr/>
        </p:nvSpPr>
        <p:spPr>
          <a:xfrm>
            <a:off x="5741457" y="10348402"/>
            <a:ext cx="275772" cy="246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pic>
        <p:nvPicPr>
          <p:cNvPr id="26" name="Content Placeholder 1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2" y="124344"/>
            <a:ext cx="730267" cy="612165"/>
          </a:xfrm>
        </p:spPr>
      </p:pic>
      <p:pic>
        <p:nvPicPr>
          <p:cNvPr id="27" name="Picture 2" descr="חיל הלוגיסטיקה - Wikiwa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2376" y="-141"/>
            <a:ext cx="743419" cy="10581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1023256" y="3367025"/>
            <a:ext cx="4767522" cy="3046988"/>
          </a:xfrm>
          <a:prstGeom prst="rect">
            <a:avLst/>
          </a:prstGeom>
          <a:noFill/>
        </p:spPr>
        <p:txBody>
          <a:bodyPr wrap="square" rtlCol="1">
            <a:spAutoFit/>
          </a:bodyPr>
          <a:lstStyle/>
          <a:p>
            <a:pPr algn="ctr" rtl="1"/>
            <a:r>
              <a:rPr lang="he-IL" sz="3200" dirty="0" smtClean="0">
                <a:solidFill>
                  <a:srgbClr val="033F63"/>
                </a:solidFill>
                <a:latin typeface="Calibri" panose="020F0502020204030204" pitchFamily="34" charset="0"/>
                <a:cs typeface="Calibri" panose="020F0502020204030204" pitchFamily="34" charset="0"/>
              </a:rPr>
              <a:t>אם פעלתם לפי כל השלבים שאמרנו, אחרי כחודש הביצה שלכם תבקע.</a:t>
            </a:r>
          </a:p>
          <a:p>
            <a:pPr algn="ctr" rtl="1"/>
            <a:r>
              <a:rPr lang="he-IL" sz="3200" dirty="0" smtClean="0">
                <a:solidFill>
                  <a:srgbClr val="033F63"/>
                </a:solidFill>
                <a:latin typeface="Calibri" panose="020F0502020204030204" pitchFamily="34" charset="0"/>
                <a:cs typeface="Calibri" panose="020F0502020204030204" pitchFamily="34" charset="0"/>
              </a:rPr>
              <a:t>את הגוזל שיצא נכתוב ברשימת החיות בפינת הליטוף ונשלח הודעה לאחראי על התרנגולות.</a:t>
            </a:r>
          </a:p>
        </p:txBody>
      </p:sp>
    </p:spTree>
    <p:extLst>
      <p:ext uri="{BB962C8B-B14F-4D97-AF65-F5344CB8AC3E}">
        <p14:creationId xmlns:p14="http://schemas.microsoft.com/office/powerpoint/2010/main" val="1561033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937"/>
            <a:ext cx="6858000" cy="12184063"/>
          </a:xfrm>
          <a:prstGeom prst="rect">
            <a:avLst/>
          </a:prstGeom>
          <a:solidFill>
            <a:srgbClr val="656BBB"/>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8" name="Content Placeholder 1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2" y="124344"/>
            <a:ext cx="730267" cy="612165"/>
          </a:xfrm>
        </p:spPr>
      </p:pic>
      <p:sp>
        <p:nvSpPr>
          <p:cNvPr id="2" name="AutoShape 2" descr="People Party Cartoon. Colorful Flat Style. Cartoon Vector Illustration  Royalty Free Cliparts, Vectors, And Stock Illustration. Image 109029056."/>
          <p:cNvSpPr>
            <a:spLocks noChangeAspect="1" noChangeArrowheads="1"/>
          </p:cNvSpPr>
          <p:nvPr/>
        </p:nvSpPr>
        <p:spPr bwMode="auto">
          <a:xfrm>
            <a:off x="155574" y="-144463"/>
            <a:ext cx="4905133" cy="490514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9" name="Picture 2" descr="חיל הלוגיסטיקה - Wikiwa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2376" y="-141"/>
            <a:ext cx="743419" cy="1058134"/>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People Party Cartoon. Colorful Flat Style. Cartoon Vector Illustration  Royalty Free Cliparts, Vectors, And Stock Illustration. Image 10902905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4" name="AutoShape 6" descr="People Party Cartoon. Colorful Flat Style. Cartoon Vector Illustration  Royalty Free Cliparts, Vectors, And Stock Illustration. Image 109029056."/>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3084" name="Picture 12" descr="People Party Cartoon. Colorful Flat Style. Cartoon Vector Illustration  Royalty Free Cliparts, Vectors, And Stock Illustration. Image 109029056."/>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100000">
                        <a14:foregroundMark x1="10077" y1="87487" x2="9769" y2="60821"/>
                        <a14:foregroundMark x1="6538" y1="89641" x2="8462" y2="61231"/>
                        <a14:foregroundMark x1="16769" y1="87282" x2="18000" y2="85128"/>
                        <a14:foregroundMark x1="92462" y1="89846" x2="92462" y2="64410"/>
                      </a14:backgroundRemoval>
                    </a14:imgEffect>
                  </a14:imgLayer>
                </a14:imgProps>
              </a:ext>
              <a:ext uri="{28A0092B-C50C-407E-A947-70E740481C1C}">
                <a14:useLocalDpi xmlns:a14="http://schemas.microsoft.com/office/drawing/2010/main" val="0"/>
              </a:ext>
            </a:extLst>
          </a:blip>
          <a:srcRect/>
          <a:stretch>
            <a:fillRect/>
          </a:stretch>
        </p:blipFill>
        <p:spPr bwMode="auto">
          <a:xfrm>
            <a:off x="-404814" y="6693298"/>
            <a:ext cx="7667625" cy="573314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776723" y="2573657"/>
            <a:ext cx="5304553" cy="2585323"/>
          </a:xfrm>
          <a:prstGeom prst="rect">
            <a:avLst/>
          </a:prstGeom>
          <a:noFill/>
        </p:spPr>
        <p:txBody>
          <a:bodyPr wrap="square" rtlCol="1">
            <a:spAutoFit/>
          </a:bodyPr>
          <a:lstStyle/>
          <a:p>
            <a:pPr algn="ctr" rtl="1"/>
            <a:r>
              <a:rPr lang="he-IL" sz="5400" b="1" dirty="0" smtClean="0">
                <a:solidFill>
                  <a:schemeClr val="bg1"/>
                </a:solidFill>
                <a:cs typeface="Calibri" panose="020F0502020204030204" pitchFamily="34" charset="0"/>
              </a:rPr>
              <a:t>כל הכבוד! עכשיו אתם יודעים איך לטפל בביצים!</a:t>
            </a:r>
            <a:endParaRPr lang="he-IL" sz="5400" b="1" dirty="0">
              <a:solidFill>
                <a:schemeClr val="bg1"/>
              </a:solidFill>
              <a:cs typeface="Calibri" panose="020F0502020204030204" pitchFamily="34" charset="0"/>
            </a:endParaRPr>
          </a:p>
        </p:txBody>
      </p:sp>
    </p:spTree>
    <p:extLst>
      <p:ext uri="{BB962C8B-B14F-4D97-AF65-F5344CB8AC3E}">
        <p14:creationId xmlns:p14="http://schemas.microsoft.com/office/powerpoint/2010/main" val="3613334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174171" y="3570514"/>
            <a:ext cx="6473372" cy="5965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Isosceles Triangle 15"/>
          <p:cNvSpPr/>
          <p:nvPr/>
        </p:nvSpPr>
        <p:spPr>
          <a:xfrm>
            <a:off x="174171" y="449943"/>
            <a:ext cx="6473372" cy="3120571"/>
          </a:xfrm>
          <a:prstGeom prst="triangl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Rectangle 16"/>
          <p:cNvSpPr/>
          <p:nvPr/>
        </p:nvSpPr>
        <p:spPr>
          <a:xfrm>
            <a:off x="2735942" y="6865257"/>
            <a:ext cx="1349829" cy="2670629"/>
          </a:xfrm>
          <a:prstGeom prst="rect">
            <a:avLst/>
          </a:prstGeom>
          <a:solidFill>
            <a:srgbClr val="656BBB"/>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AutoShape 2" descr="Arched window, illustration free image downlo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20" name="Picture 19"/>
          <p:cNvPicPr>
            <a:picLocks noChangeAspect="1"/>
          </p:cNvPicPr>
          <p:nvPr/>
        </p:nvPicPr>
        <p:blipFill>
          <a:blip r:embed="rId2">
            <a:clrChange>
              <a:clrFrom>
                <a:srgbClr val="FFFFFF"/>
              </a:clrFrom>
              <a:clrTo>
                <a:srgbClr val="FFFFFF">
                  <a:alpha val="0"/>
                </a:srgbClr>
              </a:clrTo>
            </a:clrChange>
          </a:blip>
          <a:stretch>
            <a:fillRect/>
          </a:stretch>
        </p:blipFill>
        <p:spPr>
          <a:xfrm>
            <a:off x="4890860" y="4208178"/>
            <a:ext cx="1176111" cy="2054735"/>
          </a:xfrm>
          <a:prstGeom prst="rect">
            <a:avLst/>
          </a:prstGeom>
        </p:spPr>
      </p:pic>
      <p:pic>
        <p:nvPicPr>
          <p:cNvPr id="21" name="Picture 20"/>
          <p:cNvPicPr>
            <a:picLocks noChangeAspect="1"/>
          </p:cNvPicPr>
          <p:nvPr/>
        </p:nvPicPr>
        <p:blipFill>
          <a:blip r:embed="rId2">
            <a:clrChange>
              <a:clrFrom>
                <a:srgbClr val="FFFFFF"/>
              </a:clrFrom>
              <a:clrTo>
                <a:srgbClr val="FFFFFF">
                  <a:alpha val="0"/>
                </a:srgbClr>
              </a:clrTo>
            </a:clrChange>
          </a:blip>
          <a:stretch>
            <a:fillRect/>
          </a:stretch>
        </p:blipFill>
        <p:spPr>
          <a:xfrm>
            <a:off x="819605" y="4208178"/>
            <a:ext cx="1057448" cy="1847424"/>
          </a:xfrm>
          <a:prstGeom prst="rect">
            <a:avLst/>
          </a:prstGeom>
        </p:spPr>
      </p:pic>
    </p:spTree>
    <p:extLst>
      <p:ext uri="{BB962C8B-B14F-4D97-AF65-F5344CB8AC3E}">
        <p14:creationId xmlns:p14="http://schemas.microsoft.com/office/powerpoint/2010/main" val="3987250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val 6"/>
          <p:cNvSpPr/>
          <p:nvPr/>
        </p:nvSpPr>
        <p:spPr>
          <a:xfrm>
            <a:off x="2118174" y="3054277"/>
            <a:ext cx="2621645" cy="3729935"/>
          </a:xfrm>
          <a:custGeom>
            <a:avLst/>
            <a:gdLst>
              <a:gd name="connsiteX0" fmla="*/ 0 w 1538514"/>
              <a:gd name="connsiteY0" fmla="*/ 892629 h 1785257"/>
              <a:gd name="connsiteX1" fmla="*/ 769257 w 1538514"/>
              <a:gd name="connsiteY1" fmla="*/ 0 h 1785257"/>
              <a:gd name="connsiteX2" fmla="*/ 1538514 w 1538514"/>
              <a:gd name="connsiteY2" fmla="*/ 892629 h 1785257"/>
              <a:gd name="connsiteX3" fmla="*/ 769257 w 1538514"/>
              <a:gd name="connsiteY3" fmla="*/ 1785258 h 1785257"/>
              <a:gd name="connsiteX4" fmla="*/ 0 w 1538514"/>
              <a:gd name="connsiteY4" fmla="*/ 892629 h 1785257"/>
              <a:gd name="connsiteX0" fmla="*/ 54 w 1538568"/>
              <a:gd name="connsiteY0" fmla="*/ 1589314 h 2481943"/>
              <a:gd name="connsiteX1" fmla="*/ 740282 w 1538568"/>
              <a:gd name="connsiteY1" fmla="*/ 0 h 2481943"/>
              <a:gd name="connsiteX2" fmla="*/ 1538568 w 1538568"/>
              <a:gd name="connsiteY2" fmla="*/ 1589314 h 2481943"/>
              <a:gd name="connsiteX3" fmla="*/ 769311 w 1538568"/>
              <a:gd name="connsiteY3" fmla="*/ 2481943 h 2481943"/>
              <a:gd name="connsiteX4" fmla="*/ 54 w 1538568"/>
              <a:gd name="connsiteY4" fmla="*/ 1589314 h 2481943"/>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2235200">
                <a:moveTo>
                  <a:pt x="0" y="1342571"/>
                </a:moveTo>
                <a:cubicBezTo>
                  <a:pt x="0" y="795866"/>
                  <a:pt x="344408" y="0"/>
                  <a:pt x="769257" y="0"/>
                </a:cubicBezTo>
                <a:cubicBezTo>
                  <a:pt x="1194106" y="0"/>
                  <a:pt x="1538514" y="849586"/>
                  <a:pt x="1538514" y="1342571"/>
                </a:cubicBezTo>
                <a:cubicBezTo>
                  <a:pt x="1538514" y="2082299"/>
                  <a:pt x="1194106" y="2235200"/>
                  <a:pt x="769257" y="2235200"/>
                </a:cubicBezTo>
                <a:cubicBezTo>
                  <a:pt x="344408" y="2235200"/>
                  <a:pt x="0" y="1889276"/>
                  <a:pt x="0" y="1342571"/>
                </a:cubicBezTo>
                <a:close/>
              </a:path>
            </a:pathLst>
          </a:cu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pic>
        <p:nvPicPr>
          <p:cNvPr id="7" name="Picture 2" descr="splash paint mud splatter brown sticker by @aswaak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0774" y="3167220"/>
            <a:ext cx="1673225" cy="16607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plash paint mud splatter brown sticker by @aswaak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120218" y="5113212"/>
            <a:ext cx="1123827" cy="11154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plash paint mud splatter brown sticker by @aswaak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543578">
            <a:off x="3326229" y="3727287"/>
            <a:ext cx="1673225" cy="166076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plash paint mud splatter brown sticker by @aswaak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12457" y="5854656"/>
            <a:ext cx="950837" cy="9437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plash paint mud splatter brown sticker by @aswaak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2383" y="4846857"/>
            <a:ext cx="1673225" cy="166076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splash paint mud splatter brown sticker by @aswaak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3597260">
            <a:off x="2348129" y="4457903"/>
            <a:ext cx="906634" cy="8998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splash paint mud splatter brown sticker by @aswaak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3068" y="4454779"/>
            <a:ext cx="1673225" cy="166076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splash paint mud splatter brown sticker by @aswaak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394415">
            <a:off x="1298416" y="3147632"/>
            <a:ext cx="2633903" cy="26142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splash paint mud splatter brown sticker by @aswaak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0346" y="5013436"/>
            <a:ext cx="1673225" cy="166076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splash paint mud splatter brown sticker by @aswaak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06154" y="5937216"/>
            <a:ext cx="1163023" cy="115436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splash paint mud splatter brown sticker by @aswaak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6594" y="3228713"/>
            <a:ext cx="1673225" cy="1660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966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val 6"/>
          <p:cNvSpPr/>
          <p:nvPr/>
        </p:nvSpPr>
        <p:spPr>
          <a:xfrm>
            <a:off x="2118174" y="3054277"/>
            <a:ext cx="2621645" cy="3729935"/>
          </a:xfrm>
          <a:custGeom>
            <a:avLst/>
            <a:gdLst>
              <a:gd name="connsiteX0" fmla="*/ 0 w 1538514"/>
              <a:gd name="connsiteY0" fmla="*/ 892629 h 1785257"/>
              <a:gd name="connsiteX1" fmla="*/ 769257 w 1538514"/>
              <a:gd name="connsiteY1" fmla="*/ 0 h 1785257"/>
              <a:gd name="connsiteX2" fmla="*/ 1538514 w 1538514"/>
              <a:gd name="connsiteY2" fmla="*/ 892629 h 1785257"/>
              <a:gd name="connsiteX3" fmla="*/ 769257 w 1538514"/>
              <a:gd name="connsiteY3" fmla="*/ 1785258 h 1785257"/>
              <a:gd name="connsiteX4" fmla="*/ 0 w 1538514"/>
              <a:gd name="connsiteY4" fmla="*/ 892629 h 1785257"/>
              <a:gd name="connsiteX0" fmla="*/ 54 w 1538568"/>
              <a:gd name="connsiteY0" fmla="*/ 1589314 h 2481943"/>
              <a:gd name="connsiteX1" fmla="*/ 740282 w 1538568"/>
              <a:gd name="connsiteY1" fmla="*/ 0 h 2481943"/>
              <a:gd name="connsiteX2" fmla="*/ 1538568 w 1538568"/>
              <a:gd name="connsiteY2" fmla="*/ 1589314 h 2481943"/>
              <a:gd name="connsiteX3" fmla="*/ 769311 w 1538568"/>
              <a:gd name="connsiteY3" fmla="*/ 2481943 h 2481943"/>
              <a:gd name="connsiteX4" fmla="*/ 54 w 1538568"/>
              <a:gd name="connsiteY4" fmla="*/ 1589314 h 2481943"/>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2235200">
                <a:moveTo>
                  <a:pt x="0" y="1342571"/>
                </a:moveTo>
                <a:cubicBezTo>
                  <a:pt x="0" y="795866"/>
                  <a:pt x="344408" y="0"/>
                  <a:pt x="769257" y="0"/>
                </a:cubicBezTo>
                <a:cubicBezTo>
                  <a:pt x="1194106" y="0"/>
                  <a:pt x="1538514" y="849586"/>
                  <a:pt x="1538514" y="1342571"/>
                </a:cubicBezTo>
                <a:cubicBezTo>
                  <a:pt x="1538514" y="2082299"/>
                  <a:pt x="1194106" y="2235200"/>
                  <a:pt x="769257" y="2235200"/>
                </a:cubicBezTo>
                <a:cubicBezTo>
                  <a:pt x="344408" y="2235200"/>
                  <a:pt x="0" y="1889276"/>
                  <a:pt x="0" y="1342571"/>
                </a:cubicBezTo>
                <a:close/>
              </a:path>
            </a:pathLst>
          </a:custGeom>
          <a:blipFill dpi="0" rotWithShape="1">
            <a:blip r:embed="rId2">
              <a:alphaModFix amt="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pic>
        <p:nvPicPr>
          <p:cNvPr id="9" name="Picture 2" descr="splash paint mud splatter brown sticker by @aswaak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33893" b="26107"/>
          <a:stretch/>
        </p:blipFill>
        <p:spPr bwMode="auto">
          <a:xfrm rot="5868356">
            <a:off x="2427639" y="4873492"/>
            <a:ext cx="1811736" cy="2010031"/>
          </a:xfrm>
          <a:prstGeom prst="ellipse">
            <a:avLst/>
          </a:prstGeom>
          <a:noFill/>
          <a:extLst>
            <a:ext uri="{909E8E84-426E-40DD-AFC4-6F175D3DCCD1}">
              <a14:hiddenFill xmlns:a14="http://schemas.microsoft.com/office/drawing/2010/main">
                <a:solidFill>
                  <a:srgbClr val="FFFFFF"/>
                </a:solidFill>
              </a14:hiddenFill>
            </a:ext>
          </a:extLst>
        </p:spPr>
      </p:pic>
      <p:pic>
        <p:nvPicPr>
          <p:cNvPr id="17" name="Picture 2" descr="splash paint mud splatter brown sticker by @aswaak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3515" t="5710" r="-1"/>
          <a:stretch/>
        </p:blipFill>
        <p:spPr bwMode="auto">
          <a:xfrm>
            <a:off x="2307771" y="3222171"/>
            <a:ext cx="1673588" cy="2772883"/>
          </a:xfrm>
          <a:prstGeom prst="ellipse">
            <a:avLst/>
          </a:prstGeom>
          <a:noFill/>
          <a:extLst>
            <a:ext uri="{909E8E84-426E-40DD-AFC4-6F175D3DCCD1}">
              <a14:hiddenFill xmlns:a14="http://schemas.microsoft.com/office/drawing/2010/main">
                <a:solidFill>
                  <a:srgbClr val="FFFFFF"/>
                </a:solidFill>
              </a14:hiddenFill>
            </a:ext>
          </a:extLst>
        </p:spPr>
      </p:pic>
      <p:pic>
        <p:nvPicPr>
          <p:cNvPr id="18" name="Picture 2" descr="splash paint mud splatter brown sticker by @aswaak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 t="-25533" r="32333" b="6491"/>
          <a:stretch/>
        </p:blipFill>
        <p:spPr bwMode="auto">
          <a:xfrm rot="20749913">
            <a:off x="2896436" y="3300142"/>
            <a:ext cx="1854515" cy="3238203"/>
          </a:xfrm>
          <a:prstGeom prst="ellipse">
            <a:avLst/>
          </a:prstGeom>
          <a:noFill/>
          <a:extLst>
            <a:ext uri="{909E8E84-426E-40DD-AFC4-6F175D3DCCD1}">
              <a14:hiddenFill xmlns:a14="http://schemas.microsoft.com/office/drawing/2010/main">
                <a:solidFill>
                  <a:srgbClr val="FFFFFF"/>
                </a:solidFill>
              </a14:hiddenFill>
            </a:ext>
          </a:extLst>
        </p:spPr>
      </p:pic>
      <p:pic>
        <p:nvPicPr>
          <p:cNvPr id="19" name="Picture 2" descr="splash paint mud splatter brown sticker by @aswaak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 t="10651" r="32333" b="6491"/>
          <a:stretch/>
        </p:blipFill>
        <p:spPr bwMode="auto">
          <a:xfrm rot="20749913">
            <a:off x="2526713" y="2984960"/>
            <a:ext cx="1854515" cy="2253901"/>
          </a:xfrm>
          <a:prstGeom prst="ellipse">
            <a:avLst/>
          </a:prstGeom>
          <a:noFill/>
          <a:extLst>
            <a:ext uri="{909E8E84-426E-40DD-AFC4-6F175D3DCCD1}">
              <a14:hiddenFill xmlns:a14="http://schemas.microsoft.com/office/drawing/2010/main">
                <a:solidFill>
                  <a:srgbClr val="FFFFFF"/>
                </a:solidFill>
              </a14:hiddenFill>
            </a:ext>
          </a:extLst>
        </p:spPr>
      </p:pic>
      <p:pic>
        <p:nvPicPr>
          <p:cNvPr id="20" name="Picture 2" descr="splash paint mud splatter brown sticker by @aswaak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7287" t="32397" r="-1015"/>
          <a:stretch/>
        </p:blipFill>
        <p:spPr bwMode="auto">
          <a:xfrm rot="19219053">
            <a:off x="2144744" y="4422351"/>
            <a:ext cx="1888143" cy="1988068"/>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81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p:nvGrpSpPr>
        <p:grpSpPr>
          <a:xfrm>
            <a:off x="749489" y="4402184"/>
            <a:ext cx="3352800" cy="3114676"/>
            <a:chOff x="749489" y="4402184"/>
            <a:chExt cx="3352800" cy="3114676"/>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489" y="4402185"/>
              <a:ext cx="3352800" cy="3114675"/>
            </a:xfrm>
            <a:prstGeom prst="rect">
              <a:avLst/>
            </a:prstGeom>
          </p:spPr>
        </p:pic>
        <p:pic>
          <p:nvPicPr>
            <p:cNvPr id="7" name="Picture 6"/>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9786" b="89908" l="9943" r="92330">
                          <a14:backgroundMark x1="88920" y1="49847" x2="88352" y2="67584"/>
                        </a14:backgroundRemoval>
                      </a14:imgEffect>
                    </a14:imgLayer>
                  </a14:imgProps>
                </a:ext>
                <a:ext uri="{28A0092B-C50C-407E-A947-70E740481C1C}">
                  <a14:useLocalDpi xmlns:a14="http://schemas.microsoft.com/office/drawing/2010/main" val="0"/>
                </a:ext>
              </a:extLst>
            </a:blip>
            <a:stretch>
              <a:fillRect/>
            </a:stretch>
          </p:blipFill>
          <p:spPr>
            <a:xfrm>
              <a:off x="749489" y="4402184"/>
              <a:ext cx="3352800" cy="3114675"/>
            </a:xfrm>
            <a:prstGeom prst="rect">
              <a:avLst/>
            </a:prstGeom>
          </p:spPr>
        </p:pic>
      </p:gr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68868"/>
          <a:stretch/>
        </p:blipFill>
        <p:spPr>
          <a:xfrm>
            <a:off x="1910632" y="539845"/>
            <a:ext cx="3352800" cy="969642"/>
          </a:xfrm>
          <a:prstGeom prst="triangle">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3281" y="8935097"/>
            <a:ext cx="3353268" cy="969348"/>
          </a:xfrm>
          <a:prstGeom prst="rect">
            <a:avLst/>
          </a:prstGeom>
        </p:spPr>
      </p:pic>
    </p:spTree>
    <p:extLst>
      <p:ext uri="{BB962C8B-B14F-4D97-AF65-F5344CB8AC3E}">
        <p14:creationId xmlns:p14="http://schemas.microsoft.com/office/powerpoint/2010/main" val="407621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2" y="124344"/>
            <a:ext cx="730267" cy="612165"/>
          </a:xfrm>
        </p:spPr>
      </p:pic>
      <p:sp>
        <p:nvSpPr>
          <p:cNvPr id="6" name="Rounded Rectangle 5"/>
          <p:cNvSpPr/>
          <p:nvPr/>
        </p:nvSpPr>
        <p:spPr>
          <a:xfrm rot="16200000">
            <a:off x="718692" y="1209433"/>
            <a:ext cx="5486402" cy="5970396"/>
          </a:xfrm>
          <a:prstGeom prst="roundRect">
            <a:avLst/>
          </a:prstGeom>
          <a:solidFill>
            <a:srgbClr val="4CC4B9"/>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1" fromWordArt="0" anchor="ctr" anchorCtr="0" forceAA="0" compatLnSpc="1">
            <a:prstTxWarp prst="textNoShape">
              <a:avLst/>
            </a:prstTxWarp>
            <a:noAutofit/>
          </a:bodyPr>
          <a:lstStyle/>
          <a:p>
            <a:pPr algn="ctr"/>
            <a:endParaRPr lang="he-IL" sz="1013" dirty="0">
              <a:cs typeface="Calibri" panose="020F0502020204030204" pitchFamily="34" charset="0"/>
            </a:endParaRPr>
          </a:p>
        </p:txBody>
      </p:sp>
      <p:sp>
        <p:nvSpPr>
          <p:cNvPr id="12" name="TextBox 11"/>
          <p:cNvSpPr txBox="1"/>
          <p:nvPr/>
        </p:nvSpPr>
        <p:spPr>
          <a:xfrm>
            <a:off x="1855795" y="1451430"/>
            <a:ext cx="4093029" cy="1200329"/>
          </a:xfrm>
          <a:prstGeom prst="rect">
            <a:avLst/>
          </a:prstGeom>
          <a:noFill/>
        </p:spPr>
        <p:txBody>
          <a:bodyPr wrap="square" rtlCol="1">
            <a:spAutoFit/>
          </a:bodyPr>
          <a:lstStyle/>
          <a:p>
            <a:pPr algn="ctr" rtl="1"/>
            <a:r>
              <a:rPr lang="he-IL" sz="7200" dirty="0" smtClean="0">
                <a:solidFill>
                  <a:srgbClr val="033F63"/>
                </a:solidFill>
                <a:cs typeface="Calibri" panose="020F0502020204030204" pitchFamily="34" charset="0"/>
              </a:rPr>
              <a:t>אודות</a:t>
            </a:r>
            <a:endParaRPr lang="he-IL" sz="4000" dirty="0">
              <a:solidFill>
                <a:srgbClr val="033F63"/>
              </a:solidFill>
              <a:cs typeface="Calibri" panose="020F0502020204030204" pitchFamily="34" charset="0"/>
            </a:endParaRPr>
          </a:p>
        </p:txBody>
      </p:sp>
      <p:pic>
        <p:nvPicPr>
          <p:cNvPr id="18" name="Picture 2" descr="חיל הלוגיסטיקה - Wikiwa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2376" y="-141"/>
            <a:ext cx="743419" cy="10581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93056" y="2754753"/>
            <a:ext cx="5503191" cy="3693319"/>
          </a:xfrm>
          <a:prstGeom prst="rect">
            <a:avLst/>
          </a:prstGeom>
          <a:noFill/>
        </p:spPr>
        <p:txBody>
          <a:bodyPr wrap="square" rtlCol="1">
            <a:spAutoFit/>
          </a:bodyPr>
          <a:lstStyle/>
          <a:p>
            <a:pPr lvl="0" algn="r" rtl="1"/>
            <a:r>
              <a:rPr lang="he-IL" sz="3600" dirty="0" smtClean="0">
                <a:solidFill>
                  <a:srgbClr val="033F63"/>
                </a:solidFill>
                <a:cs typeface="Calibri" panose="020F0502020204030204" pitchFamily="34" charset="0"/>
              </a:rPr>
              <a:t>מומחה תוכן: סג"מ בוריס שמשון</a:t>
            </a:r>
          </a:p>
          <a:p>
            <a:pPr lvl="0" algn="r" rtl="1"/>
            <a:r>
              <a:rPr lang="he-IL" sz="3600" dirty="0" smtClean="0">
                <a:solidFill>
                  <a:srgbClr val="033F63"/>
                </a:solidFill>
                <a:cs typeface="Calibri" panose="020F0502020204030204" pitchFamily="34" charset="0"/>
              </a:rPr>
              <a:t>פיתוח: רב"ט תמר סטופ</a:t>
            </a:r>
          </a:p>
          <a:p>
            <a:pPr lvl="0" algn="r" rtl="1"/>
            <a:r>
              <a:rPr lang="he-IL" sz="3600" dirty="0" smtClean="0">
                <a:solidFill>
                  <a:srgbClr val="033F63"/>
                </a:solidFill>
                <a:cs typeface="Calibri" panose="020F0502020204030204" pitchFamily="34" charset="0"/>
              </a:rPr>
              <a:t>גרפיקה: רב"ט תמר סטופ</a:t>
            </a:r>
          </a:p>
          <a:p>
            <a:pPr lvl="0" algn="r" rtl="1"/>
            <a:r>
              <a:rPr lang="he-IL" sz="3600" dirty="0" smtClean="0">
                <a:solidFill>
                  <a:srgbClr val="033F63"/>
                </a:solidFill>
                <a:cs typeface="Calibri" panose="020F0502020204030204" pitchFamily="34" charset="0"/>
              </a:rPr>
              <a:t>רת"ח מו"פ: סמ"ר אופק בצון</a:t>
            </a:r>
          </a:p>
          <a:p>
            <a:pPr lvl="0" algn="r" rtl="1"/>
            <a:r>
              <a:rPr lang="he-IL" sz="3600" dirty="0" smtClean="0">
                <a:solidFill>
                  <a:srgbClr val="033F63"/>
                </a:solidFill>
                <a:cs typeface="Calibri" panose="020F0502020204030204" pitchFamily="34" charset="0"/>
              </a:rPr>
              <a:t>רמ"ד טי"ל: רס"ן מיגל לויתן</a:t>
            </a:r>
            <a:r>
              <a:rPr lang="en-US" sz="3600" dirty="0" smtClean="0">
                <a:solidFill>
                  <a:srgbClr val="033F63"/>
                </a:solidFill>
                <a:cs typeface="Calibri" panose="020F0502020204030204" pitchFamily="34" charset="0"/>
              </a:rPr>
              <a:t/>
            </a:r>
            <a:br>
              <a:rPr lang="en-US" sz="3600" dirty="0" smtClean="0">
                <a:solidFill>
                  <a:srgbClr val="033F63"/>
                </a:solidFill>
                <a:cs typeface="Calibri" panose="020F0502020204030204" pitchFamily="34" charset="0"/>
              </a:rPr>
            </a:br>
            <a:r>
              <a:rPr lang="he-IL" sz="3600" dirty="0" smtClean="0">
                <a:solidFill>
                  <a:srgbClr val="033F63"/>
                </a:solidFill>
                <a:cs typeface="Calibri" panose="020F0502020204030204" pitchFamily="34" charset="0"/>
              </a:rPr>
              <a:t>גרסה: מאי 2022</a:t>
            </a:r>
            <a:endParaRPr lang="he-IL" sz="3600" dirty="0">
              <a:solidFill>
                <a:srgbClr val="033F63"/>
              </a:solidFill>
              <a:cs typeface="Calibri" panose="020F0502020204030204" pitchFamily="34" charset="0"/>
            </a:endParaRPr>
          </a:p>
          <a:p>
            <a:pPr algn="r" rtl="1"/>
            <a:endParaRPr lang="he-IL" dirty="0">
              <a:solidFill>
                <a:srgbClr val="033F63"/>
              </a:solidFill>
              <a:cs typeface="Calibri" panose="020F0502020204030204" pitchFamily="34" charset="0"/>
            </a:endParaRPr>
          </a:p>
        </p:txBody>
      </p:sp>
      <p:cxnSp>
        <p:nvCxnSpPr>
          <p:cNvPr id="4" name="Straight Connector 3"/>
          <p:cNvCxnSpPr/>
          <p:nvPr/>
        </p:nvCxnSpPr>
        <p:spPr>
          <a:xfrm>
            <a:off x="5620370" y="1836754"/>
            <a:ext cx="331795" cy="266338"/>
          </a:xfrm>
          <a:prstGeom prst="line">
            <a:avLst/>
          </a:prstGeom>
          <a:ln w="76200">
            <a:solidFill>
              <a:srgbClr val="4C271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620370" y="1836754"/>
            <a:ext cx="328454" cy="266337"/>
          </a:xfrm>
          <a:prstGeom prst="line">
            <a:avLst/>
          </a:prstGeom>
          <a:ln w="76200">
            <a:solidFill>
              <a:srgbClr val="4C271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517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62742" y="2034824"/>
            <a:ext cx="4760686" cy="6923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pic>
        <p:nvPicPr>
          <p:cNvPr id="14" name="Content Placeholder 1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2" y="124344"/>
            <a:ext cx="730267" cy="612165"/>
          </a:xfrm>
        </p:spPr>
      </p:pic>
      <p:pic>
        <p:nvPicPr>
          <p:cNvPr id="16" name="Picture 2" descr="חיל הלוגיסטיקה - Wikiwa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2376" y="-141"/>
            <a:ext cx="743419" cy="1058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277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rot="16200000">
            <a:off x="1234914" y="1518366"/>
            <a:ext cx="4344207" cy="5304552"/>
          </a:xfrm>
          <a:prstGeom prst="roundRect">
            <a:avLst/>
          </a:prstGeom>
          <a:solidFill>
            <a:srgbClr val="4CC4B9"/>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1" fromWordArt="0" anchor="ctr" anchorCtr="0" forceAA="0" compatLnSpc="1">
            <a:prstTxWarp prst="textNoShape">
              <a:avLst/>
            </a:prstTxWarp>
            <a:noAutofit/>
          </a:bodyPr>
          <a:lstStyle/>
          <a:p>
            <a:pPr algn="ctr"/>
            <a:endParaRPr lang="he-IL" sz="1013" dirty="0">
              <a:cs typeface="Calibri" panose="020F0502020204030204" pitchFamily="34" charset="0"/>
            </a:endParaRPr>
          </a:p>
        </p:txBody>
      </p:sp>
      <p:sp>
        <p:nvSpPr>
          <p:cNvPr id="13" name="TextBox 12"/>
          <p:cNvSpPr txBox="1"/>
          <p:nvPr/>
        </p:nvSpPr>
        <p:spPr>
          <a:xfrm>
            <a:off x="1108422" y="2533361"/>
            <a:ext cx="4597190" cy="3170099"/>
          </a:xfrm>
          <a:prstGeom prst="rect">
            <a:avLst/>
          </a:prstGeom>
          <a:noFill/>
        </p:spPr>
        <p:txBody>
          <a:bodyPr wrap="square" rtlCol="1">
            <a:spAutoFit/>
          </a:bodyPr>
          <a:lstStyle/>
          <a:p>
            <a:pPr algn="ctr" rtl="1"/>
            <a:r>
              <a:rPr lang="he-IL" sz="4000" dirty="0" smtClean="0">
                <a:solidFill>
                  <a:srgbClr val="033F63"/>
                </a:solidFill>
                <a:cs typeface="Calibri" panose="020F0502020204030204" pitchFamily="34" charset="0"/>
              </a:rPr>
              <a:t>אמא תרנגולת המליטה ביצה חדשה ובתור אחראיים על מרכז הליטוף אתם זוכים לתת לה שם ולצייר לה פנים!</a:t>
            </a:r>
          </a:p>
        </p:txBody>
      </p:sp>
      <p:sp>
        <p:nvSpPr>
          <p:cNvPr id="18" name="Rounded Rectangle 17"/>
          <p:cNvSpPr/>
          <p:nvPr/>
        </p:nvSpPr>
        <p:spPr>
          <a:xfrm>
            <a:off x="462641" y="9855201"/>
            <a:ext cx="2217057" cy="667656"/>
          </a:xfrm>
          <a:prstGeom prst="roundRect">
            <a:avLst/>
          </a:prstGeom>
          <a:solidFill>
            <a:srgbClr val="4C271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19" name="TextBox 18"/>
          <p:cNvSpPr txBox="1"/>
          <p:nvPr/>
        </p:nvSpPr>
        <p:spPr>
          <a:xfrm>
            <a:off x="462641" y="9958196"/>
            <a:ext cx="2217058" cy="461665"/>
          </a:xfrm>
          <a:prstGeom prst="rect">
            <a:avLst/>
          </a:prstGeom>
          <a:noFill/>
        </p:spPr>
        <p:txBody>
          <a:bodyPr wrap="square" rtlCol="1">
            <a:spAutoFit/>
          </a:bodyPr>
          <a:lstStyle/>
          <a:p>
            <a:pPr algn="ctr" rtl="1"/>
            <a:r>
              <a:rPr lang="he-IL" sz="2400" dirty="0" smtClean="0">
                <a:solidFill>
                  <a:schemeClr val="bg1"/>
                </a:solidFill>
                <a:cs typeface="Calibri" panose="020F0502020204030204" pitchFamily="34" charset="0"/>
              </a:rPr>
              <a:t>זה השם המושלם</a:t>
            </a:r>
            <a:endParaRPr lang="he-IL" sz="2400" dirty="0">
              <a:solidFill>
                <a:schemeClr val="bg1"/>
              </a:solidFill>
              <a:cs typeface="Calibri" panose="020F0502020204030204" pitchFamily="34" charset="0"/>
            </a:endParaRPr>
          </a:p>
        </p:txBody>
      </p:sp>
      <p:pic>
        <p:nvPicPr>
          <p:cNvPr id="32" name="Content Placeholder 1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2" y="124344"/>
            <a:ext cx="730267" cy="612165"/>
          </a:xfrm>
        </p:spPr>
      </p:pic>
      <p:pic>
        <p:nvPicPr>
          <p:cNvPr id="33" name="Picture 2" descr="חיל הלוגיסטיקה - Wikiwa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2376" y="-141"/>
            <a:ext cx="743419" cy="1058134"/>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1108422" y="7170109"/>
            <a:ext cx="4576050" cy="523220"/>
          </a:xfrm>
          <a:prstGeom prst="rect">
            <a:avLst/>
          </a:prstGeom>
          <a:noFill/>
        </p:spPr>
        <p:txBody>
          <a:bodyPr wrap="square" rtlCol="1">
            <a:spAutoFit/>
          </a:bodyPr>
          <a:lstStyle/>
          <a:p>
            <a:pPr algn="ctr" rtl="1"/>
            <a:r>
              <a:rPr lang="he-IL" sz="2800" dirty="0" smtClean="0">
                <a:solidFill>
                  <a:srgbClr val="033F63"/>
                </a:solidFill>
                <a:cs typeface="Calibri" panose="020F0502020204030204" pitchFamily="34" charset="0"/>
              </a:rPr>
              <a:t>איך תרצו לקרוא לביצה שלכם?</a:t>
            </a:r>
            <a:endParaRPr lang="he-IL" sz="2800" dirty="0">
              <a:solidFill>
                <a:srgbClr val="033F63"/>
              </a:solidFill>
              <a:cs typeface="Calibri" panose="020F0502020204030204" pitchFamily="34" charset="0"/>
            </a:endParaRPr>
          </a:p>
        </p:txBody>
      </p:sp>
      <p:sp>
        <p:nvSpPr>
          <p:cNvPr id="35" name="Rectangle 34"/>
          <p:cNvSpPr/>
          <p:nvPr/>
        </p:nvSpPr>
        <p:spPr>
          <a:xfrm>
            <a:off x="1701588" y="7782518"/>
            <a:ext cx="3410857" cy="550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Tree>
    <p:extLst>
      <p:ext uri="{BB962C8B-B14F-4D97-AF65-F5344CB8AC3E}">
        <p14:creationId xmlns:p14="http://schemas.microsoft.com/office/powerpoint/2010/main" val="2469056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76719" y="1110700"/>
            <a:ext cx="5304553" cy="584775"/>
          </a:xfrm>
          <a:prstGeom prst="rect">
            <a:avLst/>
          </a:prstGeom>
          <a:noFill/>
        </p:spPr>
        <p:txBody>
          <a:bodyPr wrap="square" rtlCol="1">
            <a:spAutoFit/>
          </a:bodyPr>
          <a:lstStyle/>
          <a:p>
            <a:pPr algn="ctr" rtl="1"/>
            <a:r>
              <a:rPr lang="he-IL" sz="3200" dirty="0" smtClean="0">
                <a:solidFill>
                  <a:srgbClr val="033F63"/>
                </a:solidFill>
                <a:cs typeface="Calibri" panose="020F0502020204030204" pitchFamily="34" charset="0"/>
              </a:rPr>
              <a:t>ציירו פנים לביצה!</a:t>
            </a:r>
            <a:endParaRPr lang="he-IL" sz="3200" dirty="0">
              <a:solidFill>
                <a:srgbClr val="033F63"/>
              </a:solidFill>
              <a:cs typeface="Calibri" panose="020F0502020204030204" pitchFamily="34" charset="0"/>
            </a:endParaRPr>
          </a:p>
        </p:txBody>
      </p:sp>
      <p:sp>
        <p:nvSpPr>
          <p:cNvPr id="20" name="Rounded Rectangle 19"/>
          <p:cNvSpPr/>
          <p:nvPr/>
        </p:nvSpPr>
        <p:spPr>
          <a:xfrm>
            <a:off x="626939" y="10751176"/>
            <a:ext cx="2061830" cy="667656"/>
          </a:xfrm>
          <a:prstGeom prst="roundRect">
            <a:avLst/>
          </a:prstGeom>
          <a:solidFill>
            <a:srgbClr val="4C271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1" name="TextBox 20"/>
          <p:cNvSpPr txBox="1"/>
          <p:nvPr/>
        </p:nvSpPr>
        <p:spPr>
          <a:xfrm>
            <a:off x="626938" y="10854171"/>
            <a:ext cx="2217058" cy="461665"/>
          </a:xfrm>
          <a:prstGeom prst="rect">
            <a:avLst/>
          </a:prstGeom>
          <a:noFill/>
        </p:spPr>
        <p:txBody>
          <a:bodyPr wrap="square" rtlCol="1">
            <a:spAutoFit/>
          </a:bodyPr>
          <a:lstStyle/>
          <a:p>
            <a:pPr algn="ctr" rtl="1"/>
            <a:r>
              <a:rPr lang="he-IL" sz="2400" dirty="0" smtClean="0">
                <a:solidFill>
                  <a:schemeClr val="bg1"/>
                </a:solidFill>
                <a:cs typeface="Calibri" panose="020F0502020204030204" pitchFamily="34" charset="0"/>
              </a:rPr>
              <a:t>סיימתי</a:t>
            </a:r>
            <a:endParaRPr lang="he-IL" sz="2400" dirty="0">
              <a:solidFill>
                <a:schemeClr val="bg1"/>
              </a:solidFill>
              <a:cs typeface="Calibri" panose="020F0502020204030204" pitchFamily="34" charset="0"/>
            </a:endParaRPr>
          </a:p>
        </p:txBody>
      </p:sp>
      <p:sp>
        <p:nvSpPr>
          <p:cNvPr id="30" name="Rounded Rectangle 29"/>
          <p:cNvSpPr/>
          <p:nvPr/>
        </p:nvSpPr>
        <p:spPr>
          <a:xfrm>
            <a:off x="600229" y="9698195"/>
            <a:ext cx="2061830" cy="667656"/>
          </a:xfrm>
          <a:prstGeom prst="roundRect">
            <a:avLst/>
          </a:prstGeom>
          <a:solidFill>
            <a:srgbClr val="4C2719"/>
          </a:solidFill>
          <a:ln>
            <a:solidFill>
              <a:srgbClr val="C432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8" name="TextBox 27"/>
          <p:cNvSpPr txBox="1"/>
          <p:nvPr/>
        </p:nvSpPr>
        <p:spPr>
          <a:xfrm>
            <a:off x="522615" y="9801190"/>
            <a:ext cx="2217058" cy="461665"/>
          </a:xfrm>
          <a:prstGeom prst="rect">
            <a:avLst/>
          </a:prstGeom>
          <a:noFill/>
        </p:spPr>
        <p:txBody>
          <a:bodyPr wrap="square" rtlCol="1">
            <a:spAutoFit/>
          </a:bodyPr>
          <a:lstStyle/>
          <a:p>
            <a:pPr algn="ctr" rtl="1"/>
            <a:r>
              <a:rPr lang="he-IL" sz="2400" dirty="0" smtClean="0">
                <a:solidFill>
                  <a:schemeClr val="bg1"/>
                </a:solidFill>
                <a:cs typeface="Calibri" panose="020F0502020204030204" pitchFamily="34" charset="0"/>
              </a:rPr>
              <a:t>איך זה נראה?</a:t>
            </a:r>
            <a:endParaRPr lang="he-IL" sz="2400" dirty="0">
              <a:solidFill>
                <a:schemeClr val="bg1"/>
              </a:solidFill>
              <a:cs typeface="Calibri" panose="020F0502020204030204" pitchFamily="34" charset="0"/>
            </a:endParaRPr>
          </a:p>
        </p:txBody>
      </p:sp>
      <p:sp>
        <p:nvSpPr>
          <p:cNvPr id="31" name="Rectangle 30"/>
          <p:cNvSpPr/>
          <p:nvPr/>
        </p:nvSpPr>
        <p:spPr>
          <a:xfrm>
            <a:off x="4576309" y="9099904"/>
            <a:ext cx="2158320" cy="2888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9" name="Oval 6"/>
          <p:cNvSpPr/>
          <p:nvPr/>
        </p:nvSpPr>
        <p:spPr>
          <a:xfrm>
            <a:off x="2118174" y="3054277"/>
            <a:ext cx="2621645" cy="3729935"/>
          </a:xfrm>
          <a:custGeom>
            <a:avLst/>
            <a:gdLst>
              <a:gd name="connsiteX0" fmla="*/ 0 w 1538514"/>
              <a:gd name="connsiteY0" fmla="*/ 892629 h 1785257"/>
              <a:gd name="connsiteX1" fmla="*/ 769257 w 1538514"/>
              <a:gd name="connsiteY1" fmla="*/ 0 h 1785257"/>
              <a:gd name="connsiteX2" fmla="*/ 1538514 w 1538514"/>
              <a:gd name="connsiteY2" fmla="*/ 892629 h 1785257"/>
              <a:gd name="connsiteX3" fmla="*/ 769257 w 1538514"/>
              <a:gd name="connsiteY3" fmla="*/ 1785258 h 1785257"/>
              <a:gd name="connsiteX4" fmla="*/ 0 w 1538514"/>
              <a:gd name="connsiteY4" fmla="*/ 892629 h 1785257"/>
              <a:gd name="connsiteX0" fmla="*/ 54 w 1538568"/>
              <a:gd name="connsiteY0" fmla="*/ 1589314 h 2481943"/>
              <a:gd name="connsiteX1" fmla="*/ 740282 w 1538568"/>
              <a:gd name="connsiteY1" fmla="*/ 0 h 2481943"/>
              <a:gd name="connsiteX2" fmla="*/ 1538568 w 1538568"/>
              <a:gd name="connsiteY2" fmla="*/ 1589314 h 2481943"/>
              <a:gd name="connsiteX3" fmla="*/ 769311 w 1538568"/>
              <a:gd name="connsiteY3" fmla="*/ 2481943 h 2481943"/>
              <a:gd name="connsiteX4" fmla="*/ 54 w 1538568"/>
              <a:gd name="connsiteY4" fmla="*/ 1589314 h 2481943"/>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2235200">
                <a:moveTo>
                  <a:pt x="0" y="1342571"/>
                </a:moveTo>
                <a:cubicBezTo>
                  <a:pt x="0" y="795866"/>
                  <a:pt x="344408" y="0"/>
                  <a:pt x="769257" y="0"/>
                </a:cubicBezTo>
                <a:cubicBezTo>
                  <a:pt x="1194106" y="0"/>
                  <a:pt x="1538514" y="849586"/>
                  <a:pt x="1538514" y="1342571"/>
                </a:cubicBezTo>
                <a:cubicBezTo>
                  <a:pt x="1538514" y="2082299"/>
                  <a:pt x="1194106" y="2235200"/>
                  <a:pt x="769257" y="2235200"/>
                </a:cubicBezTo>
                <a:cubicBezTo>
                  <a:pt x="344408" y="2235200"/>
                  <a:pt x="0" y="1889276"/>
                  <a:pt x="0" y="134257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16" name="Oval 6"/>
          <p:cNvSpPr/>
          <p:nvPr/>
        </p:nvSpPr>
        <p:spPr>
          <a:xfrm>
            <a:off x="4987155" y="9638230"/>
            <a:ext cx="1336627" cy="1821630"/>
          </a:xfrm>
          <a:custGeom>
            <a:avLst/>
            <a:gdLst>
              <a:gd name="connsiteX0" fmla="*/ 0 w 1538514"/>
              <a:gd name="connsiteY0" fmla="*/ 892629 h 1785257"/>
              <a:gd name="connsiteX1" fmla="*/ 769257 w 1538514"/>
              <a:gd name="connsiteY1" fmla="*/ 0 h 1785257"/>
              <a:gd name="connsiteX2" fmla="*/ 1538514 w 1538514"/>
              <a:gd name="connsiteY2" fmla="*/ 892629 h 1785257"/>
              <a:gd name="connsiteX3" fmla="*/ 769257 w 1538514"/>
              <a:gd name="connsiteY3" fmla="*/ 1785258 h 1785257"/>
              <a:gd name="connsiteX4" fmla="*/ 0 w 1538514"/>
              <a:gd name="connsiteY4" fmla="*/ 892629 h 1785257"/>
              <a:gd name="connsiteX0" fmla="*/ 54 w 1538568"/>
              <a:gd name="connsiteY0" fmla="*/ 1589314 h 2481943"/>
              <a:gd name="connsiteX1" fmla="*/ 740282 w 1538568"/>
              <a:gd name="connsiteY1" fmla="*/ 0 h 2481943"/>
              <a:gd name="connsiteX2" fmla="*/ 1538568 w 1538568"/>
              <a:gd name="connsiteY2" fmla="*/ 1589314 h 2481943"/>
              <a:gd name="connsiteX3" fmla="*/ 769311 w 1538568"/>
              <a:gd name="connsiteY3" fmla="*/ 2481943 h 2481943"/>
              <a:gd name="connsiteX4" fmla="*/ 54 w 1538568"/>
              <a:gd name="connsiteY4" fmla="*/ 1589314 h 2481943"/>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2235200">
                <a:moveTo>
                  <a:pt x="0" y="1342571"/>
                </a:moveTo>
                <a:cubicBezTo>
                  <a:pt x="0" y="795866"/>
                  <a:pt x="344408" y="0"/>
                  <a:pt x="769257" y="0"/>
                </a:cubicBezTo>
                <a:cubicBezTo>
                  <a:pt x="1194106" y="0"/>
                  <a:pt x="1538514" y="849586"/>
                  <a:pt x="1538514" y="1342571"/>
                </a:cubicBezTo>
                <a:cubicBezTo>
                  <a:pt x="1538514" y="2082299"/>
                  <a:pt x="1194106" y="2235200"/>
                  <a:pt x="769257" y="2235200"/>
                </a:cubicBezTo>
                <a:cubicBezTo>
                  <a:pt x="344408" y="2235200"/>
                  <a:pt x="0" y="1889276"/>
                  <a:pt x="0" y="134257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pic>
        <p:nvPicPr>
          <p:cNvPr id="17" name="Content Placeholder 1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2" y="124344"/>
            <a:ext cx="730267" cy="612165"/>
          </a:xfrm>
        </p:spPr>
      </p:pic>
      <p:pic>
        <p:nvPicPr>
          <p:cNvPr id="18" name="Picture 2" descr="חיל הלוגיסטיקה - Wikiwa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2376" y="-141"/>
            <a:ext cx="743419" cy="1058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059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artoon Grass Texture Clipart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6865255"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1"/>
          <p:cNvSpPr/>
          <p:nvPr/>
        </p:nvSpPr>
        <p:spPr>
          <a:xfrm>
            <a:off x="1523894" y="1712686"/>
            <a:ext cx="4078659" cy="9376228"/>
          </a:xfrm>
          <a:custGeom>
            <a:avLst/>
            <a:gdLst>
              <a:gd name="connsiteX0" fmla="*/ 3977020 w 4078659"/>
              <a:gd name="connsiteY0" fmla="*/ 0 h 9376228"/>
              <a:gd name="connsiteX1" fmla="*/ 106 w 4078659"/>
              <a:gd name="connsiteY1" fmla="*/ 2772228 h 9376228"/>
              <a:gd name="connsiteX2" fmla="*/ 4078620 w 4078659"/>
              <a:gd name="connsiteY2" fmla="*/ 6168571 h 9376228"/>
              <a:gd name="connsiteX3" fmla="*/ 87192 w 4078659"/>
              <a:gd name="connsiteY3" fmla="*/ 9376228 h 9376228"/>
              <a:gd name="connsiteX4" fmla="*/ 87192 w 4078659"/>
              <a:gd name="connsiteY4" fmla="*/ 9376228 h 9376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8659" h="9376228">
                <a:moveTo>
                  <a:pt x="3977020" y="0"/>
                </a:moveTo>
                <a:cubicBezTo>
                  <a:pt x="1980096" y="872066"/>
                  <a:pt x="-16827" y="1744133"/>
                  <a:pt x="106" y="2772228"/>
                </a:cubicBezTo>
                <a:cubicBezTo>
                  <a:pt x="17039" y="3800323"/>
                  <a:pt x="4064106" y="5067904"/>
                  <a:pt x="4078620" y="6168571"/>
                </a:cubicBezTo>
                <a:cubicBezTo>
                  <a:pt x="4093134" y="7269238"/>
                  <a:pt x="87192" y="9376228"/>
                  <a:pt x="87192" y="9376228"/>
                </a:cubicBezTo>
                <a:lnTo>
                  <a:pt x="87192" y="9376228"/>
                </a:lnTo>
              </a:path>
            </a:pathLst>
          </a:custGeom>
          <a:noFill/>
          <a:ln w="95250" cap="rnd">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Oval 6"/>
          <p:cNvSpPr/>
          <p:nvPr/>
        </p:nvSpPr>
        <p:spPr>
          <a:xfrm>
            <a:off x="4916476" y="964077"/>
            <a:ext cx="1037760" cy="1332092"/>
          </a:xfrm>
          <a:custGeom>
            <a:avLst/>
            <a:gdLst>
              <a:gd name="connsiteX0" fmla="*/ 0 w 1538514"/>
              <a:gd name="connsiteY0" fmla="*/ 892629 h 1785257"/>
              <a:gd name="connsiteX1" fmla="*/ 769257 w 1538514"/>
              <a:gd name="connsiteY1" fmla="*/ 0 h 1785257"/>
              <a:gd name="connsiteX2" fmla="*/ 1538514 w 1538514"/>
              <a:gd name="connsiteY2" fmla="*/ 892629 h 1785257"/>
              <a:gd name="connsiteX3" fmla="*/ 769257 w 1538514"/>
              <a:gd name="connsiteY3" fmla="*/ 1785258 h 1785257"/>
              <a:gd name="connsiteX4" fmla="*/ 0 w 1538514"/>
              <a:gd name="connsiteY4" fmla="*/ 892629 h 1785257"/>
              <a:gd name="connsiteX0" fmla="*/ 54 w 1538568"/>
              <a:gd name="connsiteY0" fmla="*/ 1589314 h 2481943"/>
              <a:gd name="connsiteX1" fmla="*/ 740282 w 1538568"/>
              <a:gd name="connsiteY1" fmla="*/ 0 h 2481943"/>
              <a:gd name="connsiteX2" fmla="*/ 1538568 w 1538568"/>
              <a:gd name="connsiteY2" fmla="*/ 1589314 h 2481943"/>
              <a:gd name="connsiteX3" fmla="*/ 769311 w 1538568"/>
              <a:gd name="connsiteY3" fmla="*/ 2481943 h 2481943"/>
              <a:gd name="connsiteX4" fmla="*/ 54 w 1538568"/>
              <a:gd name="connsiteY4" fmla="*/ 1589314 h 2481943"/>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2235200">
                <a:moveTo>
                  <a:pt x="0" y="1342571"/>
                </a:moveTo>
                <a:cubicBezTo>
                  <a:pt x="0" y="795866"/>
                  <a:pt x="344408" y="0"/>
                  <a:pt x="769257" y="0"/>
                </a:cubicBezTo>
                <a:cubicBezTo>
                  <a:pt x="1194106" y="0"/>
                  <a:pt x="1538514" y="849586"/>
                  <a:pt x="1538514" y="1342571"/>
                </a:cubicBezTo>
                <a:cubicBezTo>
                  <a:pt x="1538514" y="2082299"/>
                  <a:pt x="1194106" y="2235200"/>
                  <a:pt x="769257" y="2235200"/>
                </a:cubicBezTo>
                <a:cubicBezTo>
                  <a:pt x="344408" y="2235200"/>
                  <a:pt x="0" y="1889276"/>
                  <a:pt x="0" y="134257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1" name="Oval 6"/>
          <p:cNvSpPr/>
          <p:nvPr/>
        </p:nvSpPr>
        <p:spPr>
          <a:xfrm>
            <a:off x="1142831" y="10377096"/>
            <a:ext cx="952501" cy="1153887"/>
          </a:xfrm>
          <a:custGeom>
            <a:avLst/>
            <a:gdLst>
              <a:gd name="connsiteX0" fmla="*/ 0 w 1538514"/>
              <a:gd name="connsiteY0" fmla="*/ 892629 h 1785257"/>
              <a:gd name="connsiteX1" fmla="*/ 769257 w 1538514"/>
              <a:gd name="connsiteY1" fmla="*/ 0 h 1785257"/>
              <a:gd name="connsiteX2" fmla="*/ 1538514 w 1538514"/>
              <a:gd name="connsiteY2" fmla="*/ 892629 h 1785257"/>
              <a:gd name="connsiteX3" fmla="*/ 769257 w 1538514"/>
              <a:gd name="connsiteY3" fmla="*/ 1785258 h 1785257"/>
              <a:gd name="connsiteX4" fmla="*/ 0 w 1538514"/>
              <a:gd name="connsiteY4" fmla="*/ 892629 h 1785257"/>
              <a:gd name="connsiteX0" fmla="*/ 54 w 1538568"/>
              <a:gd name="connsiteY0" fmla="*/ 1589314 h 2481943"/>
              <a:gd name="connsiteX1" fmla="*/ 740282 w 1538568"/>
              <a:gd name="connsiteY1" fmla="*/ 0 h 2481943"/>
              <a:gd name="connsiteX2" fmla="*/ 1538568 w 1538568"/>
              <a:gd name="connsiteY2" fmla="*/ 1589314 h 2481943"/>
              <a:gd name="connsiteX3" fmla="*/ 769311 w 1538568"/>
              <a:gd name="connsiteY3" fmla="*/ 2481943 h 2481943"/>
              <a:gd name="connsiteX4" fmla="*/ 54 w 1538568"/>
              <a:gd name="connsiteY4" fmla="*/ 1589314 h 2481943"/>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2235200">
                <a:moveTo>
                  <a:pt x="0" y="1342571"/>
                </a:moveTo>
                <a:cubicBezTo>
                  <a:pt x="0" y="795866"/>
                  <a:pt x="344408" y="0"/>
                  <a:pt x="769257" y="0"/>
                </a:cubicBezTo>
                <a:cubicBezTo>
                  <a:pt x="1194106" y="0"/>
                  <a:pt x="1538514" y="849586"/>
                  <a:pt x="1538514" y="1342571"/>
                </a:cubicBezTo>
                <a:cubicBezTo>
                  <a:pt x="1538514" y="2082299"/>
                  <a:pt x="1194106" y="2235200"/>
                  <a:pt x="769257" y="2235200"/>
                </a:cubicBezTo>
                <a:cubicBezTo>
                  <a:pt x="344408" y="2235200"/>
                  <a:pt x="0" y="1889276"/>
                  <a:pt x="0" y="1342571"/>
                </a:cubicBezTo>
                <a:close/>
              </a:path>
            </a:pathLst>
          </a:cu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0" name="TextBox 19"/>
          <p:cNvSpPr txBox="1"/>
          <p:nvPr/>
        </p:nvSpPr>
        <p:spPr>
          <a:xfrm>
            <a:off x="4672374" y="1399291"/>
            <a:ext cx="1237650" cy="461665"/>
          </a:xfrm>
          <a:prstGeom prst="rect">
            <a:avLst/>
          </a:prstGeom>
          <a:noFill/>
        </p:spPr>
        <p:txBody>
          <a:bodyPr wrap="square" rtlCol="1">
            <a:spAutoFit/>
          </a:bodyPr>
          <a:lstStyle/>
          <a:p>
            <a:pPr algn="r" rtl="1"/>
            <a:r>
              <a:rPr lang="he-IL" sz="2400" dirty="0" smtClean="0">
                <a:cs typeface="Calibri" panose="020F0502020204030204" pitchFamily="34" charset="0"/>
              </a:rPr>
              <a:t>שטיפה</a:t>
            </a:r>
            <a:endParaRPr lang="he-IL" sz="2400" dirty="0">
              <a:cs typeface="Calibri" panose="020F0502020204030204" pitchFamily="34" charset="0"/>
            </a:endParaRPr>
          </a:p>
        </p:txBody>
      </p:sp>
      <p:sp>
        <p:nvSpPr>
          <p:cNvPr id="33" name="Oval 6"/>
          <p:cNvSpPr/>
          <p:nvPr/>
        </p:nvSpPr>
        <p:spPr>
          <a:xfrm>
            <a:off x="5126342" y="7305710"/>
            <a:ext cx="952501" cy="1153887"/>
          </a:xfrm>
          <a:custGeom>
            <a:avLst/>
            <a:gdLst>
              <a:gd name="connsiteX0" fmla="*/ 0 w 1538514"/>
              <a:gd name="connsiteY0" fmla="*/ 892629 h 1785257"/>
              <a:gd name="connsiteX1" fmla="*/ 769257 w 1538514"/>
              <a:gd name="connsiteY1" fmla="*/ 0 h 1785257"/>
              <a:gd name="connsiteX2" fmla="*/ 1538514 w 1538514"/>
              <a:gd name="connsiteY2" fmla="*/ 892629 h 1785257"/>
              <a:gd name="connsiteX3" fmla="*/ 769257 w 1538514"/>
              <a:gd name="connsiteY3" fmla="*/ 1785258 h 1785257"/>
              <a:gd name="connsiteX4" fmla="*/ 0 w 1538514"/>
              <a:gd name="connsiteY4" fmla="*/ 892629 h 1785257"/>
              <a:gd name="connsiteX0" fmla="*/ 54 w 1538568"/>
              <a:gd name="connsiteY0" fmla="*/ 1589314 h 2481943"/>
              <a:gd name="connsiteX1" fmla="*/ 740282 w 1538568"/>
              <a:gd name="connsiteY1" fmla="*/ 0 h 2481943"/>
              <a:gd name="connsiteX2" fmla="*/ 1538568 w 1538568"/>
              <a:gd name="connsiteY2" fmla="*/ 1589314 h 2481943"/>
              <a:gd name="connsiteX3" fmla="*/ 769311 w 1538568"/>
              <a:gd name="connsiteY3" fmla="*/ 2481943 h 2481943"/>
              <a:gd name="connsiteX4" fmla="*/ 54 w 1538568"/>
              <a:gd name="connsiteY4" fmla="*/ 1589314 h 2481943"/>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2235200">
                <a:moveTo>
                  <a:pt x="0" y="1342571"/>
                </a:moveTo>
                <a:cubicBezTo>
                  <a:pt x="0" y="795866"/>
                  <a:pt x="344408" y="0"/>
                  <a:pt x="769257" y="0"/>
                </a:cubicBezTo>
                <a:cubicBezTo>
                  <a:pt x="1194106" y="0"/>
                  <a:pt x="1538514" y="849586"/>
                  <a:pt x="1538514" y="1342571"/>
                </a:cubicBezTo>
                <a:cubicBezTo>
                  <a:pt x="1538514" y="2082299"/>
                  <a:pt x="1194106" y="2235200"/>
                  <a:pt x="769257" y="2235200"/>
                </a:cubicBezTo>
                <a:cubicBezTo>
                  <a:pt x="344408" y="2235200"/>
                  <a:pt x="0" y="1889276"/>
                  <a:pt x="0" y="1342571"/>
                </a:cubicBezTo>
                <a:close/>
              </a:path>
            </a:pathLst>
          </a:cu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5" name="TextBox 24"/>
          <p:cNvSpPr txBox="1"/>
          <p:nvPr/>
        </p:nvSpPr>
        <p:spPr>
          <a:xfrm>
            <a:off x="5022102" y="7651822"/>
            <a:ext cx="966058" cy="461665"/>
          </a:xfrm>
          <a:prstGeom prst="rect">
            <a:avLst/>
          </a:prstGeom>
          <a:noFill/>
        </p:spPr>
        <p:txBody>
          <a:bodyPr wrap="square" rtlCol="1">
            <a:spAutoFit/>
          </a:bodyPr>
          <a:lstStyle/>
          <a:p>
            <a:pPr algn="r" rtl="1"/>
            <a:r>
              <a:rPr lang="he-IL" sz="2400" dirty="0" smtClean="0">
                <a:cs typeface="Calibri" panose="020F0502020204030204" pitchFamily="34" charset="0"/>
              </a:rPr>
              <a:t>הזזה</a:t>
            </a:r>
            <a:endParaRPr lang="he-IL" sz="2400" dirty="0">
              <a:cs typeface="Calibri" panose="020F0502020204030204" pitchFamily="34" charset="0"/>
            </a:endParaRPr>
          </a:p>
        </p:txBody>
      </p:sp>
      <p:pic>
        <p:nvPicPr>
          <p:cNvPr id="29" name="Content Placeholder 1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1562" y="124344"/>
            <a:ext cx="730267" cy="612165"/>
          </a:xfrm>
        </p:spPr>
      </p:pic>
      <p:pic>
        <p:nvPicPr>
          <p:cNvPr id="30" name="Picture 2" descr="חיל הלוגיסטיקה - Wikiwa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2376" y="-141"/>
            <a:ext cx="743419" cy="1058134"/>
          </a:xfrm>
          <a:prstGeom prst="rect">
            <a:avLst/>
          </a:prstGeom>
          <a:noFill/>
          <a:extLst>
            <a:ext uri="{909E8E84-426E-40DD-AFC4-6F175D3DCCD1}">
              <a14:hiddenFill xmlns:a14="http://schemas.microsoft.com/office/drawing/2010/main">
                <a:solidFill>
                  <a:srgbClr val="FFFFFF"/>
                </a:solidFill>
              </a14:hiddenFill>
            </a:ext>
          </a:extLst>
        </p:spPr>
      </p:pic>
      <p:sp>
        <p:nvSpPr>
          <p:cNvPr id="36" name="Oval 6"/>
          <p:cNvSpPr/>
          <p:nvPr/>
        </p:nvSpPr>
        <p:spPr>
          <a:xfrm>
            <a:off x="1047643" y="3844754"/>
            <a:ext cx="952501" cy="1153887"/>
          </a:xfrm>
          <a:custGeom>
            <a:avLst/>
            <a:gdLst>
              <a:gd name="connsiteX0" fmla="*/ 0 w 1538514"/>
              <a:gd name="connsiteY0" fmla="*/ 892629 h 1785257"/>
              <a:gd name="connsiteX1" fmla="*/ 769257 w 1538514"/>
              <a:gd name="connsiteY1" fmla="*/ 0 h 1785257"/>
              <a:gd name="connsiteX2" fmla="*/ 1538514 w 1538514"/>
              <a:gd name="connsiteY2" fmla="*/ 892629 h 1785257"/>
              <a:gd name="connsiteX3" fmla="*/ 769257 w 1538514"/>
              <a:gd name="connsiteY3" fmla="*/ 1785258 h 1785257"/>
              <a:gd name="connsiteX4" fmla="*/ 0 w 1538514"/>
              <a:gd name="connsiteY4" fmla="*/ 892629 h 1785257"/>
              <a:gd name="connsiteX0" fmla="*/ 54 w 1538568"/>
              <a:gd name="connsiteY0" fmla="*/ 1589314 h 2481943"/>
              <a:gd name="connsiteX1" fmla="*/ 740282 w 1538568"/>
              <a:gd name="connsiteY1" fmla="*/ 0 h 2481943"/>
              <a:gd name="connsiteX2" fmla="*/ 1538568 w 1538568"/>
              <a:gd name="connsiteY2" fmla="*/ 1589314 h 2481943"/>
              <a:gd name="connsiteX3" fmla="*/ 769311 w 1538568"/>
              <a:gd name="connsiteY3" fmla="*/ 2481943 h 2481943"/>
              <a:gd name="connsiteX4" fmla="*/ 54 w 1538568"/>
              <a:gd name="connsiteY4" fmla="*/ 1589314 h 2481943"/>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2235200">
                <a:moveTo>
                  <a:pt x="0" y="1342571"/>
                </a:moveTo>
                <a:cubicBezTo>
                  <a:pt x="0" y="795866"/>
                  <a:pt x="344408" y="0"/>
                  <a:pt x="769257" y="0"/>
                </a:cubicBezTo>
                <a:cubicBezTo>
                  <a:pt x="1194106" y="0"/>
                  <a:pt x="1538514" y="849586"/>
                  <a:pt x="1538514" y="1342571"/>
                </a:cubicBezTo>
                <a:cubicBezTo>
                  <a:pt x="1538514" y="2082299"/>
                  <a:pt x="1194106" y="2235200"/>
                  <a:pt x="769257" y="2235200"/>
                </a:cubicBezTo>
                <a:cubicBezTo>
                  <a:pt x="344408" y="2235200"/>
                  <a:pt x="0" y="1889276"/>
                  <a:pt x="0" y="1342571"/>
                </a:cubicBezTo>
                <a:close/>
              </a:path>
            </a:pathLst>
          </a:cu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4" name="TextBox 23"/>
          <p:cNvSpPr txBox="1"/>
          <p:nvPr/>
        </p:nvSpPr>
        <p:spPr>
          <a:xfrm>
            <a:off x="1164823" y="4190864"/>
            <a:ext cx="640028" cy="461665"/>
          </a:xfrm>
          <a:prstGeom prst="rect">
            <a:avLst/>
          </a:prstGeom>
          <a:noFill/>
        </p:spPr>
        <p:txBody>
          <a:bodyPr wrap="square" rtlCol="1">
            <a:spAutoFit/>
          </a:bodyPr>
          <a:lstStyle/>
          <a:p>
            <a:pPr algn="r" rtl="1"/>
            <a:r>
              <a:rPr lang="he-IL" sz="2400" dirty="0" smtClean="0">
                <a:cs typeface="Calibri" panose="020F0502020204030204" pitchFamily="34" charset="0"/>
              </a:rPr>
              <a:t>בית</a:t>
            </a:r>
          </a:p>
        </p:txBody>
      </p:sp>
      <p:sp>
        <p:nvSpPr>
          <p:cNvPr id="2049" name="TextBox 2048"/>
          <p:cNvSpPr txBox="1"/>
          <p:nvPr/>
        </p:nvSpPr>
        <p:spPr>
          <a:xfrm>
            <a:off x="1198503" y="10813843"/>
            <a:ext cx="842572" cy="400110"/>
          </a:xfrm>
          <a:prstGeom prst="rect">
            <a:avLst/>
          </a:prstGeom>
          <a:noFill/>
        </p:spPr>
        <p:txBody>
          <a:bodyPr wrap="square" rtlCol="1">
            <a:spAutoFit/>
          </a:bodyPr>
          <a:lstStyle/>
          <a:p>
            <a:pPr algn="r" rtl="1"/>
            <a:r>
              <a:rPr lang="he-IL" sz="2000" dirty="0" smtClean="0"/>
              <a:t>בקיעה</a:t>
            </a:r>
            <a:endParaRPr lang="he-IL" dirty="0"/>
          </a:p>
        </p:txBody>
      </p:sp>
    </p:spTree>
    <p:extLst>
      <p:ext uri="{BB962C8B-B14F-4D97-AF65-F5344CB8AC3E}">
        <p14:creationId xmlns:p14="http://schemas.microsoft.com/office/powerpoint/2010/main" val="603100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rot="16200000">
            <a:off x="59257" y="2694023"/>
            <a:ext cx="6695521" cy="5304552"/>
          </a:xfrm>
          <a:prstGeom prst="roundRect">
            <a:avLst/>
          </a:prstGeom>
          <a:solidFill>
            <a:srgbClr val="4CC4B9"/>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1" fromWordArt="0" anchor="ctr" anchorCtr="0" forceAA="0" compatLnSpc="1">
            <a:prstTxWarp prst="textNoShape">
              <a:avLst/>
            </a:prstTxWarp>
            <a:noAutofit/>
          </a:bodyPr>
          <a:lstStyle/>
          <a:p>
            <a:pPr algn="ctr"/>
            <a:endParaRPr lang="he-IL" sz="1013" dirty="0">
              <a:cs typeface="Calibri" panose="020F0502020204030204" pitchFamily="34" charset="0"/>
            </a:endParaRPr>
          </a:p>
        </p:txBody>
      </p:sp>
      <p:sp>
        <p:nvSpPr>
          <p:cNvPr id="14" name="TextBox 13"/>
          <p:cNvSpPr txBox="1"/>
          <p:nvPr/>
        </p:nvSpPr>
        <p:spPr>
          <a:xfrm>
            <a:off x="776723" y="2401828"/>
            <a:ext cx="5304553" cy="707886"/>
          </a:xfrm>
          <a:prstGeom prst="rect">
            <a:avLst/>
          </a:prstGeom>
          <a:noFill/>
        </p:spPr>
        <p:txBody>
          <a:bodyPr wrap="square" rtlCol="1">
            <a:spAutoFit/>
          </a:bodyPr>
          <a:lstStyle/>
          <a:p>
            <a:pPr algn="ctr" rtl="1"/>
            <a:r>
              <a:rPr lang="he-IL" sz="4000" dirty="0" smtClean="0">
                <a:solidFill>
                  <a:srgbClr val="033F63"/>
                </a:solidFill>
                <a:cs typeface="Calibri" panose="020F0502020204030204" pitchFamily="34" charset="0"/>
              </a:rPr>
              <a:t>שטיפת הביצה</a:t>
            </a:r>
            <a:endParaRPr lang="he-IL" sz="4000" dirty="0">
              <a:solidFill>
                <a:srgbClr val="033F63"/>
              </a:solidFill>
              <a:cs typeface="Calibri" panose="020F0502020204030204" pitchFamily="34" charset="0"/>
            </a:endParaRPr>
          </a:p>
        </p:txBody>
      </p:sp>
      <p:sp>
        <p:nvSpPr>
          <p:cNvPr id="2" name="TextBox 1"/>
          <p:cNvSpPr txBox="1"/>
          <p:nvPr/>
        </p:nvSpPr>
        <p:spPr>
          <a:xfrm>
            <a:off x="1023256" y="3033198"/>
            <a:ext cx="4767522" cy="5016758"/>
          </a:xfrm>
          <a:prstGeom prst="rect">
            <a:avLst/>
          </a:prstGeom>
          <a:noFill/>
        </p:spPr>
        <p:txBody>
          <a:bodyPr wrap="square" rtlCol="1">
            <a:spAutoFit/>
          </a:bodyPr>
          <a:lstStyle/>
          <a:p>
            <a:pPr algn="ctr" rtl="1"/>
            <a:r>
              <a:rPr lang="he-IL" sz="3200" dirty="0" smtClean="0">
                <a:solidFill>
                  <a:srgbClr val="033F63"/>
                </a:solidFill>
                <a:latin typeface="Calibri" panose="020F0502020204030204" pitchFamily="34" charset="0"/>
                <a:cs typeface="Calibri" panose="020F0502020204030204" pitchFamily="34" charset="0"/>
              </a:rPr>
              <a:t>הדבר הראשון שנעשה אחרי שהביצה מוטלת הוא לשטוף אותה.</a:t>
            </a:r>
          </a:p>
          <a:p>
            <a:pPr algn="ctr" rtl="1"/>
            <a:r>
              <a:rPr lang="he-IL" sz="3200" dirty="0" smtClean="0">
                <a:solidFill>
                  <a:srgbClr val="033F63"/>
                </a:solidFill>
                <a:latin typeface="Calibri" panose="020F0502020204030204" pitchFamily="34" charset="0"/>
                <a:cs typeface="Calibri" panose="020F0502020204030204" pitchFamily="34" charset="0"/>
              </a:rPr>
              <a:t>חשוב מאוד לשטוף את הביצה כדי להוריד ממנה חרקים שאולי נצמדו אליה.</a:t>
            </a:r>
            <a:r>
              <a:rPr lang="en-US" sz="3200" dirty="0" smtClean="0">
                <a:solidFill>
                  <a:srgbClr val="033F63"/>
                </a:solidFill>
                <a:latin typeface="Calibri" panose="020F0502020204030204" pitchFamily="34" charset="0"/>
                <a:cs typeface="Calibri" panose="020F0502020204030204" pitchFamily="34" charset="0"/>
              </a:rPr>
              <a:t/>
            </a:r>
            <a:br>
              <a:rPr lang="en-US" sz="3200" dirty="0" smtClean="0">
                <a:solidFill>
                  <a:srgbClr val="033F63"/>
                </a:solidFill>
                <a:latin typeface="Calibri" panose="020F0502020204030204" pitchFamily="34" charset="0"/>
                <a:cs typeface="Calibri" panose="020F0502020204030204" pitchFamily="34" charset="0"/>
              </a:rPr>
            </a:br>
            <a:r>
              <a:rPr lang="he-IL" sz="3200" dirty="0" smtClean="0">
                <a:solidFill>
                  <a:srgbClr val="033F63"/>
                </a:solidFill>
                <a:latin typeface="Calibri" panose="020F0502020204030204" pitchFamily="34" charset="0"/>
                <a:cs typeface="Calibri" panose="020F0502020204030204" pitchFamily="34" charset="0"/>
              </a:rPr>
              <a:t>את השטיפה נעשה בתוך אמבט בטמפרטורה של 20 מעלות צלסיוס ואחריה ננגב את הביצה במגבת יבשה.</a:t>
            </a:r>
          </a:p>
        </p:txBody>
      </p:sp>
      <p:sp>
        <p:nvSpPr>
          <p:cNvPr id="20" name="Rounded Rectangle 19"/>
          <p:cNvSpPr/>
          <p:nvPr/>
        </p:nvSpPr>
        <p:spPr>
          <a:xfrm>
            <a:off x="693056" y="9855201"/>
            <a:ext cx="1745343" cy="667656"/>
          </a:xfrm>
          <a:prstGeom prst="roundRect">
            <a:avLst/>
          </a:prstGeom>
          <a:solidFill>
            <a:srgbClr val="4C271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1" name="TextBox 20"/>
          <p:cNvSpPr txBox="1"/>
          <p:nvPr/>
        </p:nvSpPr>
        <p:spPr>
          <a:xfrm>
            <a:off x="462641" y="9958196"/>
            <a:ext cx="2217058" cy="461665"/>
          </a:xfrm>
          <a:prstGeom prst="rect">
            <a:avLst/>
          </a:prstGeom>
          <a:noFill/>
        </p:spPr>
        <p:txBody>
          <a:bodyPr wrap="square" rtlCol="1">
            <a:spAutoFit/>
          </a:bodyPr>
          <a:lstStyle/>
          <a:p>
            <a:pPr algn="ctr" rtl="1"/>
            <a:r>
              <a:rPr lang="he-IL" sz="2400" dirty="0" smtClean="0">
                <a:solidFill>
                  <a:schemeClr val="bg1"/>
                </a:solidFill>
                <a:cs typeface="Calibri" panose="020F0502020204030204" pitchFamily="34" charset="0"/>
              </a:rPr>
              <a:t>בואו נמשיך</a:t>
            </a:r>
            <a:endParaRPr lang="he-IL" sz="2400" dirty="0">
              <a:solidFill>
                <a:schemeClr val="bg1"/>
              </a:solidFill>
              <a:cs typeface="Calibri" panose="020F0502020204030204" pitchFamily="34" charset="0"/>
            </a:endParaRPr>
          </a:p>
        </p:txBody>
      </p:sp>
      <p:sp>
        <p:nvSpPr>
          <p:cNvPr id="4" name="Oval Callout 3"/>
          <p:cNvSpPr/>
          <p:nvPr/>
        </p:nvSpPr>
        <p:spPr>
          <a:xfrm>
            <a:off x="2821151" y="9064143"/>
            <a:ext cx="2053051" cy="1140641"/>
          </a:xfrm>
          <a:prstGeom prst="wedgeEllipseCallout">
            <a:avLst>
              <a:gd name="adj1" fmla="val 47652"/>
              <a:gd name="adj2" fmla="val 50534"/>
            </a:avLst>
          </a:prstGeom>
          <a:solidFill>
            <a:schemeClr val="bg1">
              <a:alpha val="7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5" name="TextBox 4"/>
          <p:cNvSpPr txBox="1"/>
          <p:nvPr/>
        </p:nvSpPr>
        <p:spPr>
          <a:xfrm>
            <a:off x="2984263" y="9218964"/>
            <a:ext cx="1685707" cy="830997"/>
          </a:xfrm>
          <a:prstGeom prst="rect">
            <a:avLst/>
          </a:prstGeom>
          <a:noFill/>
        </p:spPr>
        <p:txBody>
          <a:bodyPr wrap="square" rtlCol="1">
            <a:spAutoFit/>
          </a:bodyPr>
          <a:lstStyle/>
          <a:p>
            <a:pPr algn="ctr" rtl="1"/>
            <a:r>
              <a:rPr lang="he-IL" sz="2400" dirty="0" smtClean="0">
                <a:solidFill>
                  <a:srgbClr val="033F63"/>
                </a:solidFill>
                <a:cs typeface="Calibri" panose="020F0502020204030204" pitchFamily="34" charset="0"/>
              </a:rPr>
              <a:t>איזה כיף, מקלחת!</a:t>
            </a:r>
            <a:endParaRPr lang="he-IL" sz="2400" dirty="0">
              <a:solidFill>
                <a:srgbClr val="033F63"/>
              </a:solidFill>
              <a:cs typeface="Calibri" panose="020F0502020204030204" pitchFamily="34" charset="0"/>
            </a:endParaRPr>
          </a:p>
        </p:txBody>
      </p:sp>
      <p:sp>
        <p:nvSpPr>
          <p:cNvPr id="26" name="Oval 6"/>
          <p:cNvSpPr/>
          <p:nvPr/>
        </p:nvSpPr>
        <p:spPr>
          <a:xfrm>
            <a:off x="5114470" y="9771459"/>
            <a:ext cx="1170006" cy="1647373"/>
          </a:xfrm>
          <a:custGeom>
            <a:avLst/>
            <a:gdLst>
              <a:gd name="connsiteX0" fmla="*/ 0 w 1538514"/>
              <a:gd name="connsiteY0" fmla="*/ 892629 h 1785257"/>
              <a:gd name="connsiteX1" fmla="*/ 769257 w 1538514"/>
              <a:gd name="connsiteY1" fmla="*/ 0 h 1785257"/>
              <a:gd name="connsiteX2" fmla="*/ 1538514 w 1538514"/>
              <a:gd name="connsiteY2" fmla="*/ 892629 h 1785257"/>
              <a:gd name="connsiteX3" fmla="*/ 769257 w 1538514"/>
              <a:gd name="connsiteY3" fmla="*/ 1785258 h 1785257"/>
              <a:gd name="connsiteX4" fmla="*/ 0 w 1538514"/>
              <a:gd name="connsiteY4" fmla="*/ 892629 h 1785257"/>
              <a:gd name="connsiteX0" fmla="*/ 54 w 1538568"/>
              <a:gd name="connsiteY0" fmla="*/ 1589314 h 2481943"/>
              <a:gd name="connsiteX1" fmla="*/ 740282 w 1538568"/>
              <a:gd name="connsiteY1" fmla="*/ 0 h 2481943"/>
              <a:gd name="connsiteX2" fmla="*/ 1538568 w 1538568"/>
              <a:gd name="connsiteY2" fmla="*/ 1589314 h 2481943"/>
              <a:gd name="connsiteX3" fmla="*/ 769311 w 1538568"/>
              <a:gd name="connsiteY3" fmla="*/ 2481943 h 2481943"/>
              <a:gd name="connsiteX4" fmla="*/ 54 w 1538568"/>
              <a:gd name="connsiteY4" fmla="*/ 1589314 h 2481943"/>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2235200">
                <a:moveTo>
                  <a:pt x="0" y="1342571"/>
                </a:moveTo>
                <a:cubicBezTo>
                  <a:pt x="0" y="795866"/>
                  <a:pt x="344408" y="0"/>
                  <a:pt x="769257" y="0"/>
                </a:cubicBezTo>
                <a:cubicBezTo>
                  <a:pt x="1194106" y="0"/>
                  <a:pt x="1538514" y="849586"/>
                  <a:pt x="1538514" y="1342571"/>
                </a:cubicBezTo>
                <a:cubicBezTo>
                  <a:pt x="1538514" y="2082299"/>
                  <a:pt x="1194106" y="2235200"/>
                  <a:pt x="769257" y="2235200"/>
                </a:cubicBezTo>
                <a:cubicBezTo>
                  <a:pt x="344408" y="2235200"/>
                  <a:pt x="0" y="1889276"/>
                  <a:pt x="0" y="134257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3" name="Arc 22"/>
          <p:cNvSpPr/>
          <p:nvPr/>
        </p:nvSpPr>
        <p:spPr>
          <a:xfrm rot="8329129">
            <a:off x="5242472" y="10172318"/>
            <a:ext cx="997970" cy="845657"/>
          </a:xfrm>
          <a:prstGeom prst="arc">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dirty="0">
              <a:cs typeface="Calibri" panose="020F0502020204030204" pitchFamily="34" charset="0"/>
            </a:endParaRPr>
          </a:p>
        </p:txBody>
      </p:sp>
      <p:sp>
        <p:nvSpPr>
          <p:cNvPr id="24" name="Oval 23"/>
          <p:cNvSpPr/>
          <p:nvPr/>
        </p:nvSpPr>
        <p:spPr>
          <a:xfrm>
            <a:off x="5318951" y="10319658"/>
            <a:ext cx="275772" cy="246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5" name="Oval 24"/>
          <p:cNvSpPr/>
          <p:nvPr/>
        </p:nvSpPr>
        <p:spPr>
          <a:xfrm>
            <a:off x="5741457" y="10348402"/>
            <a:ext cx="275772" cy="246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pic>
        <p:nvPicPr>
          <p:cNvPr id="31" name="Content Placeholder 1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2" y="124344"/>
            <a:ext cx="730267" cy="612165"/>
          </a:xfrm>
        </p:spPr>
      </p:pic>
      <p:pic>
        <p:nvPicPr>
          <p:cNvPr id="32" name="Picture 2" descr="חיל הלוגיסטיקה - Wikiwa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2376" y="-141"/>
            <a:ext cx="743419" cy="1058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815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rot="16200000">
            <a:off x="356800" y="2396480"/>
            <a:ext cx="6100435" cy="5304552"/>
          </a:xfrm>
          <a:prstGeom prst="roundRect">
            <a:avLst/>
          </a:prstGeom>
          <a:solidFill>
            <a:srgbClr val="4CC4B9"/>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1" fromWordArt="0" anchor="ctr" anchorCtr="0" forceAA="0" compatLnSpc="1">
            <a:prstTxWarp prst="textNoShape">
              <a:avLst/>
            </a:prstTxWarp>
            <a:noAutofit/>
          </a:bodyPr>
          <a:lstStyle/>
          <a:p>
            <a:pPr algn="ctr"/>
            <a:endParaRPr lang="he-IL" sz="1013" dirty="0">
              <a:cs typeface="Calibri" panose="020F0502020204030204" pitchFamily="34" charset="0"/>
            </a:endParaRPr>
          </a:p>
        </p:txBody>
      </p:sp>
      <p:sp>
        <p:nvSpPr>
          <p:cNvPr id="14" name="TextBox 13"/>
          <p:cNvSpPr txBox="1"/>
          <p:nvPr/>
        </p:nvSpPr>
        <p:spPr>
          <a:xfrm>
            <a:off x="754741" y="2536998"/>
            <a:ext cx="5304553" cy="707886"/>
          </a:xfrm>
          <a:prstGeom prst="rect">
            <a:avLst/>
          </a:prstGeom>
          <a:noFill/>
        </p:spPr>
        <p:txBody>
          <a:bodyPr wrap="square" rtlCol="1">
            <a:spAutoFit/>
          </a:bodyPr>
          <a:lstStyle/>
          <a:p>
            <a:pPr algn="ctr" rtl="1"/>
            <a:r>
              <a:rPr lang="he-IL" sz="4000" dirty="0" smtClean="0">
                <a:solidFill>
                  <a:srgbClr val="033F63"/>
                </a:solidFill>
                <a:cs typeface="Calibri" panose="020F0502020204030204" pitchFamily="34" charset="0"/>
              </a:rPr>
              <a:t>בניית בית לביצה</a:t>
            </a:r>
            <a:endParaRPr lang="he-IL" sz="4000" dirty="0">
              <a:solidFill>
                <a:srgbClr val="033F63"/>
              </a:solidFill>
              <a:cs typeface="Calibri" panose="020F0502020204030204" pitchFamily="34" charset="0"/>
            </a:endParaRPr>
          </a:p>
        </p:txBody>
      </p:sp>
      <p:sp>
        <p:nvSpPr>
          <p:cNvPr id="2" name="TextBox 1"/>
          <p:cNvSpPr txBox="1"/>
          <p:nvPr/>
        </p:nvSpPr>
        <p:spPr>
          <a:xfrm>
            <a:off x="1023256" y="3347879"/>
            <a:ext cx="4767522" cy="4031873"/>
          </a:xfrm>
          <a:prstGeom prst="rect">
            <a:avLst/>
          </a:prstGeom>
          <a:noFill/>
        </p:spPr>
        <p:txBody>
          <a:bodyPr wrap="square" rtlCol="1">
            <a:spAutoFit/>
          </a:bodyPr>
          <a:lstStyle/>
          <a:p>
            <a:pPr algn="ctr" rtl="1"/>
            <a:r>
              <a:rPr lang="he-IL" sz="3200" dirty="0" smtClean="0">
                <a:solidFill>
                  <a:srgbClr val="033F63"/>
                </a:solidFill>
                <a:cs typeface="Calibri" panose="020F0502020204030204" pitchFamily="34" charset="0"/>
              </a:rPr>
              <a:t>הביצים שלנו מאוד בררניות, ויש להן דרישות מיוחדות לבית שלהן:</a:t>
            </a:r>
          </a:p>
          <a:p>
            <a:pPr marL="457200" indent="-457200" algn="ctr" rtl="1">
              <a:buFont typeface="Arial" panose="020B0604020202020204" pitchFamily="34" charset="0"/>
              <a:buChar char="•"/>
            </a:pPr>
            <a:r>
              <a:rPr lang="he-IL" sz="3200" dirty="0" smtClean="0">
                <a:solidFill>
                  <a:srgbClr val="033F63"/>
                </a:solidFill>
                <a:cs typeface="Calibri" panose="020F0502020204030204" pitchFamily="34" charset="0"/>
              </a:rPr>
              <a:t>הבית חייב להיות בצבע ורוד</a:t>
            </a:r>
          </a:p>
          <a:p>
            <a:pPr marL="457200" indent="-457200" algn="ctr" rtl="1">
              <a:buFont typeface="Arial" panose="020B0604020202020204" pitchFamily="34" charset="0"/>
              <a:buChar char="•"/>
            </a:pPr>
            <a:r>
              <a:rPr lang="he-IL" sz="3200" dirty="0" smtClean="0">
                <a:solidFill>
                  <a:srgbClr val="033F63"/>
                </a:solidFill>
                <a:cs typeface="Calibri" panose="020F0502020204030204" pitchFamily="34" charset="0"/>
              </a:rPr>
              <a:t>צריכים להיות בדיוק שני חלונות בבית</a:t>
            </a:r>
          </a:p>
          <a:p>
            <a:pPr marL="457200" indent="-457200" algn="ctr" rtl="1">
              <a:buFont typeface="Arial" panose="020B0604020202020204" pitchFamily="34" charset="0"/>
              <a:buChar char="•"/>
            </a:pPr>
            <a:r>
              <a:rPr lang="he-IL" sz="3200" dirty="0" smtClean="0">
                <a:solidFill>
                  <a:srgbClr val="033F63"/>
                </a:solidFill>
                <a:cs typeface="Calibri" panose="020F0502020204030204" pitchFamily="34" charset="0"/>
              </a:rPr>
              <a:t>הדלת צריכה להיות בצבע אדום</a:t>
            </a:r>
          </a:p>
        </p:txBody>
      </p:sp>
      <p:sp>
        <p:nvSpPr>
          <p:cNvPr id="20" name="Rounded Rectangle 19"/>
          <p:cNvSpPr/>
          <p:nvPr/>
        </p:nvSpPr>
        <p:spPr>
          <a:xfrm>
            <a:off x="693056" y="9855201"/>
            <a:ext cx="1745343" cy="667656"/>
          </a:xfrm>
          <a:prstGeom prst="roundRect">
            <a:avLst/>
          </a:prstGeom>
          <a:solidFill>
            <a:srgbClr val="4C271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1" name="TextBox 20"/>
          <p:cNvSpPr txBox="1"/>
          <p:nvPr/>
        </p:nvSpPr>
        <p:spPr>
          <a:xfrm>
            <a:off x="462641" y="9958196"/>
            <a:ext cx="2217058" cy="461665"/>
          </a:xfrm>
          <a:prstGeom prst="rect">
            <a:avLst/>
          </a:prstGeom>
          <a:noFill/>
        </p:spPr>
        <p:txBody>
          <a:bodyPr wrap="square" rtlCol="1">
            <a:spAutoFit/>
          </a:bodyPr>
          <a:lstStyle/>
          <a:p>
            <a:pPr algn="ctr" rtl="1"/>
            <a:r>
              <a:rPr lang="he-IL" sz="2400" dirty="0" smtClean="0">
                <a:solidFill>
                  <a:schemeClr val="bg1"/>
                </a:solidFill>
                <a:cs typeface="Calibri" panose="020F0502020204030204" pitchFamily="34" charset="0"/>
              </a:rPr>
              <a:t>בואו נמשיך</a:t>
            </a:r>
            <a:endParaRPr lang="he-IL" sz="2400" dirty="0">
              <a:solidFill>
                <a:schemeClr val="bg1"/>
              </a:solidFill>
              <a:cs typeface="Calibri" panose="020F0502020204030204" pitchFamily="34" charset="0"/>
            </a:endParaRPr>
          </a:p>
        </p:txBody>
      </p:sp>
      <p:sp>
        <p:nvSpPr>
          <p:cNvPr id="24" name="Oval 6"/>
          <p:cNvSpPr/>
          <p:nvPr/>
        </p:nvSpPr>
        <p:spPr>
          <a:xfrm>
            <a:off x="5114470" y="9771459"/>
            <a:ext cx="1170006" cy="1647373"/>
          </a:xfrm>
          <a:custGeom>
            <a:avLst/>
            <a:gdLst>
              <a:gd name="connsiteX0" fmla="*/ 0 w 1538514"/>
              <a:gd name="connsiteY0" fmla="*/ 892629 h 1785257"/>
              <a:gd name="connsiteX1" fmla="*/ 769257 w 1538514"/>
              <a:gd name="connsiteY1" fmla="*/ 0 h 1785257"/>
              <a:gd name="connsiteX2" fmla="*/ 1538514 w 1538514"/>
              <a:gd name="connsiteY2" fmla="*/ 892629 h 1785257"/>
              <a:gd name="connsiteX3" fmla="*/ 769257 w 1538514"/>
              <a:gd name="connsiteY3" fmla="*/ 1785258 h 1785257"/>
              <a:gd name="connsiteX4" fmla="*/ 0 w 1538514"/>
              <a:gd name="connsiteY4" fmla="*/ 892629 h 1785257"/>
              <a:gd name="connsiteX0" fmla="*/ 54 w 1538568"/>
              <a:gd name="connsiteY0" fmla="*/ 1589314 h 2481943"/>
              <a:gd name="connsiteX1" fmla="*/ 740282 w 1538568"/>
              <a:gd name="connsiteY1" fmla="*/ 0 h 2481943"/>
              <a:gd name="connsiteX2" fmla="*/ 1538568 w 1538568"/>
              <a:gd name="connsiteY2" fmla="*/ 1589314 h 2481943"/>
              <a:gd name="connsiteX3" fmla="*/ 769311 w 1538568"/>
              <a:gd name="connsiteY3" fmla="*/ 2481943 h 2481943"/>
              <a:gd name="connsiteX4" fmla="*/ 54 w 1538568"/>
              <a:gd name="connsiteY4" fmla="*/ 1589314 h 2481943"/>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2235200">
                <a:moveTo>
                  <a:pt x="0" y="1342571"/>
                </a:moveTo>
                <a:cubicBezTo>
                  <a:pt x="0" y="795866"/>
                  <a:pt x="344408" y="0"/>
                  <a:pt x="769257" y="0"/>
                </a:cubicBezTo>
                <a:cubicBezTo>
                  <a:pt x="1194106" y="0"/>
                  <a:pt x="1538514" y="849586"/>
                  <a:pt x="1538514" y="1342571"/>
                </a:cubicBezTo>
                <a:cubicBezTo>
                  <a:pt x="1538514" y="2082299"/>
                  <a:pt x="1194106" y="2235200"/>
                  <a:pt x="769257" y="2235200"/>
                </a:cubicBezTo>
                <a:cubicBezTo>
                  <a:pt x="344408" y="2235200"/>
                  <a:pt x="0" y="1889276"/>
                  <a:pt x="0" y="134257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5" name="Arc 24"/>
          <p:cNvSpPr/>
          <p:nvPr/>
        </p:nvSpPr>
        <p:spPr>
          <a:xfrm rot="8329129">
            <a:off x="5242472" y="10172318"/>
            <a:ext cx="997970" cy="845657"/>
          </a:xfrm>
          <a:prstGeom prst="arc">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dirty="0">
              <a:cs typeface="Calibri" panose="020F0502020204030204" pitchFamily="34" charset="0"/>
            </a:endParaRPr>
          </a:p>
        </p:txBody>
      </p:sp>
      <p:sp>
        <p:nvSpPr>
          <p:cNvPr id="26" name="Oval 25"/>
          <p:cNvSpPr/>
          <p:nvPr/>
        </p:nvSpPr>
        <p:spPr>
          <a:xfrm>
            <a:off x="5318951" y="10319658"/>
            <a:ext cx="275772" cy="246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7" name="Oval 26"/>
          <p:cNvSpPr/>
          <p:nvPr/>
        </p:nvSpPr>
        <p:spPr>
          <a:xfrm>
            <a:off x="5741457" y="10348402"/>
            <a:ext cx="275772" cy="246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pic>
        <p:nvPicPr>
          <p:cNvPr id="28" name="Content Placeholder 1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2" y="124344"/>
            <a:ext cx="730267" cy="612165"/>
          </a:xfrm>
        </p:spPr>
      </p:pic>
      <p:pic>
        <p:nvPicPr>
          <p:cNvPr id="29" name="Picture 2" descr="חיל הלוגיסטיקה - Wikiwa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2376" y="-141"/>
            <a:ext cx="743419" cy="1058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501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74790" y="1933428"/>
            <a:ext cx="5304553" cy="1938992"/>
          </a:xfrm>
          <a:prstGeom prst="rect">
            <a:avLst/>
          </a:prstGeom>
          <a:noFill/>
        </p:spPr>
        <p:txBody>
          <a:bodyPr wrap="square" rtlCol="1">
            <a:spAutoFit/>
          </a:bodyPr>
          <a:lstStyle/>
          <a:p>
            <a:pPr algn="ctr" rtl="1"/>
            <a:r>
              <a:rPr lang="he-IL" sz="4000" dirty="0" smtClean="0">
                <a:solidFill>
                  <a:srgbClr val="033F63"/>
                </a:solidFill>
                <a:cs typeface="Calibri" panose="020F0502020204030204" pitchFamily="34" charset="0"/>
              </a:rPr>
              <a:t>לחצו על החלקים השונים בבית עד שהבית יתאים לביצה!</a:t>
            </a:r>
            <a:endParaRPr lang="he-IL" sz="4000" dirty="0">
              <a:solidFill>
                <a:srgbClr val="033F63"/>
              </a:solidFill>
              <a:cs typeface="Calibri" panose="020F0502020204030204" pitchFamily="34" charset="0"/>
            </a:endParaRPr>
          </a:p>
        </p:txBody>
      </p:sp>
      <p:sp>
        <p:nvSpPr>
          <p:cNvPr id="20" name="Rounded Rectangle 19"/>
          <p:cNvSpPr/>
          <p:nvPr/>
        </p:nvSpPr>
        <p:spPr>
          <a:xfrm>
            <a:off x="693056" y="9855201"/>
            <a:ext cx="1745343" cy="667656"/>
          </a:xfrm>
          <a:prstGeom prst="roundRect">
            <a:avLst/>
          </a:prstGeom>
          <a:solidFill>
            <a:srgbClr val="4C271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1" name="TextBox 20"/>
          <p:cNvSpPr txBox="1"/>
          <p:nvPr/>
        </p:nvSpPr>
        <p:spPr>
          <a:xfrm>
            <a:off x="462641" y="9958196"/>
            <a:ext cx="2217058" cy="461665"/>
          </a:xfrm>
          <a:prstGeom prst="rect">
            <a:avLst/>
          </a:prstGeom>
          <a:noFill/>
        </p:spPr>
        <p:txBody>
          <a:bodyPr wrap="square" rtlCol="1">
            <a:spAutoFit/>
          </a:bodyPr>
          <a:lstStyle/>
          <a:p>
            <a:pPr algn="ctr" rtl="1"/>
            <a:r>
              <a:rPr lang="he-IL" sz="2400" dirty="0" smtClean="0">
                <a:solidFill>
                  <a:schemeClr val="bg1"/>
                </a:solidFill>
                <a:cs typeface="Calibri" panose="020F0502020204030204" pitchFamily="34" charset="0"/>
              </a:rPr>
              <a:t>סיימתי</a:t>
            </a:r>
          </a:p>
        </p:txBody>
      </p:sp>
      <p:sp>
        <p:nvSpPr>
          <p:cNvPr id="24" name="Oval 6"/>
          <p:cNvSpPr/>
          <p:nvPr/>
        </p:nvSpPr>
        <p:spPr>
          <a:xfrm>
            <a:off x="5114470" y="9771459"/>
            <a:ext cx="1170006" cy="1647373"/>
          </a:xfrm>
          <a:custGeom>
            <a:avLst/>
            <a:gdLst>
              <a:gd name="connsiteX0" fmla="*/ 0 w 1538514"/>
              <a:gd name="connsiteY0" fmla="*/ 892629 h 1785257"/>
              <a:gd name="connsiteX1" fmla="*/ 769257 w 1538514"/>
              <a:gd name="connsiteY1" fmla="*/ 0 h 1785257"/>
              <a:gd name="connsiteX2" fmla="*/ 1538514 w 1538514"/>
              <a:gd name="connsiteY2" fmla="*/ 892629 h 1785257"/>
              <a:gd name="connsiteX3" fmla="*/ 769257 w 1538514"/>
              <a:gd name="connsiteY3" fmla="*/ 1785258 h 1785257"/>
              <a:gd name="connsiteX4" fmla="*/ 0 w 1538514"/>
              <a:gd name="connsiteY4" fmla="*/ 892629 h 1785257"/>
              <a:gd name="connsiteX0" fmla="*/ 54 w 1538568"/>
              <a:gd name="connsiteY0" fmla="*/ 1589314 h 2481943"/>
              <a:gd name="connsiteX1" fmla="*/ 740282 w 1538568"/>
              <a:gd name="connsiteY1" fmla="*/ 0 h 2481943"/>
              <a:gd name="connsiteX2" fmla="*/ 1538568 w 1538568"/>
              <a:gd name="connsiteY2" fmla="*/ 1589314 h 2481943"/>
              <a:gd name="connsiteX3" fmla="*/ 769311 w 1538568"/>
              <a:gd name="connsiteY3" fmla="*/ 2481943 h 2481943"/>
              <a:gd name="connsiteX4" fmla="*/ 54 w 1538568"/>
              <a:gd name="connsiteY4" fmla="*/ 1589314 h 2481943"/>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 name="connsiteX0" fmla="*/ 0 w 1538514"/>
              <a:gd name="connsiteY0" fmla="*/ 1342571 h 2235200"/>
              <a:gd name="connsiteX1" fmla="*/ 769257 w 1538514"/>
              <a:gd name="connsiteY1" fmla="*/ 0 h 2235200"/>
              <a:gd name="connsiteX2" fmla="*/ 1538514 w 1538514"/>
              <a:gd name="connsiteY2" fmla="*/ 1342571 h 2235200"/>
              <a:gd name="connsiteX3" fmla="*/ 769257 w 1538514"/>
              <a:gd name="connsiteY3" fmla="*/ 2235200 h 2235200"/>
              <a:gd name="connsiteX4" fmla="*/ 0 w 1538514"/>
              <a:gd name="connsiteY4" fmla="*/ 1342571 h 223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2235200">
                <a:moveTo>
                  <a:pt x="0" y="1342571"/>
                </a:moveTo>
                <a:cubicBezTo>
                  <a:pt x="0" y="795866"/>
                  <a:pt x="344408" y="0"/>
                  <a:pt x="769257" y="0"/>
                </a:cubicBezTo>
                <a:cubicBezTo>
                  <a:pt x="1194106" y="0"/>
                  <a:pt x="1538514" y="849586"/>
                  <a:pt x="1538514" y="1342571"/>
                </a:cubicBezTo>
                <a:cubicBezTo>
                  <a:pt x="1538514" y="2082299"/>
                  <a:pt x="1194106" y="2235200"/>
                  <a:pt x="769257" y="2235200"/>
                </a:cubicBezTo>
                <a:cubicBezTo>
                  <a:pt x="344408" y="2235200"/>
                  <a:pt x="0" y="1889276"/>
                  <a:pt x="0" y="134257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5" name="Arc 24"/>
          <p:cNvSpPr/>
          <p:nvPr/>
        </p:nvSpPr>
        <p:spPr>
          <a:xfrm rot="8329129">
            <a:off x="5242472" y="10172318"/>
            <a:ext cx="997970" cy="845657"/>
          </a:xfrm>
          <a:prstGeom prst="arc">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dirty="0">
              <a:cs typeface="Calibri" panose="020F0502020204030204" pitchFamily="34" charset="0"/>
            </a:endParaRPr>
          </a:p>
        </p:txBody>
      </p:sp>
      <p:sp>
        <p:nvSpPr>
          <p:cNvPr id="26" name="Oval 25"/>
          <p:cNvSpPr/>
          <p:nvPr/>
        </p:nvSpPr>
        <p:spPr>
          <a:xfrm>
            <a:off x="5318951" y="10319658"/>
            <a:ext cx="275772" cy="246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27" name="Oval 26"/>
          <p:cNvSpPr/>
          <p:nvPr/>
        </p:nvSpPr>
        <p:spPr>
          <a:xfrm>
            <a:off x="5741457" y="10348402"/>
            <a:ext cx="275772" cy="246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pic>
        <p:nvPicPr>
          <p:cNvPr id="28" name="Content Placeholder 1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2" y="124344"/>
            <a:ext cx="730267" cy="612165"/>
          </a:xfrm>
        </p:spPr>
      </p:pic>
      <p:pic>
        <p:nvPicPr>
          <p:cNvPr id="29" name="Picture 2" descr="חיל הלוגיסטיקה - Wikiwa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2376" y="-141"/>
            <a:ext cx="743419" cy="1058134"/>
          </a:xfrm>
          <a:prstGeom prst="rect">
            <a:avLst/>
          </a:prstGeom>
          <a:noFill/>
          <a:extLst>
            <a:ext uri="{909E8E84-426E-40DD-AFC4-6F175D3DCCD1}">
              <a14:hiddenFill xmlns:a14="http://schemas.microsoft.com/office/drawing/2010/main">
                <a:solidFill>
                  <a:srgbClr val="FFFFFF"/>
                </a:solidFill>
              </a14:hiddenFill>
            </a:ext>
          </a:extLst>
        </p:spPr>
      </p:pic>
      <p:sp>
        <p:nvSpPr>
          <p:cNvPr id="15" name="Rounded Rectangle 14"/>
          <p:cNvSpPr/>
          <p:nvPr/>
        </p:nvSpPr>
        <p:spPr>
          <a:xfrm>
            <a:off x="3065386" y="9855200"/>
            <a:ext cx="1875377" cy="667656"/>
          </a:xfrm>
          <a:prstGeom prst="roundRect">
            <a:avLst/>
          </a:prstGeom>
          <a:solidFill>
            <a:srgbClr val="4C2719"/>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Calibri" panose="020F0502020204030204" pitchFamily="34" charset="0"/>
            </a:endParaRPr>
          </a:p>
        </p:txBody>
      </p:sp>
      <p:sp>
        <p:nvSpPr>
          <p:cNvPr id="16" name="TextBox 15"/>
          <p:cNvSpPr txBox="1"/>
          <p:nvPr/>
        </p:nvSpPr>
        <p:spPr>
          <a:xfrm>
            <a:off x="2884180" y="9948359"/>
            <a:ext cx="2217058" cy="461665"/>
          </a:xfrm>
          <a:prstGeom prst="rect">
            <a:avLst/>
          </a:prstGeom>
          <a:noFill/>
        </p:spPr>
        <p:txBody>
          <a:bodyPr wrap="square" rtlCol="1">
            <a:spAutoFit/>
          </a:bodyPr>
          <a:lstStyle/>
          <a:p>
            <a:pPr algn="ctr" rtl="1"/>
            <a:r>
              <a:rPr lang="he-IL" sz="2400" dirty="0" smtClean="0">
                <a:solidFill>
                  <a:schemeClr val="bg1"/>
                </a:solidFill>
                <a:cs typeface="Calibri" panose="020F0502020204030204" pitchFamily="34" charset="0"/>
              </a:rPr>
              <a:t>רוצים תזכורת?</a:t>
            </a:r>
          </a:p>
        </p:txBody>
      </p:sp>
      <p:sp>
        <p:nvSpPr>
          <p:cNvPr id="17" name="Rectangle 16"/>
          <p:cNvSpPr/>
          <p:nvPr/>
        </p:nvSpPr>
        <p:spPr>
          <a:xfrm>
            <a:off x="841829" y="3954829"/>
            <a:ext cx="4899628" cy="3858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066668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12037</TotalTime>
  <Words>296</Words>
  <Application>Microsoft Office PowerPoint</Application>
  <PresentationFormat>Widescreen</PresentationFormat>
  <Paragraphs>57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Bynet Communication LTD - BahadCity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u75645</dc:creator>
  <cp:lastModifiedBy>u75645</cp:lastModifiedBy>
  <cp:revision>104</cp:revision>
  <dcterms:created xsi:type="dcterms:W3CDTF">2022-05-24T14:14:07Z</dcterms:created>
  <dcterms:modified xsi:type="dcterms:W3CDTF">2022-06-08T12:48:44Z</dcterms:modified>
</cp:coreProperties>
</file>