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hKrS4uIL3Xh4HusixXsh3wxKy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" name="Google Shape;15;p1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600"/>
          </a:p>
        </p:txBody>
      </p:sp>
      <p:sp>
        <p:nvSpPr>
          <p:cNvPr id="340" name="Google Shape;340;p9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/>
              <a:t>על זה ספיר דיברה בסרטון</a:t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ריקה">
  <p:cSld name="שקופית ריקה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פריסה מותאמת אישית">
  <p:cSld name="פריסה מותאמת אישית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9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"/>
          <p:cNvGrpSpPr/>
          <p:nvPr/>
        </p:nvGrpSpPr>
        <p:grpSpPr>
          <a:xfrm>
            <a:off x="1094717" y="472767"/>
            <a:ext cx="10867247" cy="6385233"/>
            <a:chOff x="1094717" y="472767"/>
            <a:chExt cx="10867247" cy="6385233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3029690" y="472767"/>
              <a:ext cx="8456023" cy="10771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2400"/>
                <a:buFont typeface="Arial"/>
                <a:buNone/>
              </a:pPr>
              <a:r>
                <a:rPr b="0" i="0" lang="iw-IL" sz="24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ברוכים הבאים לפורמט העברת תוכן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4000"/>
                <a:buFont typeface="Arial"/>
                <a:buNone/>
              </a:pPr>
              <a:r>
                <a:rPr b="1" i="0" lang="iw-IL" sz="40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ללומדת כרטיסיות</a:t>
              </a:r>
              <a:endParaRPr b="1" i="0" sz="4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607406" y="1727074"/>
              <a:ext cx="8878307" cy="19389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2000"/>
                <a:buFont typeface="Arial"/>
                <a:buNone/>
              </a:pPr>
              <a:r>
                <a:rPr b="0" i="0" lang="iw-IL" sz="20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בפורמט זה יוצגו מסכים המדמים את </a:t>
              </a:r>
              <a:r>
                <a:rPr b="1" i="0" lang="iw-IL" sz="20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מסכי התוכן והשאלות </a:t>
              </a:r>
              <a:r>
                <a:rPr b="0" i="0" lang="iw-IL" sz="20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בלומדת כרטיסיות, ויש למלא את התוכן במקומות המיועדים לכך. </a:t>
              </a:r>
              <a:endParaRPr b="0" i="0" sz="2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2000"/>
                <a:buFont typeface="Arial"/>
                <a:buNone/>
              </a:pPr>
              <a:r>
                <a:rPr b="1" i="0" lang="iw-IL" sz="20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שימו לב: </a:t>
              </a:r>
              <a:r>
                <a:rPr b="0" i="0" lang="iw-IL" sz="20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לא לגעת במה שרשום בצבע </a:t>
              </a:r>
              <a:r>
                <a:rPr b="0" i="0" lang="iw-IL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אדום</a:t>
              </a:r>
              <a:r>
                <a:rPr b="0" i="0" lang="iw-IL" sz="20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, אלו הערות המיועדות למפתחות הלומדה.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" name="Google Shape;20;p1"/>
            <p:cNvGrpSpPr/>
            <p:nvPr/>
          </p:nvGrpSpPr>
          <p:grpSpPr>
            <a:xfrm>
              <a:off x="1094717" y="4130639"/>
              <a:ext cx="3608109" cy="811243"/>
              <a:chOff x="5125025" y="3943002"/>
              <a:chExt cx="3701397" cy="762151"/>
            </a:xfrm>
          </p:grpSpPr>
          <p:pic>
            <p:nvPicPr>
              <p:cNvPr id="21" name="Google Shape;21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125025" y="3943002"/>
                <a:ext cx="3701397" cy="7621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Google Shape;22;p1"/>
              <p:cNvSpPr/>
              <p:nvPr/>
            </p:nvSpPr>
            <p:spPr>
              <a:xfrm>
                <a:off x="5399924" y="4158881"/>
                <a:ext cx="3151596" cy="3180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1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600"/>
                  <a:buFont typeface="Arial"/>
                  <a:buNone/>
                </a:pPr>
                <a:r>
                  <a:rPr b="1" i="0" lang="iw-IL" sz="1600" u="none" cap="none" strike="noStrik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פנו אלינו בעבור כל בעיה!</a:t>
                </a:r>
                <a:endParaRPr b="1" i="0" sz="16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"/>
            <p:cNvGrpSpPr/>
            <p:nvPr/>
          </p:nvGrpSpPr>
          <p:grpSpPr>
            <a:xfrm>
              <a:off x="3188432" y="3390900"/>
              <a:ext cx="4345708" cy="3467100"/>
              <a:chOff x="7475838" y="3390900"/>
              <a:chExt cx="4345708" cy="3467100"/>
            </a:xfrm>
          </p:grpSpPr>
          <p:grpSp>
            <p:nvGrpSpPr>
              <p:cNvPr id="24" name="Google Shape;24;p1"/>
              <p:cNvGrpSpPr/>
              <p:nvPr/>
            </p:nvGrpSpPr>
            <p:grpSpPr>
              <a:xfrm>
                <a:off x="7475838" y="3390900"/>
                <a:ext cx="4345708" cy="3467100"/>
                <a:chOff x="7722468" y="3390900"/>
                <a:chExt cx="4345708" cy="3467100"/>
              </a:xfrm>
            </p:grpSpPr>
            <p:pic>
              <p:nvPicPr>
                <p:cNvPr id="25" name="Google Shape;25;p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476" l="0" r="0" t="0"/>
                <a:stretch/>
              </p:blipFill>
              <p:spPr>
                <a:xfrm>
                  <a:off x="7722468" y="3390900"/>
                  <a:ext cx="4345708" cy="34671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" name="Google Shape;26;p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10367950" y="4360423"/>
                  <a:ext cx="66687" cy="880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" name="Google Shape;27;p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10751256" y="4448168"/>
                  <a:ext cx="66687" cy="880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28" name="Google Shape;28;p1"/>
              <p:cNvPicPr preferRelativeResize="0"/>
              <p:nvPr/>
            </p:nvPicPr>
            <p:blipFill rotWithShape="1">
              <a:blip r:embed="rId6">
                <a:alphaModFix/>
              </a:blip>
              <a:srcRect b="34518" l="0" r="0" t="0"/>
              <a:stretch/>
            </p:blipFill>
            <p:spPr>
              <a:xfrm>
                <a:off x="10122893" y="6150114"/>
                <a:ext cx="686265" cy="444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" name="Google Shape;2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7683500" y="5891321"/>
              <a:ext cx="4278464" cy="8112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oogle Shape;30;p1"/>
            <p:cNvGrpSpPr/>
            <p:nvPr/>
          </p:nvGrpSpPr>
          <p:grpSpPr>
            <a:xfrm>
              <a:off x="7845460" y="6052534"/>
              <a:ext cx="3862590" cy="523180"/>
              <a:chOff x="8323516" y="6991760"/>
              <a:chExt cx="3862590" cy="523180"/>
            </a:xfrm>
          </p:grpSpPr>
          <p:sp>
            <p:nvSpPr>
              <p:cNvPr id="31" name="Google Shape;31;p1"/>
              <p:cNvSpPr txBox="1"/>
              <p:nvPr/>
            </p:nvSpPr>
            <p:spPr>
              <a:xfrm>
                <a:off x="8323516" y="6991760"/>
                <a:ext cx="3616265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iw-IL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שימו לב שאתם </a:t>
                </a:r>
                <a:r>
                  <a:rPr b="1" i="0" lang="iw-IL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מורידים</a:t>
                </a:r>
                <a:r>
                  <a:rPr b="0" i="0" lang="iw-IL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את קובץ העריכה למחשב </a:t>
                </a:r>
                <a:r>
                  <a:rPr b="1" i="0" lang="iw-IL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ולא</a:t>
                </a:r>
                <a:r>
                  <a:rPr b="0" i="0" lang="iw-IL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עובדים עליו דרך האינטרנט.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" name="Google Shape;32;p1"/>
              <p:cNvGrpSpPr/>
              <p:nvPr/>
            </p:nvGrpSpPr>
            <p:grpSpPr>
              <a:xfrm>
                <a:off x="11964492" y="7101233"/>
                <a:ext cx="221614" cy="292027"/>
                <a:chOff x="11087200" y="5896567"/>
                <a:chExt cx="277737" cy="365982"/>
              </a:xfrm>
            </p:grpSpPr>
            <p:sp>
              <p:nvSpPr>
                <p:cNvPr id="33" name="Google Shape;33;p1"/>
                <p:cNvSpPr/>
                <p:nvPr/>
              </p:nvSpPr>
              <p:spPr>
                <a:xfrm>
                  <a:off x="11098232" y="5896567"/>
                  <a:ext cx="266700" cy="266700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83A2B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34;p1"/>
                <p:cNvSpPr/>
                <p:nvPr/>
              </p:nvSpPr>
              <p:spPr>
                <a:xfrm>
                  <a:off x="11087200" y="6201362"/>
                  <a:ext cx="277737" cy="61187"/>
                </a:xfrm>
                <a:prstGeom prst="rect">
                  <a:avLst/>
                </a:prstGeom>
                <a:solidFill>
                  <a:srgbClr val="83A2B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9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7"/>
          <p:cNvGrpSpPr/>
          <p:nvPr/>
        </p:nvGrpSpPr>
        <p:grpSpPr>
          <a:xfrm>
            <a:off x="4408662" y="612796"/>
            <a:ext cx="3374675" cy="5922011"/>
            <a:chOff x="4425192" y="943580"/>
            <a:chExt cx="3374675" cy="5922011"/>
          </a:xfrm>
        </p:grpSpPr>
        <p:pic>
          <p:nvPicPr>
            <p:cNvPr id="203" name="Google Shape;20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5192" y="943580"/>
              <a:ext cx="3374675" cy="5922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17"/>
            <p:cNvSpPr txBox="1"/>
            <p:nvPr/>
          </p:nvSpPr>
          <p:spPr>
            <a:xfrm>
              <a:off x="4754898" y="1272695"/>
              <a:ext cx="27152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תהליך הוצאה לקצונה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7"/>
            <p:cNvSpPr txBox="1"/>
            <p:nvPr/>
          </p:nvSpPr>
          <p:spPr>
            <a:xfrm>
              <a:off x="4763978" y="2405735"/>
              <a:ext cx="2715261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 txBox="1"/>
            <p:nvPr/>
          </p:nvSpPr>
          <p:spPr>
            <a:xfrm>
              <a:off x="4965406" y="1789370"/>
              <a:ext cx="2294239" cy="27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תהליך היציאה לקצונה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17"/>
          <p:cNvGrpSpPr/>
          <p:nvPr/>
        </p:nvGrpSpPr>
        <p:grpSpPr>
          <a:xfrm>
            <a:off x="8201693" y="598611"/>
            <a:ext cx="3413444" cy="6010495"/>
            <a:chOff x="8283949" y="0"/>
            <a:chExt cx="3908051" cy="6881414"/>
          </a:xfrm>
        </p:grpSpPr>
        <p:pic>
          <p:nvPicPr>
            <p:cNvPr id="208" name="Google Shape;2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83949" y="0"/>
              <a:ext cx="390805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17"/>
            <p:cNvSpPr txBox="1"/>
            <p:nvPr/>
          </p:nvSpPr>
          <p:spPr>
            <a:xfrm>
              <a:off x="8658807" y="381467"/>
              <a:ext cx="3144415" cy="387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תהליך הוצאה לקצונה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 txBox="1"/>
            <p:nvPr/>
          </p:nvSpPr>
          <p:spPr>
            <a:xfrm>
              <a:off x="8902589" y="979470"/>
              <a:ext cx="2656851" cy="317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איתור מועמדים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 txBox="1"/>
            <p:nvPr/>
          </p:nvSpPr>
          <p:spPr>
            <a:xfrm>
              <a:off x="8799368" y="1595860"/>
              <a:ext cx="2911151" cy="5285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איתור מועמדים לקצונה-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איתור מועמדים בעלי יכולות גבוהות מתאימות ע"י המפקדים.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המתאם לקצונה-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המתאם לקצונה מגלם בתוכו מספר פרמטרים אשר מעידים על מידת התאמתו של החייל להיות קצין בצה"ל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המתאם מחולק ל-6 רמות:</a:t>
              </a:r>
              <a:b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iw-IL" sz="14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חסרי התאמה:</a:t>
              </a:r>
              <a:r>
                <a:rPr b="1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מתאם</a:t>
              </a:r>
              <a:r>
                <a:rPr b="1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0א, 0ב, 0ג</a:t>
              </a:r>
              <a:b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iw-IL" sz="14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בעלי התאמת רף לקצונה: </a:t>
              </a: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מתאם 1</a:t>
              </a:r>
              <a:b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iw-IL" sz="14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בעלי התאמת ליבה לקצונה:</a:t>
              </a: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מתאם 2, 3</a:t>
              </a:r>
              <a:endParaRPr/>
            </a:p>
            <a:p>
              <a:pPr indent="-1968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68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7"/>
          <p:cNvGrpSpPr/>
          <p:nvPr/>
        </p:nvGrpSpPr>
        <p:grpSpPr>
          <a:xfrm>
            <a:off x="11973791" y="5676230"/>
            <a:ext cx="2998194" cy="739350"/>
            <a:chOff x="3926340" y="47375"/>
            <a:chExt cx="3679751" cy="811243"/>
          </a:xfrm>
        </p:grpSpPr>
        <p:pic>
          <p:nvPicPr>
            <p:cNvPr id="213" name="Google Shape;213;p17"/>
            <p:cNvPicPr preferRelativeResize="0"/>
            <p:nvPr/>
          </p:nvPicPr>
          <p:blipFill rotWithShape="1">
            <a:blip r:embed="rId4">
              <a:alphaModFix/>
            </a:blip>
            <a:srcRect b="0" l="-1" r="-1985" t="0"/>
            <a:stretch/>
          </p:blipFill>
          <p:spPr>
            <a:xfrm flipH="1">
              <a:off x="3926340" y="47375"/>
              <a:ext cx="3679751" cy="811243"/>
            </a:xfrm>
            <a:prstGeom prst="rect">
              <a:avLst/>
            </a:prstGeom>
            <a:noFill/>
            <a:ln>
              <a:noFill/>
            </a:ln>
            <a:effectLst>
              <a:outerShdw blurRad="342900" sx="104999" rotWithShape="0" dir="16200000" dist="38100" sy="104999">
                <a:srgbClr val="000000">
                  <a:alpha val="10588"/>
                </a:srgbClr>
              </a:outerShdw>
            </a:effectLst>
          </p:spPr>
        </p:pic>
        <p:sp>
          <p:nvSpPr>
            <p:cNvPr id="214" name="Google Shape;214;p17"/>
            <p:cNvSpPr txBox="1"/>
            <p:nvPr/>
          </p:nvSpPr>
          <p:spPr>
            <a:xfrm>
              <a:off x="4393785" y="94105"/>
              <a:ext cx="2956784" cy="709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במצב בו יש הרבה טקסט לכרטיסייה, התוכן יהיה ניתן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לגלילה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בתוך הכרטיסייה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17"/>
          <p:cNvGrpSpPr/>
          <p:nvPr/>
        </p:nvGrpSpPr>
        <p:grpSpPr>
          <a:xfrm>
            <a:off x="681362" y="632913"/>
            <a:ext cx="3378200" cy="5928197"/>
            <a:chOff x="13664" y="-162306"/>
            <a:chExt cx="3908051" cy="6858000"/>
          </a:xfrm>
        </p:grpSpPr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664" y="-162306"/>
              <a:ext cx="390805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17"/>
            <p:cNvSpPr txBox="1"/>
            <p:nvPr/>
          </p:nvSpPr>
          <p:spPr>
            <a:xfrm>
              <a:off x="452592" y="1357268"/>
              <a:ext cx="3144416" cy="3097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חוו"ד 870 הוא חוות דעת של המפקד על המועמד לקורס הקצינים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על המפקד הממלא להיות לפחות 3 חודשים מפקדו של המועמד.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על המפקד להעביר את המשוב לחייל ולהחתים אותו טרם ההגעה למבד"ק.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על החוו"ד להיות מוקלד במחשב ולא כתוב ידנית.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אין להתחייב בפני החיילים המומלצים כי ייצאו לקורס קצינים!</a:t>
              </a:r>
              <a:endParaRPr b="1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 txBox="1"/>
            <p:nvPr/>
          </p:nvSpPr>
          <p:spPr>
            <a:xfrm>
              <a:off x="575305" y="778703"/>
              <a:ext cx="2656851" cy="320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חוו"ד 870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7"/>
          <p:cNvSpPr txBox="1"/>
          <p:nvPr/>
        </p:nvSpPr>
        <p:spPr>
          <a:xfrm>
            <a:off x="4848708" y="1856263"/>
            <a:ext cx="2718098" cy="332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השלבים בתהליך הקצונה:</a:t>
            </a:r>
            <a:endParaRPr b="1" i="0" sz="1400" u="none" cap="none" strike="noStrike">
              <a:solidFill>
                <a:srgbClr val="1E3E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המלצה על המועמד ובדיקת נתוני איכות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ראיונות ביחידה- מפקד ישיר, מפקד היחידה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ראיונות בחיל- ראיונות, מיונים וכנסים נוספים בהתאם לדרישות החיל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אימות נתונים (במידת הצורך)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מבד"קים</a:t>
            </a:r>
            <a:endParaRPr b="0" i="0" sz="1400" u="none" cap="none" strike="noStrike">
              <a:solidFill>
                <a:srgbClr val="1E3E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וידוא וטיפול בנתונים נוספים (לדוג ‘סיווג ביטחוני)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קבלת לו"ז יציאה לקצונה מהחיל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מסדר מקדים טרם קליטה לבה"ד 1 – טפסים וציוד נדרש</a:t>
            </a:r>
            <a:endParaRPr b="0" i="0" sz="1400" u="none" cap="none" strike="noStrike">
              <a:solidFill>
                <a:srgbClr val="1E3E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7"/>
          <p:cNvPicPr preferRelativeResize="0"/>
          <p:nvPr/>
        </p:nvPicPr>
        <p:blipFill rotWithShape="1">
          <a:blip r:embed="rId3">
            <a:alphaModFix/>
          </a:blip>
          <a:srcRect b="82506" l="0" r="0" t="11637"/>
          <a:stretch/>
        </p:blipFill>
        <p:spPr>
          <a:xfrm>
            <a:off x="677045" y="6010464"/>
            <a:ext cx="3375954" cy="52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7"/>
          <p:cNvPicPr preferRelativeResize="0"/>
          <p:nvPr/>
        </p:nvPicPr>
        <p:blipFill rotWithShape="1">
          <a:blip r:embed="rId3">
            <a:alphaModFix/>
          </a:blip>
          <a:srcRect b="82506" l="0" r="0" t="11637"/>
          <a:stretch/>
        </p:blipFill>
        <p:spPr>
          <a:xfrm>
            <a:off x="8201693" y="6019945"/>
            <a:ext cx="3375954" cy="52434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 txBox="1"/>
          <p:nvPr/>
        </p:nvSpPr>
        <p:spPr>
          <a:xfrm>
            <a:off x="998711" y="951135"/>
            <a:ext cx="27152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iw-IL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תהליך הוצאה לקצונה</a:t>
            </a:r>
            <a:endParaRPr b="1" i="0" sz="1600" u="none" cap="none" strike="noStrike">
              <a:solidFill>
                <a:srgbClr val="1E3E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4676312" y="224707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867163" y="283603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8529109" y="241862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9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8"/>
          <p:cNvGrpSpPr/>
          <p:nvPr/>
        </p:nvGrpSpPr>
        <p:grpSpPr>
          <a:xfrm>
            <a:off x="8164203" y="554244"/>
            <a:ext cx="3413444" cy="5990044"/>
            <a:chOff x="8283949" y="0"/>
            <a:chExt cx="3908051" cy="6858000"/>
          </a:xfrm>
        </p:grpSpPr>
        <p:pic>
          <p:nvPicPr>
            <p:cNvPr id="231" name="Google Shape;23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83949" y="0"/>
              <a:ext cx="390805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18"/>
            <p:cNvSpPr txBox="1"/>
            <p:nvPr/>
          </p:nvSpPr>
          <p:spPr>
            <a:xfrm>
              <a:off x="8658807" y="381467"/>
              <a:ext cx="3144415" cy="387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נשר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8"/>
            <p:cNvSpPr txBox="1"/>
            <p:nvPr/>
          </p:nvSpPr>
          <p:spPr>
            <a:xfrm>
              <a:off x="8902589" y="979470"/>
              <a:ext cx="2656851" cy="317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הגדרות הנשר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18"/>
          <p:cNvGrpSpPr/>
          <p:nvPr/>
        </p:nvGrpSpPr>
        <p:grpSpPr>
          <a:xfrm>
            <a:off x="11973791" y="5676230"/>
            <a:ext cx="2998194" cy="739350"/>
            <a:chOff x="3926340" y="47375"/>
            <a:chExt cx="3679751" cy="811243"/>
          </a:xfrm>
        </p:grpSpPr>
        <p:pic>
          <p:nvPicPr>
            <p:cNvPr id="235" name="Google Shape;235;p18"/>
            <p:cNvPicPr preferRelativeResize="0"/>
            <p:nvPr/>
          </p:nvPicPr>
          <p:blipFill rotWithShape="1">
            <a:blip r:embed="rId4">
              <a:alphaModFix/>
            </a:blip>
            <a:srcRect b="0" l="-1" r="-1985" t="0"/>
            <a:stretch/>
          </p:blipFill>
          <p:spPr>
            <a:xfrm flipH="1">
              <a:off x="3926340" y="47375"/>
              <a:ext cx="3679751" cy="811243"/>
            </a:xfrm>
            <a:prstGeom prst="rect">
              <a:avLst/>
            </a:prstGeom>
            <a:noFill/>
            <a:ln>
              <a:noFill/>
            </a:ln>
            <a:effectLst>
              <a:outerShdw blurRad="342900" sx="104999" rotWithShape="0" dir="16200000" dist="38100" sy="104999">
                <a:srgbClr val="000000">
                  <a:alpha val="10588"/>
                </a:srgbClr>
              </a:outerShdw>
            </a:effectLst>
          </p:spPr>
        </p:pic>
        <p:sp>
          <p:nvSpPr>
            <p:cNvPr id="236" name="Google Shape;236;p18"/>
            <p:cNvSpPr txBox="1"/>
            <p:nvPr/>
          </p:nvSpPr>
          <p:spPr>
            <a:xfrm>
              <a:off x="4393785" y="94105"/>
              <a:ext cx="2956784" cy="709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במצב בו יש הרבה טקסט לכרטיסייה, התוכן יהיה ניתן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לגלילה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בתוך הכרטיסייה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7" name="Google Shape;237;p18"/>
          <p:cNvPicPr preferRelativeResize="0"/>
          <p:nvPr/>
        </p:nvPicPr>
        <p:blipFill rotWithShape="1">
          <a:blip r:embed="rId3">
            <a:alphaModFix/>
          </a:blip>
          <a:srcRect b="82506" l="0" r="0" t="11637"/>
          <a:stretch/>
        </p:blipFill>
        <p:spPr>
          <a:xfrm>
            <a:off x="8201693" y="6019945"/>
            <a:ext cx="3375954" cy="52434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8"/>
          <p:cNvSpPr txBox="1"/>
          <p:nvPr/>
        </p:nvSpPr>
        <p:spPr>
          <a:xfrm>
            <a:off x="8505796" y="1907066"/>
            <a:ext cx="2718098" cy="332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נשר: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נשר מוגדר כתנועת יציאה אם כי תוצאה מאי סיום הכשרה ואם תוך כדי שירות (שחרור מצה"ל, פסילת מקצוע ועוד).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נשר בשירות- חייל ייספר כנשר בשירות במידה וענה על אחת מההגדרות הבאות:</a:t>
            </a: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נשר משירות- שחרור מהצבא בטרם עת.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נשר מהיחידה- הצבה ביחידה אחרת במדרג נמוך מיחידת הנשר.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נשר מקצועי- שינוי מקצוע וירידת מדרג מקצועי.</a:t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8529109" y="205271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9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19"/>
          <p:cNvGrpSpPr/>
          <p:nvPr/>
        </p:nvGrpSpPr>
        <p:grpSpPr>
          <a:xfrm>
            <a:off x="4408662" y="612796"/>
            <a:ext cx="3374675" cy="5922011"/>
            <a:chOff x="4425192" y="943580"/>
            <a:chExt cx="3374675" cy="5922011"/>
          </a:xfrm>
        </p:grpSpPr>
        <p:pic>
          <p:nvPicPr>
            <p:cNvPr id="245" name="Google Shape;24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5192" y="943580"/>
              <a:ext cx="3374675" cy="5922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19"/>
            <p:cNvSpPr txBox="1"/>
            <p:nvPr/>
          </p:nvSpPr>
          <p:spPr>
            <a:xfrm>
              <a:off x="4754898" y="1272695"/>
              <a:ext cx="27152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אירועים רגישים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 txBox="1"/>
            <p:nvPr/>
          </p:nvSpPr>
          <p:spPr>
            <a:xfrm>
              <a:off x="4763978" y="2405735"/>
              <a:ext cx="2715261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 txBox="1"/>
            <p:nvPr/>
          </p:nvSpPr>
          <p:spPr>
            <a:xfrm>
              <a:off x="4965406" y="1789370"/>
              <a:ext cx="2294239" cy="27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נפקדים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19"/>
          <p:cNvGrpSpPr/>
          <p:nvPr/>
        </p:nvGrpSpPr>
        <p:grpSpPr>
          <a:xfrm>
            <a:off x="8164203" y="590835"/>
            <a:ext cx="3413444" cy="5990044"/>
            <a:chOff x="8283949" y="0"/>
            <a:chExt cx="3908051" cy="6858000"/>
          </a:xfrm>
        </p:grpSpPr>
        <p:pic>
          <p:nvPicPr>
            <p:cNvPr id="250" name="Google Shape;25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83949" y="0"/>
              <a:ext cx="390805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19"/>
            <p:cNvSpPr txBox="1"/>
            <p:nvPr/>
          </p:nvSpPr>
          <p:spPr>
            <a:xfrm>
              <a:off x="8658807" y="381467"/>
              <a:ext cx="3144415" cy="387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אירועים רגישים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 txBox="1"/>
            <p:nvPr/>
          </p:nvSpPr>
          <p:spPr>
            <a:xfrm>
              <a:off x="8902589" y="979470"/>
              <a:ext cx="2656851" cy="317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כלואים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19"/>
          <p:cNvGrpSpPr/>
          <p:nvPr/>
        </p:nvGrpSpPr>
        <p:grpSpPr>
          <a:xfrm>
            <a:off x="11973791" y="5676230"/>
            <a:ext cx="2998194" cy="739350"/>
            <a:chOff x="3926340" y="47375"/>
            <a:chExt cx="3679751" cy="811243"/>
          </a:xfrm>
        </p:grpSpPr>
        <p:pic>
          <p:nvPicPr>
            <p:cNvPr id="254" name="Google Shape;254;p19"/>
            <p:cNvPicPr preferRelativeResize="0"/>
            <p:nvPr/>
          </p:nvPicPr>
          <p:blipFill rotWithShape="1">
            <a:blip r:embed="rId4">
              <a:alphaModFix/>
            </a:blip>
            <a:srcRect b="0" l="-1" r="-1985" t="0"/>
            <a:stretch/>
          </p:blipFill>
          <p:spPr>
            <a:xfrm flipH="1">
              <a:off x="3926340" y="47375"/>
              <a:ext cx="3679751" cy="811243"/>
            </a:xfrm>
            <a:prstGeom prst="rect">
              <a:avLst/>
            </a:prstGeom>
            <a:noFill/>
            <a:ln>
              <a:noFill/>
            </a:ln>
            <a:effectLst>
              <a:outerShdw blurRad="342900" sx="104999" rotWithShape="0" dir="16200000" dist="38100" sy="104999">
                <a:srgbClr val="000000">
                  <a:alpha val="10588"/>
                </a:srgbClr>
              </a:outerShdw>
            </a:effectLst>
          </p:spPr>
        </p:pic>
        <p:sp>
          <p:nvSpPr>
            <p:cNvPr id="255" name="Google Shape;255;p19"/>
            <p:cNvSpPr txBox="1"/>
            <p:nvPr/>
          </p:nvSpPr>
          <p:spPr>
            <a:xfrm>
              <a:off x="4393785" y="94105"/>
              <a:ext cx="2956784" cy="709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במצב בו יש הרבה טקסט לכרטיסייה, התוכן יהיה ניתן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לגלילה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בתוך הכרטיסייה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674668" y="678462"/>
            <a:ext cx="3378200" cy="5928197"/>
            <a:chOff x="13664" y="-162306"/>
            <a:chExt cx="3908051" cy="6858000"/>
          </a:xfrm>
        </p:grpSpPr>
        <p:pic>
          <p:nvPicPr>
            <p:cNvPr id="257" name="Google Shape;25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664" y="-162306"/>
              <a:ext cx="390805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19"/>
            <p:cNvSpPr txBox="1"/>
            <p:nvPr/>
          </p:nvSpPr>
          <p:spPr>
            <a:xfrm>
              <a:off x="370692" y="195157"/>
              <a:ext cx="3144416" cy="391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אירועים רגישים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452592" y="1357268"/>
              <a:ext cx="3144416" cy="4592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השלכות עריקות-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שלילה הטבות ת"ש- דירת יל"ח, בית החייל.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במקרה מוות\פציעה- לא יוכר לזכויות.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רישום פלילי ללא התיישנות.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שיפוט בבית דין.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איסור יציאה\חזרה לארץ.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מעצר- משטרה כחולה\צבאית.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סד"פ חייל נפקד-</a:t>
              </a:r>
              <a:endParaRPr/>
            </a:p>
            <a:p>
              <a:pPr indent="-342900" lvl="0" marL="34290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AutoNum type="arabicPeriod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להודיע לרמה ממונה ולקצין המשא"ן ביחידה.</a:t>
              </a:r>
              <a:endParaRPr/>
            </a:p>
            <a:p>
              <a:pPr indent="-342900" lvl="0" marL="34290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AutoNum type="arabicPeriod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ביקור ראשון של מפקד עד היום ה-3 לנפקדות. אם החייל עם נשק נדרש ביקור עד היום ה-2.</a:t>
              </a:r>
              <a:endParaRPr/>
            </a:p>
            <a:p>
              <a:pPr indent="-254000" lvl="0" marL="34290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 txBox="1"/>
            <p:nvPr/>
          </p:nvSpPr>
          <p:spPr>
            <a:xfrm>
              <a:off x="625598" y="808602"/>
              <a:ext cx="2656851" cy="320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נפקדים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9"/>
          <p:cNvSpPr txBox="1"/>
          <p:nvPr/>
        </p:nvSpPr>
        <p:spPr>
          <a:xfrm>
            <a:off x="4802007" y="2074951"/>
            <a:ext cx="2718098" cy="3108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3. ביקור בית שני של המפקד בין היום 7-15 לנפקדות. אם החייל עם נשק נדרש ביקור בין היום 2-8.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3E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במידה והחייל לא חזר ליחידה נכריז על עריקות בית היום 21-23, נדרש לעשות טופס טיולים יוצא, לזכות את ציוד החייל. ביקור בית תוך 14 יום והבאת מכתב לעריק ותיעוד הביקור.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במידה החייל חזר ליחידה, תאריך החזרה הוא יום ההתייצבות של הנפקד או מעצרו ע"י מ"צ.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נדרש לשפוט את החייל תוך 24 שעות.</a:t>
            </a:r>
            <a:endParaRPr/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 b="82506" l="0" r="0" t="11637"/>
          <a:stretch/>
        </p:blipFill>
        <p:spPr>
          <a:xfrm>
            <a:off x="677045" y="6010464"/>
            <a:ext cx="3375954" cy="52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9"/>
          <p:cNvPicPr preferRelativeResize="0"/>
          <p:nvPr/>
        </p:nvPicPr>
        <p:blipFill rotWithShape="1">
          <a:blip r:embed="rId3">
            <a:alphaModFix/>
          </a:blip>
          <a:srcRect b="82506" l="0" r="0" t="11637"/>
          <a:stretch/>
        </p:blipFill>
        <p:spPr>
          <a:xfrm>
            <a:off x="8201693" y="6019945"/>
            <a:ext cx="3375954" cy="52434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9"/>
          <p:cNvSpPr txBox="1"/>
          <p:nvPr/>
        </p:nvSpPr>
        <p:spPr>
          <a:xfrm>
            <a:off x="8505796" y="2074951"/>
            <a:ext cx="2718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השלכות הכליאה-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עיכוב בדרגה- עיכוב של שנה מיום שחרורו מהכלא.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רישום בתיק אישי- הכליאה נרשם </a:t>
            </a:r>
            <a:r>
              <a:rPr lang="iw-IL">
                <a:solidFill>
                  <a:srgbClr val="1E3E4E"/>
                </a:solidFill>
              </a:rPr>
              <a:t>ב</a:t>
            </a: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תיק  האישי של</a:t>
            </a:r>
            <a:r>
              <a:rPr lang="iw-IL">
                <a:solidFill>
                  <a:srgbClr val="1E3E4E"/>
                </a:solidFill>
              </a:rPr>
              <a:t>ו</a:t>
            </a: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 משרת ומלווה אותו לאורך כל השירות.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משכורת- חייל שנמצא בכלא אינו מקבל משכורת וכמו כן גם שאר הזכאויות נפסקות.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המשך שירות- לעיתים דנים על המשך שירותו של החייל ואף משנים את שיבוצו\ ממליצים על שיחרורו.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תב"ן שלילי- כאשר חייל נמצא במצב שירות לא תקין כמו כליאה, נדרש להחזיר את כלל הימים בסוף שירותו.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3E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1E3E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4724573" y="276223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884822" y="328221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8469579" y="272913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9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0"/>
          <p:cNvGrpSpPr/>
          <p:nvPr/>
        </p:nvGrpSpPr>
        <p:grpSpPr>
          <a:xfrm>
            <a:off x="8164203" y="590835"/>
            <a:ext cx="3413444" cy="5990044"/>
            <a:chOff x="8283949" y="0"/>
            <a:chExt cx="3908051" cy="6858000"/>
          </a:xfrm>
        </p:grpSpPr>
        <p:pic>
          <p:nvPicPr>
            <p:cNvPr id="273" name="Google Shape;27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83949" y="0"/>
              <a:ext cx="390805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20"/>
            <p:cNvSpPr txBox="1"/>
            <p:nvPr/>
          </p:nvSpPr>
          <p:spPr>
            <a:xfrm>
              <a:off x="8658807" y="381467"/>
              <a:ext cx="3144415" cy="387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אירועים רגישים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8902589" y="979470"/>
              <a:ext cx="2656851" cy="317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כלואים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11973791" y="5676230"/>
            <a:ext cx="2998194" cy="739350"/>
            <a:chOff x="3926340" y="47375"/>
            <a:chExt cx="3679751" cy="811243"/>
          </a:xfrm>
        </p:grpSpPr>
        <p:pic>
          <p:nvPicPr>
            <p:cNvPr id="277" name="Google Shape;277;p20"/>
            <p:cNvPicPr preferRelativeResize="0"/>
            <p:nvPr/>
          </p:nvPicPr>
          <p:blipFill rotWithShape="1">
            <a:blip r:embed="rId4">
              <a:alphaModFix/>
            </a:blip>
            <a:srcRect b="0" l="-1" r="-1985" t="0"/>
            <a:stretch/>
          </p:blipFill>
          <p:spPr>
            <a:xfrm flipH="1">
              <a:off x="3926340" y="47375"/>
              <a:ext cx="3679751" cy="811243"/>
            </a:xfrm>
            <a:prstGeom prst="rect">
              <a:avLst/>
            </a:prstGeom>
            <a:noFill/>
            <a:ln>
              <a:noFill/>
            </a:ln>
            <a:effectLst>
              <a:outerShdw blurRad="342900" sx="104999" rotWithShape="0" dir="16200000" dist="38100" sy="104999">
                <a:srgbClr val="000000">
                  <a:alpha val="10588"/>
                </a:srgbClr>
              </a:outerShdw>
            </a:effectLst>
          </p:spPr>
        </p:pic>
        <p:sp>
          <p:nvSpPr>
            <p:cNvPr id="278" name="Google Shape;278;p20"/>
            <p:cNvSpPr txBox="1"/>
            <p:nvPr/>
          </p:nvSpPr>
          <p:spPr>
            <a:xfrm>
              <a:off x="4393785" y="94105"/>
              <a:ext cx="2956784" cy="709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במצב בו יש הרבה טקסט לכרטיסייה, התוכן יהיה ניתן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לגלילה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בתוך הכרטיסייה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9" name="Google Shape;279;p20"/>
          <p:cNvPicPr preferRelativeResize="0"/>
          <p:nvPr/>
        </p:nvPicPr>
        <p:blipFill rotWithShape="1">
          <a:blip r:embed="rId3">
            <a:alphaModFix/>
          </a:blip>
          <a:srcRect b="82506" l="0" r="0" t="11637"/>
          <a:stretch/>
        </p:blipFill>
        <p:spPr>
          <a:xfrm>
            <a:off x="8201693" y="6019945"/>
            <a:ext cx="3375954" cy="52434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0"/>
          <p:cNvSpPr txBox="1"/>
          <p:nvPr/>
        </p:nvSpPr>
        <p:spPr>
          <a:xfrm>
            <a:off x="8505796" y="1907066"/>
            <a:ext cx="2718098" cy="375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ביקורים-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מפקדו הישיר של החייל יבקרו את הכלוא במתקן הכליאה.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את הביקור נדרש לקבוע מראש מול מתקן הכליאה.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במידה והחייל קיבל מעל 10 יום מחבוש, הביקור הראשון יעשה עד היום 10 כולל.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במידה והחייל במחבוש מעבר ל35 ימים, יש לבצע ביקור נוסף בין היום ה35 עד ליום 50 או עד סיום הכליאה.</a:t>
            </a:r>
            <a:endParaRPr/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במידה והחייל כלוא מעבר ל90 ימים, יש לבצע ביקור נוסף בין היום ה90 עד ליום 110 או עד לסיום הכליאה.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1E3E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8352753" y="166342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9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1"/>
          <p:cNvGrpSpPr/>
          <p:nvPr/>
        </p:nvGrpSpPr>
        <p:grpSpPr>
          <a:xfrm>
            <a:off x="4408662" y="460053"/>
            <a:ext cx="3374675" cy="5922011"/>
            <a:chOff x="4425192" y="943580"/>
            <a:chExt cx="3374675" cy="5922011"/>
          </a:xfrm>
        </p:grpSpPr>
        <p:pic>
          <p:nvPicPr>
            <p:cNvPr id="287" name="Google Shape;28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5192" y="943580"/>
              <a:ext cx="3374675" cy="5922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21"/>
            <p:cNvSpPr txBox="1"/>
            <p:nvPr/>
          </p:nvSpPr>
          <p:spPr>
            <a:xfrm>
              <a:off x="4754898" y="1272695"/>
              <a:ext cx="27152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אירועים רגישים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1"/>
            <p:cNvSpPr txBox="1"/>
            <p:nvPr/>
          </p:nvSpPr>
          <p:spPr>
            <a:xfrm>
              <a:off x="4763978" y="2405735"/>
              <a:ext cx="2715261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1"/>
            <p:cNvSpPr txBox="1"/>
            <p:nvPr/>
          </p:nvSpPr>
          <p:spPr>
            <a:xfrm>
              <a:off x="4965406" y="1789370"/>
              <a:ext cx="2294239" cy="27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אינדיקציות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1"/>
          <p:cNvGrpSpPr/>
          <p:nvPr/>
        </p:nvGrpSpPr>
        <p:grpSpPr>
          <a:xfrm>
            <a:off x="8164203" y="544763"/>
            <a:ext cx="3413444" cy="5990044"/>
            <a:chOff x="8283949" y="0"/>
            <a:chExt cx="3908051" cy="6858000"/>
          </a:xfrm>
        </p:grpSpPr>
        <p:pic>
          <p:nvPicPr>
            <p:cNvPr id="292" name="Google Shape;292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83949" y="0"/>
              <a:ext cx="390805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21"/>
            <p:cNvSpPr txBox="1"/>
            <p:nvPr/>
          </p:nvSpPr>
          <p:spPr>
            <a:xfrm>
              <a:off x="8658807" y="381467"/>
              <a:ext cx="3144415" cy="387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אירועים רגישים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1"/>
            <p:cNvSpPr txBox="1"/>
            <p:nvPr/>
          </p:nvSpPr>
          <p:spPr>
            <a:xfrm>
              <a:off x="8902589" y="979470"/>
              <a:ext cx="2656851" cy="317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אינדיקציות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1"/>
            <p:cNvSpPr txBox="1"/>
            <p:nvPr/>
          </p:nvSpPr>
          <p:spPr>
            <a:xfrm>
              <a:off x="8799528" y="1659363"/>
              <a:ext cx="2911151" cy="1092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68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21"/>
          <p:cNvGrpSpPr/>
          <p:nvPr/>
        </p:nvGrpSpPr>
        <p:grpSpPr>
          <a:xfrm>
            <a:off x="11973791" y="5676230"/>
            <a:ext cx="2998194" cy="739350"/>
            <a:chOff x="3926340" y="47375"/>
            <a:chExt cx="3679751" cy="811243"/>
          </a:xfrm>
        </p:grpSpPr>
        <p:pic>
          <p:nvPicPr>
            <p:cNvPr id="297" name="Google Shape;297;p21"/>
            <p:cNvPicPr preferRelativeResize="0"/>
            <p:nvPr/>
          </p:nvPicPr>
          <p:blipFill rotWithShape="1">
            <a:blip r:embed="rId4">
              <a:alphaModFix/>
            </a:blip>
            <a:srcRect b="0" l="-1" r="-1985" t="0"/>
            <a:stretch/>
          </p:blipFill>
          <p:spPr>
            <a:xfrm flipH="1">
              <a:off x="3926340" y="47375"/>
              <a:ext cx="3679751" cy="811243"/>
            </a:xfrm>
            <a:prstGeom prst="rect">
              <a:avLst/>
            </a:prstGeom>
            <a:noFill/>
            <a:ln>
              <a:noFill/>
            </a:ln>
            <a:effectLst>
              <a:outerShdw blurRad="342900" sx="104999" rotWithShape="0" dir="16200000" dist="38100" sy="104999">
                <a:srgbClr val="000000">
                  <a:alpha val="10588"/>
                </a:srgbClr>
              </a:outerShdw>
            </a:effectLst>
          </p:spPr>
        </p:pic>
        <p:sp>
          <p:nvSpPr>
            <p:cNvPr id="298" name="Google Shape;298;p21"/>
            <p:cNvSpPr txBox="1"/>
            <p:nvPr/>
          </p:nvSpPr>
          <p:spPr>
            <a:xfrm>
              <a:off x="4393785" y="94105"/>
              <a:ext cx="2956784" cy="709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במצב בו יש הרבה טקסט לכרטיסייה, התוכן יהיה ניתן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לגלילה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בתוך הכרטיסייה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21"/>
          <p:cNvGrpSpPr/>
          <p:nvPr/>
        </p:nvGrpSpPr>
        <p:grpSpPr>
          <a:xfrm>
            <a:off x="681362" y="632913"/>
            <a:ext cx="6808315" cy="5928197"/>
            <a:chOff x="13664" y="-162306"/>
            <a:chExt cx="7876159" cy="6858000"/>
          </a:xfrm>
        </p:grpSpPr>
        <p:pic>
          <p:nvPicPr>
            <p:cNvPr id="300" name="Google Shape;300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664" y="-162306"/>
              <a:ext cx="390805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21"/>
            <p:cNvSpPr txBox="1"/>
            <p:nvPr/>
          </p:nvSpPr>
          <p:spPr>
            <a:xfrm>
              <a:off x="370692" y="195157"/>
              <a:ext cx="3144416" cy="391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אירועים רגישים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1"/>
            <p:cNvSpPr txBox="1"/>
            <p:nvPr/>
          </p:nvSpPr>
          <p:spPr>
            <a:xfrm>
              <a:off x="4745407" y="1277459"/>
              <a:ext cx="3144416" cy="4343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ביקור בית לחייל מאושפז-</a:t>
              </a: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לביקור בית לחייל אשר נמצא במצב רפואי מסוים חשוב ונדרש בשל כמה מטרות: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1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מתן תחושת אכפתיות ודאגה מצד המפקד.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1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שייכות ליחידה והעלאת מוטיבציה.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1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שליטה וביקורת של היחידה לגבי מצב החייל.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1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לקחת את נשקו של החייל וצל"ם.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ביקורי בית לחייל מאושפז יערכו על פי מצבו של החייל וסוג האוכלוסייה (חייל בודד וכו').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1"/>
            <p:cNvSpPr txBox="1"/>
            <p:nvPr/>
          </p:nvSpPr>
          <p:spPr>
            <a:xfrm>
              <a:off x="625598" y="808602"/>
              <a:ext cx="2656851" cy="320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מאושפזים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4" name="Google Shape;304;p21"/>
          <p:cNvPicPr preferRelativeResize="0"/>
          <p:nvPr/>
        </p:nvPicPr>
        <p:blipFill rotWithShape="1">
          <a:blip r:embed="rId3">
            <a:alphaModFix/>
          </a:blip>
          <a:srcRect b="82506" l="0" r="0" t="11637"/>
          <a:stretch/>
        </p:blipFill>
        <p:spPr>
          <a:xfrm>
            <a:off x="677045" y="6010464"/>
            <a:ext cx="3375954" cy="52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1"/>
          <p:cNvPicPr preferRelativeResize="0"/>
          <p:nvPr/>
        </p:nvPicPr>
        <p:blipFill rotWithShape="1">
          <a:blip r:embed="rId3">
            <a:alphaModFix/>
          </a:blip>
          <a:srcRect b="82506" l="0" r="0" t="11637"/>
          <a:stretch/>
        </p:blipFill>
        <p:spPr>
          <a:xfrm>
            <a:off x="8201693" y="6019945"/>
            <a:ext cx="3375954" cy="52434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1"/>
          <p:cNvSpPr txBox="1"/>
          <p:nvPr/>
        </p:nvSpPr>
        <p:spPr>
          <a:xfrm>
            <a:off x="8614530" y="2021891"/>
            <a:ext cx="2718098" cy="2462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מדד שק"ד- (</a:t>
            </a: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שיקוף קשב דיפרנציאלי) נועד לסייע בניבוי המשך שירות תקין עבור חיילים, איתור מגמות ושינויים התנהגותיים ומיקוד המפקדים לחיילים אשר נדרשים תשומת לב גבוהה יותר.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אלרגנים- </a:t>
            </a: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חיילים אשר יש רגישות למאכל מסוים (צליאק) או אלרגיות המסכנות חיים, חיילים אלו זכאים לקבלת דמי כלכלה.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3E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1165369" y="2091213"/>
            <a:ext cx="2542713" cy="3108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מאושפז- </a:t>
            </a:r>
            <a:r>
              <a:rPr b="0" i="0" lang="iw-I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חייל אשר עקב מחלה או פציעה- מאושפז בבית חולים.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גימליסט\גימלים ממושכים- </a:t>
            </a:r>
            <a:r>
              <a:rPr b="0" i="0" lang="iw-I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חייל השוהה בימי מחלה מעל 10 יום כולל.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ר"מ 2-</a:t>
            </a:r>
            <a:r>
              <a:rPr b="0" i="0" lang="iw-I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שלוחה צה"לית בתוך בתי חולים אזרחיים. תפקידה לעזור לחייל, להיות גורם מקשר בין בי"ח האזרחי למערכת הצבאית.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4738368" y="112312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932795" y="204219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8538008" y="206395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9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2"/>
          <p:cNvGrpSpPr/>
          <p:nvPr/>
        </p:nvGrpSpPr>
        <p:grpSpPr>
          <a:xfrm>
            <a:off x="11973791" y="5676230"/>
            <a:ext cx="2998194" cy="739350"/>
            <a:chOff x="3926340" y="47375"/>
            <a:chExt cx="3679751" cy="811243"/>
          </a:xfrm>
        </p:grpSpPr>
        <p:pic>
          <p:nvPicPr>
            <p:cNvPr id="316" name="Google Shape;316;p22"/>
            <p:cNvPicPr preferRelativeResize="0"/>
            <p:nvPr/>
          </p:nvPicPr>
          <p:blipFill rotWithShape="1">
            <a:blip r:embed="rId3">
              <a:alphaModFix/>
            </a:blip>
            <a:srcRect b="0" l="-1" r="-1985" t="0"/>
            <a:stretch/>
          </p:blipFill>
          <p:spPr>
            <a:xfrm flipH="1">
              <a:off x="3926340" y="47375"/>
              <a:ext cx="3679751" cy="811243"/>
            </a:xfrm>
            <a:prstGeom prst="rect">
              <a:avLst/>
            </a:prstGeom>
            <a:noFill/>
            <a:ln>
              <a:noFill/>
            </a:ln>
            <a:effectLst>
              <a:outerShdw blurRad="342900" sx="104999" rotWithShape="0" dir="16200000" dist="38100" sy="104999">
                <a:srgbClr val="000000">
                  <a:alpha val="10588"/>
                </a:srgbClr>
              </a:outerShdw>
            </a:effectLst>
          </p:spPr>
        </p:pic>
        <p:sp>
          <p:nvSpPr>
            <p:cNvPr id="317" name="Google Shape;317;p22"/>
            <p:cNvSpPr txBox="1"/>
            <p:nvPr/>
          </p:nvSpPr>
          <p:spPr>
            <a:xfrm>
              <a:off x="4393785" y="94105"/>
              <a:ext cx="2956784" cy="709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במצב בו יש הרבה טקסט לכרטיסייה, התוכן יהיה ניתן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לגלילה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בתוך הכרטיסייה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2"/>
          <p:cNvGrpSpPr/>
          <p:nvPr/>
        </p:nvGrpSpPr>
        <p:grpSpPr>
          <a:xfrm>
            <a:off x="677045" y="512826"/>
            <a:ext cx="3378200" cy="5928197"/>
            <a:chOff x="13664" y="-162306"/>
            <a:chExt cx="3908051" cy="6858000"/>
          </a:xfrm>
        </p:grpSpPr>
        <p:pic>
          <p:nvPicPr>
            <p:cNvPr id="319" name="Google Shape;31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664" y="-162306"/>
              <a:ext cx="390805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22"/>
            <p:cNvSpPr txBox="1"/>
            <p:nvPr/>
          </p:nvSpPr>
          <p:spPr>
            <a:xfrm>
              <a:off x="370692" y="195157"/>
              <a:ext cx="3144416" cy="391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אירועים רגישים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2"/>
            <p:cNvSpPr txBox="1"/>
            <p:nvPr/>
          </p:nvSpPr>
          <p:spPr>
            <a:xfrm>
              <a:off x="625598" y="808602"/>
              <a:ext cx="2656851" cy="320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חייל חסר ביחידה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2" name="Google Shape;322;p22"/>
          <p:cNvPicPr preferRelativeResize="0"/>
          <p:nvPr/>
        </p:nvPicPr>
        <p:blipFill rotWithShape="1">
          <a:blip r:embed="rId4">
            <a:alphaModFix/>
          </a:blip>
          <a:srcRect b="82506" l="0" r="0" t="11637"/>
          <a:stretch/>
        </p:blipFill>
        <p:spPr>
          <a:xfrm>
            <a:off x="677045" y="6010464"/>
            <a:ext cx="3375954" cy="524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 txBox="1"/>
          <p:nvPr/>
        </p:nvSpPr>
        <p:spPr>
          <a:xfrm>
            <a:off x="1165369" y="2091213"/>
            <a:ext cx="2542713" cy="160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סרטו של ביסלח (דניאל פייגנבאום)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832624" y="166736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"/>
          <p:cNvSpPr txBox="1"/>
          <p:nvPr/>
        </p:nvSpPr>
        <p:spPr>
          <a:xfrm>
            <a:off x="3213100" y="1773923"/>
            <a:ext cx="84201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האם תרצו שהשאלות של המבחן והשאלות של התרגול יהיו </a:t>
            </a: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שאלות שונות</a:t>
            </a: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-I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במידה וכן, תצטרכו לספק מספיק שאלות </a:t>
            </a:r>
            <a:r>
              <a:rPr b="1" i="0" lang="iw-I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לכל נושא </a:t>
            </a:r>
            <a:r>
              <a:rPr b="0" i="0" lang="iw-I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גם לתרגול וגם למבחן.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8"/>
          <p:cNvSpPr txBox="1"/>
          <p:nvPr/>
        </p:nvSpPr>
        <p:spPr>
          <a:xfrm>
            <a:off x="2844800" y="1295400"/>
            <a:ext cx="878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w-IL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ענו על השאלות הבאות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"/>
          <p:cNvSpPr txBox="1"/>
          <p:nvPr/>
        </p:nvSpPr>
        <p:spPr>
          <a:xfrm>
            <a:off x="3365500" y="416768"/>
            <a:ext cx="8267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w-IL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העברת התוכן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8"/>
          <p:cNvSpPr txBox="1"/>
          <p:nvPr/>
        </p:nvSpPr>
        <p:spPr>
          <a:xfrm>
            <a:off x="2095500" y="1754127"/>
            <a:ext cx="1384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w-IL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כן / לא</a:t>
            </a:r>
            <a:endParaRPr b="0" i="0" sz="2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8"/>
          <p:cNvSpPr txBox="1"/>
          <p:nvPr/>
        </p:nvSpPr>
        <p:spPr>
          <a:xfrm>
            <a:off x="7785100" y="2424319"/>
            <a:ext cx="3848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כמה זמן תרצו שייערך המבחן?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8"/>
          <p:cNvSpPr txBox="1"/>
          <p:nvPr/>
        </p:nvSpPr>
        <p:spPr>
          <a:xfrm>
            <a:off x="3479800" y="4312653"/>
            <a:ext cx="8153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*** במידה ותרצו שמכל נושא יהיה יחס שונה של שאלות </a:t>
            </a: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במבחן – </a:t>
            </a: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צרו קשר עם סמ"ר גל גנסין, רת"ח מו"פ וחדשנות בלמידה: 050-818847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8"/>
          <p:cNvSpPr txBox="1"/>
          <p:nvPr/>
        </p:nvSpPr>
        <p:spPr>
          <a:xfrm>
            <a:off x="4318000" y="2408930"/>
            <a:ext cx="375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w-IL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למשל: 7:00 (דקות)</a:t>
            </a:r>
            <a:endParaRPr b="0" i="0" sz="2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8"/>
          <p:cNvSpPr/>
          <p:nvPr/>
        </p:nvSpPr>
        <p:spPr>
          <a:xfrm>
            <a:off x="2311400" y="3399264"/>
            <a:ext cx="9321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*** לאחר שקופית זו </a:t>
            </a: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הוסיפו את השקופיות הרלוונטיות</a:t>
            </a: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של התוכן ללמידה ושל השאלות לתרגול והמבחן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9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2361920" y="981416"/>
            <a:ext cx="84560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Arial"/>
              <a:buNone/>
            </a:pPr>
            <a:r>
              <a:rPr b="1" i="0" lang="iw-IL" sz="4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היררכיית התוכן</a:t>
            </a:r>
            <a:endParaRPr b="1" i="0" sz="4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4562764" y="1820045"/>
            <a:ext cx="624639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80"/>
              <a:buFont typeface="Arial"/>
              <a:buChar char="•"/>
            </a:pPr>
            <a:r>
              <a:rPr b="0" i="0" lang="iw-IL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לומדת כרטיסיות מורכבת </a:t>
            </a:r>
            <a:r>
              <a:rPr b="1" i="0" lang="iw-IL" sz="1800" u="none" cap="none" strike="noStrike">
                <a:solidFill>
                  <a:srgbClr val="FF6C6C"/>
                </a:solidFill>
                <a:latin typeface="Arial"/>
                <a:ea typeface="Arial"/>
                <a:cs typeface="Arial"/>
                <a:sym typeface="Arial"/>
              </a:rPr>
              <a:t>מנושאים ראשיים </a:t>
            </a:r>
            <a:r>
              <a:rPr b="0" i="0" lang="iw-IL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הכוללים בתוכם תת נושאים.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B8E5C"/>
              </a:buClr>
              <a:buSzPts val="1080"/>
              <a:buFont typeface="Arial"/>
              <a:buChar char="•"/>
            </a:pPr>
            <a:r>
              <a:rPr b="1" i="0" lang="iw-IL" sz="1800" u="none" cap="none" strike="noStrike">
                <a:solidFill>
                  <a:srgbClr val="6B8E5C"/>
                </a:solidFill>
                <a:latin typeface="Arial"/>
                <a:ea typeface="Arial"/>
                <a:cs typeface="Arial"/>
                <a:sym typeface="Arial"/>
              </a:rPr>
              <a:t>תת הנושאים </a:t>
            </a:r>
            <a:r>
              <a:rPr b="0" i="0" lang="iw-IL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כוללים בתוכם כרטיסיות, כאשר כל אחת מהן מהווה פרק למידה </a:t>
            </a:r>
            <a:r>
              <a:rPr b="0" i="0" lang="iw-IL" sz="1800" u="sng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קצר</a:t>
            </a:r>
            <a:r>
              <a:rPr b="0" i="0" lang="iw-IL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80"/>
              <a:buFont typeface="Arial"/>
              <a:buChar char="•"/>
            </a:pPr>
            <a:r>
              <a:rPr b="0" i="0" lang="iw-IL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בתוך כל פרק כזה ניתן להכניס כמה </a:t>
            </a:r>
            <a:r>
              <a:rPr b="1" i="0" lang="iw-IL" sz="1800" u="none" cap="none" strike="noStrike">
                <a:solidFill>
                  <a:srgbClr val="EBD08E"/>
                </a:solidFill>
                <a:latin typeface="Arial"/>
                <a:ea typeface="Arial"/>
                <a:cs typeface="Arial"/>
                <a:sym typeface="Arial"/>
              </a:rPr>
              <a:t>כרטיסיות</a:t>
            </a:r>
            <a:r>
              <a:rPr b="0" i="0" lang="iw-IL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, תחת אותה כותרת.</a:t>
            </a:r>
            <a:endParaRPr b="0" i="0" sz="1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853" y="571500"/>
            <a:ext cx="2802258" cy="588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222040">
            <a:off x="939244" y="380368"/>
            <a:ext cx="709316" cy="554212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43" name="Google Shape;4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9245187">
            <a:off x="2774186" y="1044886"/>
            <a:ext cx="743530" cy="580945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44" name="Google Shape;4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717200">
            <a:off x="420174" y="2533761"/>
            <a:ext cx="775934" cy="606263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9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/>
        </p:nvSpPr>
        <p:spPr>
          <a:xfrm>
            <a:off x="3622040" y="995680"/>
            <a:ext cx="494792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פרק ראשון-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מהות ושליטה בכ"א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9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4406900" y="298891"/>
            <a:ext cx="3378200" cy="6260218"/>
            <a:chOff x="2627817" y="597782"/>
            <a:chExt cx="3378200" cy="626021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2627817" y="929803"/>
              <a:ext cx="3378200" cy="5928197"/>
              <a:chOff x="0" y="0"/>
              <a:chExt cx="3908051" cy="6858000"/>
            </a:xfrm>
          </p:grpSpPr>
          <p:pic>
            <p:nvPicPr>
              <p:cNvPr id="56" name="Google Shape;56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0" y="0"/>
                <a:ext cx="390805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" name="Google Shape;57;p4"/>
              <p:cNvSpPr txBox="1"/>
              <p:nvPr/>
            </p:nvSpPr>
            <p:spPr>
              <a:xfrm>
                <a:off x="381818" y="381163"/>
                <a:ext cx="3144416" cy="391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1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iw-IL" sz="16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חשיבות טיפול בהון האנושי</a:t>
                </a:r>
                <a:endParaRPr b="1" i="0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 txBox="1"/>
              <p:nvPr/>
            </p:nvSpPr>
            <p:spPr>
              <a:xfrm>
                <a:off x="381818" y="1898082"/>
                <a:ext cx="3144416" cy="356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iw-IL" sz="1400" u="none" cap="none" strike="noStrike">
                    <a:solidFill>
                      <a:srgbClr val="1E3E4E"/>
                    </a:solidFill>
                    <a:highlight>
                      <a:srgbClr val="FFFF00"/>
                    </a:highlight>
                    <a:latin typeface="Arial"/>
                    <a:ea typeface="Arial"/>
                    <a:cs typeface="Arial"/>
                    <a:sym typeface="Arial"/>
                  </a:rPr>
                  <a:t>מצפן הרמטכל</a:t>
                </a:r>
                <a:endParaRPr b="0" i="0" sz="1400" u="none" cap="none" strike="noStrike">
                  <a:solidFill>
                    <a:srgbClr val="00000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"/>
              <p:cNvSpPr txBox="1"/>
              <p:nvPr/>
            </p:nvSpPr>
            <p:spPr>
              <a:xfrm>
                <a:off x="625599" y="979468"/>
                <a:ext cx="265685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1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iw-IL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הכנס שם של נושא</a:t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" name="Google Shape;60;p4"/>
            <p:cNvSpPr/>
            <p:nvPr/>
          </p:nvSpPr>
          <p:spPr>
            <a:xfrm>
              <a:off x="3502430" y="597782"/>
              <a:ext cx="16289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cardType: "video"</a:t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365697" y="3003244"/>
              <a:ext cx="2215721" cy="1084318"/>
            </a:xfrm>
            <a:prstGeom prst="roundRect">
              <a:avLst>
                <a:gd fmla="val 14248" name="adj"/>
              </a:avLst>
            </a:prstGeom>
            <a:solidFill>
              <a:srgbClr val="DCE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הוסיפו כאן את </a:t>
              </a:r>
              <a:r>
                <a:rPr b="0" i="0" lang="iw-IL" sz="1200" u="sng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המספר</a:t>
              </a:r>
              <a:r>
                <a:rPr b="0" i="0" lang="iw-IL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של </a:t>
              </a:r>
              <a:r>
                <a:rPr b="1" i="0" lang="iw-IL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הסרטון </a:t>
              </a:r>
              <a:r>
                <a:rPr b="0" i="0" lang="iw-IL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הרלוונטי.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למשל: </a:t>
              </a:r>
              <a:r>
                <a:rPr b="1" i="0" lang="iw-IL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" name="Google Shape;6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5832" y="2656122"/>
            <a:ext cx="2513616" cy="140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9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3"/>
          <p:cNvGrpSpPr/>
          <p:nvPr/>
        </p:nvGrpSpPr>
        <p:grpSpPr>
          <a:xfrm>
            <a:off x="2819399" y="-284678"/>
            <a:ext cx="2825521" cy="739350"/>
            <a:chOff x="4138265" y="47375"/>
            <a:chExt cx="3467826" cy="811243"/>
          </a:xfrm>
        </p:grpSpPr>
        <p:pic>
          <p:nvPicPr>
            <p:cNvPr id="68" name="Google Shape;68;p13"/>
            <p:cNvPicPr preferRelativeResize="0"/>
            <p:nvPr/>
          </p:nvPicPr>
          <p:blipFill rotWithShape="1">
            <a:blip r:embed="rId3">
              <a:alphaModFix/>
            </a:blip>
            <a:srcRect b="0" l="0" r="3888" t="0"/>
            <a:stretch/>
          </p:blipFill>
          <p:spPr>
            <a:xfrm flipH="1">
              <a:off x="4138265" y="47375"/>
              <a:ext cx="3467826" cy="811243"/>
            </a:xfrm>
            <a:prstGeom prst="rect">
              <a:avLst/>
            </a:prstGeom>
            <a:noFill/>
            <a:ln>
              <a:noFill/>
            </a:ln>
            <a:effectLst>
              <a:outerShdw blurRad="342900" sx="104999" rotWithShape="0" dir="16200000" dist="38100" sy="104999">
                <a:srgbClr val="000000">
                  <a:alpha val="10588"/>
                </a:srgbClr>
              </a:outerShdw>
            </a:effectLst>
          </p:spPr>
        </p:pic>
        <p:sp>
          <p:nvSpPr>
            <p:cNvPr id="69" name="Google Shape;69;p13"/>
            <p:cNvSpPr txBox="1"/>
            <p:nvPr/>
          </p:nvSpPr>
          <p:spPr>
            <a:xfrm>
              <a:off x="4381996" y="205661"/>
              <a:ext cx="2956784" cy="506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ניתן להוסיף עוד נקודות/מספרים בסוגי כרטיסיות אלו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/>
          <p:nvPr/>
        </p:nvSpPr>
        <p:spPr>
          <a:xfrm>
            <a:off x="4740241" y="422307"/>
            <a:ext cx="241430" cy="36679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3479117" y="449332"/>
            <a:ext cx="241430" cy="34810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13"/>
          <p:cNvGrpSpPr/>
          <p:nvPr/>
        </p:nvGrpSpPr>
        <p:grpSpPr>
          <a:xfrm>
            <a:off x="8402594" y="512677"/>
            <a:ext cx="3381375" cy="6359586"/>
            <a:chOff x="8379834" y="512677"/>
            <a:chExt cx="3381375" cy="6359586"/>
          </a:xfrm>
        </p:grpSpPr>
        <p:grpSp>
          <p:nvGrpSpPr>
            <p:cNvPr id="73" name="Google Shape;73;p13"/>
            <p:cNvGrpSpPr/>
            <p:nvPr/>
          </p:nvGrpSpPr>
          <p:grpSpPr>
            <a:xfrm>
              <a:off x="8379834" y="938495"/>
              <a:ext cx="3381375" cy="5933768"/>
              <a:chOff x="8276989" y="735"/>
              <a:chExt cx="3908051" cy="6858000"/>
            </a:xfrm>
          </p:grpSpPr>
          <p:pic>
            <p:nvPicPr>
              <p:cNvPr id="74" name="Google Shape;74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276989" y="735"/>
                <a:ext cx="390805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Google Shape;75;p13"/>
              <p:cNvSpPr txBox="1"/>
              <p:nvPr/>
            </p:nvSpPr>
            <p:spPr>
              <a:xfrm>
                <a:off x="8658808" y="399539"/>
                <a:ext cx="3144416" cy="391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1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iw-IL" sz="16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שליטה בכוח אדם</a:t>
                </a:r>
                <a:endParaRPr b="1" i="0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" name="Google Shape;76;p13"/>
            <p:cNvSpPr/>
            <p:nvPr/>
          </p:nvSpPr>
          <p:spPr>
            <a:xfrm>
              <a:off x="8634952" y="512677"/>
              <a:ext cx="2871141" cy="559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cardType: "text” / " textTwoParagraphs “ /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" textThreeParagraphs"</a:t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9011137" y="1743499"/>
              <a:ext cx="2320597" cy="27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דוח 1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13"/>
          <p:cNvGrpSpPr/>
          <p:nvPr/>
        </p:nvGrpSpPr>
        <p:grpSpPr>
          <a:xfrm>
            <a:off x="4253501" y="974414"/>
            <a:ext cx="3644962" cy="5933769"/>
            <a:chOff x="4543035" y="964131"/>
            <a:chExt cx="3381374" cy="5933769"/>
          </a:xfrm>
        </p:grpSpPr>
        <p:grpSp>
          <p:nvGrpSpPr>
            <p:cNvPr id="79" name="Google Shape;79;p13"/>
            <p:cNvGrpSpPr/>
            <p:nvPr/>
          </p:nvGrpSpPr>
          <p:grpSpPr>
            <a:xfrm>
              <a:off x="4543035" y="964131"/>
              <a:ext cx="3381374" cy="5933769"/>
              <a:chOff x="4156353" y="29630"/>
              <a:chExt cx="3908051" cy="6858000"/>
            </a:xfrm>
          </p:grpSpPr>
          <p:pic>
            <p:nvPicPr>
              <p:cNvPr id="80" name="Google Shape;80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156353" y="29630"/>
                <a:ext cx="390805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" name="Google Shape;81;p13"/>
              <p:cNvSpPr txBox="1"/>
              <p:nvPr/>
            </p:nvSpPr>
            <p:spPr>
              <a:xfrm>
                <a:off x="4523791" y="388530"/>
                <a:ext cx="3144416" cy="391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1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iw-IL" sz="16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שליטה בכוח אדם</a:t>
                </a:r>
                <a:endParaRPr b="1" i="0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3"/>
              <p:cNvSpPr txBox="1"/>
              <p:nvPr/>
            </p:nvSpPr>
            <p:spPr>
              <a:xfrm>
                <a:off x="4411633" y="1659314"/>
                <a:ext cx="3278652" cy="3908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171450" lvl="0" marL="171450" marR="0" rtl="1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E3E4E"/>
                  </a:buClr>
                  <a:buSzPts val="1785"/>
                  <a:buFont typeface="Arial"/>
                  <a:buChar char="•"/>
                </a:pPr>
                <a:r>
                  <a:rPr b="0" i="0" lang="iw-IL" sz="12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סטטוסים מרכזיים-</a:t>
                </a:r>
                <a:endParaRPr/>
              </a:p>
              <a:p>
                <a:pPr indent="0" lvl="0" marL="0" marR="0" rtl="1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2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נוכח</a:t>
                </a:r>
                <a:endParaRPr/>
              </a:p>
              <a:p>
                <a:pPr indent="0" lvl="0" marL="0" marR="0" rtl="1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2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חופשה שנתית:</a:t>
                </a:r>
                <a:endParaRPr/>
              </a:p>
              <a:p>
                <a:pPr indent="0" lvl="0" marL="0" marR="0" rtl="1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2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מכסה חובה- 18 ימי חופש, 5 ימי מפקד שניתן לתת לאחר סיום כלל ימי החופשה.</a:t>
                </a:r>
                <a:endParaRPr/>
              </a:p>
              <a:p>
                <a:pPr indent="0" lvl="0" marL="0" marR="0" rtl="1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2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מכסה קבע שנה ראשונה- 14.</a:t>
                </a:r>
                <a:endParaRPr/>
              </a:p>
              <a:p>
                <a:pPr indent="0" lvl="0" marL="0" marR="0" rtl="1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2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חופשות מיוחדות- ישנם מספר חופשות מיוחדות ניתן לבדוק מול משרד המשא"ן\ת"ש.</a:t>
                </a:r>
                <a:endParaRPr/>
              </a:p>
              <a:p>
                <a:pPr indent="0" lvl="0" marL="0" marR="0" rtl="1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2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חופשת מחלה.</a:t>
                </a:r>
                <a:endParaRPr/>
              </a:p>
              <a:p>
                <a:pPr indent="0" lvl="0" marL="0" marR="0" rtl="1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2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ימי סידורים – יש לשים לב ע"פ זכאות של חייל או"י.</a:t>
                </a:r>
                <a:endParaRPr/>
              </a:p>
              <a:p>
                <a:pPr indent="-161925" lvl="0" marL="228600" marR="0" rtl="1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" name="Google Shape;83;p13"/>
            <p:cNvSpPr txBox="1"/>
            <p:nvPr/>
          </p:nvSpPr>
          <p:spPr>
            <a:xfrm>
              <a:off x="5064357" y="1765798"/>
              <a:ext cx="2320597" cy="27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דוח 1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3"/>
          <p:cNvSpPr txBox="1"/>
          <p:nvPr/>
        </p:nvSpPr>
        <p:spPr>
          <a:xfrm>
            <a:off x="8890611" y="2340951"/>
            <a:ext cx="2589245" cy="1166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2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תפקיד מחוץ ליחידה- חייל אשר לא נמצא ביחידה מעל שלושה ימים ברצף נדרש בצו סיפוח לאותו מקום בו נמצא, נדרש לדבר עם המשרד המשא"ן.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82506" l="0" r="0" t="11637"/>
          <a:stretch/>
        </p:blipFill>
        <p:spPr>
          <a:xfrm>
            <a:off x="4455886" y="6302936"/>
            <a:ext cx="3375954" cy="52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82506" l="0" r="0" t="11637"/>
          <a:stretch/>
        </p:blipFill>
        <p:spPr>
          <a:xfrm>
            <a:off x="8410638" y="6263504"/>
            <a:ext cx="3375954" cy="5243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3"/>
          <p:cNvGrpSpPr/>
          <p:nvPr/>
        </p:nvGrpSpPr>
        <p:grpSpPr>
          <a:xfrm>
            <a:off x="442651" y="800406"/>
            <a:ext cx="3381375" cy="5933768"/>
            <a:chOff x="8385856" y="937859"/>
            <a:chExt cx="3381375" cy="5933768"/>
          </a:xfrm>
        </p:grpSpPr>
        <p:grpSp>
          <p:nvGrpSpPr>
            <p:cNvPr id="88" name="Google Shape;88;p13"/>
            <p:cNvGrpSpPr/>
            <p:nvPr/>
          </p:nvGrpSpPr>
          <p:grpSpPr>
            <a:xfrm>
              <a:off x="8385856" y="937859"/>
              <a:ext cx="3381375" cy="5933768"/>
              <a:chOff x="8283949" y="0"/>
              <a:chExt cx="3908051" cy="6858000"/>
            </a:xfrm>
          </p:grpSpPr>
          <p:pic>
            <p:nvPicPr>
              <p:cNvPr id="89" name="Google Shape;89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283949" y="0"/>
                <a:ext cx="390805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" name="Google Shape;90;p13"/>
              <p:cNvSpPr txBox="1"/>
              <p:nvPr/>
            </p:nvSpPr>
            <p:spPr>
              <a:xfrm>
                <a:off x="8658808" y="399539"/>
                <a:ext cx="3144416" cy="391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1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iw-IL" sz="16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שליטה בכוח אדם </a:t>
                </a:r>
                <a:endParaRPr b="1" i="0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" name="Google Shape;91;p13"/>
            <p:cNvSpPr txBox="1"/>
            <p:nvPr/>
          </p:nvSpPr>
          <p:spPr>
            <a:xfrm>
              <a:off x="9011137" y="1743499"/>
              <a:ext cx="2320597" cy="27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דוח 1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546811" y="2308187"/>
            <a:ext cx="30531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3E4E"/>
              </a:buClr>
              <a:buSzPts val="1785"/>
              <a:buFont typeface="Arial"/>
              <a:buChar char="•"/>
            </a:pPr>
            <a:r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דיווח נוכחות הינו הכלי הבסיסי והמרכזי לשליטה בכוח אדם, משמש לנו עזר שליטה</a:t>
            </a:r>
            <a:br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ומעקב יומיומי קבוע על כלל פקודינו.</a:t>
            </a:r>
            <a:endParaRPr/>
          </a:p>
          <a:p>
            <a:pPr indent="-171450" lvl="0" marL="1714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3E4E"/>
              </a:buClr>
              <a:buSzPts val="1785"/>
              <a:buFont typeface="Arial"/>
              <a:buChar char="•"/>
            </a:pPr>
            <a:r>
              <a:rPr b="0" i="0" lang="iw-IL" sz="12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ניתן להזין מ5:00 נוכחות באפליקציה.</a:t>
            </a:r>
            <a:endParaRPr/>
          </a:p>
          <a:p>
            <a:pPr indent="-171450" lvl="0" marL="1714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3E4E"/>
              </a:buClr>
              <a:buSzPts val="1785"/>
              <a:buFont typeface="Arial"/>
              <a:buChar char="•"/>
            </a:pPr>
            <a:r>
              <a:rPr b="0" i="0" lang="iw-IL" sz="12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עד השעה 10:15 הפרט יכול למלא על עצמו.</a:t>
            </a:r>
            <a:endParaRPr/>
          </a:p>
          <a:p>
            <a:pPr indent="-171450" lvl="0" marL="1714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3E4E"/>
              </a:buClr>
              <a:buSzPts val="1785"/>
              <a:buFont typeface="Arial"/>
              <a:buChar char="•"/>
            </a:pPr>
            <a:r>
              <a:rPr b="0" i="0" lang="iw-IL" sz="12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עד השעה 10:30 מפקד מחויב לאשר את נוכחות מסגרתו.</a:t>
            </a:r>
            <a:endParaRPr/>
          </a:p>
          <a:p>
            <a:pPr indent="-171450" lvl="0" marL="1714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3E4E"/>
              </a:buClr>
              <a:buSzPts val="1785"/>
              <a:buFont typeface="Arial"/>
              <a:buChar char="•"/>
            </a:pPr>
            <a:r>
              <a:rPr b="1" i="0" lang="iw-IL" sz="1200" u="none" cap="none" strike="noStrike">
                <a:solidFill>
                  <a:srgbClr val="1E3E4E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סרטון של דוח 1</a:t>
            </a:r>
            <a:endParaRPr>
              <a:highlight>
                <a:srgbClr val="FFFF00"/>
              </a:highlight>
            </a:endParaRPr>
          </a:p>
          <a:p>
            <a:pPr indent="-58102" lvl="0" marL="1714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3E4E"/>
              </a:buClr>
              <a:buSzPts val="1785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E3E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606319" y="546755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975143" y="521922"/>
            <a:ext cx="22236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"videoAndText"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9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746117" y="866630"/>
            <a:ext cx="3375954" cy="5924256"/>
            <a:chOff x="627625" y="948007"/>
            <a:chExt cx="3375954" cy="5924256"/>
          </a:xfrm>
        </p:grpSpPr>
        <p:grpSp>
          <p:nvGrpSpPr>
            <p:cNvPr id="100" name="Google Shape;100;p14"/>
            <p:cNvGrpSpPr/>
            <p:nvPr/>
          </p:nvGrpSpPr>
          <p:grpSpPr>
            <a:xfrm>
              <a:off x="627625" y="948007"/>
              <a:ext cx="3375954" cy="5924256"/>
              <a:chOff x="-9315" y="-17668"/>
              <a:chExt cx="3908051" cy="6858000"/>
            </a:xfrm>
          </p:grpSpPr>
          <p:pic>
            <p:nvPicPr>
              <p:cNvPr id="101" name="Google Shape;101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9315" y="-17668"/>
                <a:ext cx="390805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" name="Google Shape;102;p14"/>
              <p:cNvSpPr txBox="1"/>
              <p:nvPr/>
            </p:nvSpPr>
            <p:spPr>
              <a:xfrm>
                <a:off x="372502" y="329022"/>
                <a:ext cx="3144416" cy="391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1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iw-IL" sz="16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שליטה כוח אדם</a:t>
                </a:r>
                <a:endParaRPr b="1" i="0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4"/>
              <p:cNvSpPr txBox="1"/>
              <p:nvPr/>
            </p:nvSpPr>
            <p:spPr>
              <a:xfrm>
                <a:off x="460043" y="1686630"/>
                <a:ext cx="3144417" cy="1389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171450" lvl="0" marL="171450" marR="0" rtl="1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E3E4E"/>
                  </a:buClr>
                  <a:buSzPts val="1785"/>
                  <a:buFont typeface="Arial"/>
                  <a:buChar char="•"/>
                </a:pPr>
                <a:r>
                  <a:rPr b="0" i="0" lang="iw-IL" sz="12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שיפור המעטפת והמענה לטיפול בפרט ברמה היחידתית דרך יצירת תיאום בין כלל התהליכים המתקיימים ביחידה בהקשר הטפול בפרט.</a:t>
                </a:r>
                <a:endParaRPr/>
              </a:p>
            </p:txBody>
          </p:sp>
          <p:sp>
            <p:nvSpPr>
              <p:cNvPr id="104" name="Google Shape;104;p14"/>
              <p:cNvSpPr txBox="1"/>
              <p:nvPr/>
            </p:nvSpPr>
            <p:spPr>
              <a:xfrm>
                <a:off x="381815" y="1467059"/>
                <a:ext cx="3144416" cy="356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iw-IL" sz="14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מטרה-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" name="Google Shape;105;p14"/>
            <p:cNvSpPr txBox="1"/>
            <p:nvPr/>
          </p:nvSpPr>
          <p:spPr>
            <a:xfrm>
              <a:off x="1196579" y="1742445"/>
              <a:ext cx="2320597" cy="27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פורום חווית המשרת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4"/>
          <p:cNvSpPr txBox="1"/>
          <p:nvPr/>
        </p:nvSpPr>
        <p:spPr>
          <a:xfrm>
            <a:off x="965501" y="3533642"/>
            <a:ext cx="27162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שיטה-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784146" y="3687530"/>
            <a:ext cx="3053020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3E4E"/>
              </a:buClr>
              <a:buSzPts val="1785"/>
              <a:buFont typeface="Arial"/>
              <a:buChar char="•"/>
            </a:pPr>
            <a:r>
              <a:rPr b="0" i="0" lang="iw-IL" sz="12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איסוף מידע על התנהלות יחידתית אל מול הפרט דרך סקרים, שיחות חתך, שיחות אישיות פורמליות וא- פורמליות.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809825" y="4660325"/>
            <a:ext cx="305302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3E4E"/>
              </a:buClr>
              <a:buSzPts val="1785"/>
              <a:buFont typeface="Arial"/>
              <a:buChar char="•"/>
            </a:pPr>
            <a:r>
              <a:rPr b="0" i="0" lang="iw-IL" sz="12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ישיבה בראשות מפקד היחידה עם מספר גורמים שעוסקים בתפקידם בטיפול בפרט.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966025" y="485555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9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5"/>
          <p:cNvGrpSpPr/>
          <p:nvPr/>
        </p:nvGrpSpPr>
        <p:grpSpPr>
          <a:xfrm>
            <a:off x="4408662" y="621424"/>
            <a:ext cx="3374675" cy="5922011"/>
            <a:chOff x="4425192" y="943580"/>
            <a:chExt cx="3374675" cy="5922011"/>
          </a:xfrm>
        </p:grpSpPr>
        <p:pic>
          <p:nvPicPr>
            <p:cNvPr id="115" name="Google Shape;11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5192" y="943580"/>
              <a:ext cx="3374675" cy="5922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5"/>
            <p:cNvSpPr txBox="1"/>
            <p:nvPr/>
          </p:nvSpPr>
          <p:spPr>
            <a:xfrm>
              <a:off x="4754898" y="1272695"/>
              <a:ext cx="27152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פרט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 txBox="1"/>
            <p:nvPr/>
          </p:nvSpPr>
          <p:spPr>
            <a:xfrm>
              <a:off x="4633687" y="2750238"/>
              <a:ext cx="2982900" cy="30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זכויות החייל הבודד-</a:t>
              </a:r>
              <a:endParaRPr/>
            </a:p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מענק חודשי הנכנס למשכורת.</a:t>
              </a:r>
              <a:endParaRPr/>
            </a:p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תו "ידידות" בחגים.</a:t>
              </a:r>
              <a:endParaRPr/>
            </a:p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זכאות אוטומטית לתווי קנייה.</a:t>
              </a:r>
              <a:endParaRPr/>
            </a:p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מימון כרטיס טיסה.</a:t>
              </a:r>
              <a:endParaRPr/>
            </a:p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הטבת דיור- לבדוק מול משרד הת"ש יש מספר הטבות.</a:t>
              </a:r>
              <a:endParaRPr/>
            </a:p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דמי כלכלה.</a:t>
              </a:r>
              <a:endParaRPr/>
            </a:p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הנחה בתשלומים- חייל המשכיר דירה זכאי לקבל הנחה בחשמל וארנונה.</a:t>
              </a:r>
              <a:endParaRPr/>
            </a:p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הובלת ציוד אישי.</a:t>
              </a:r>
              <a:endParaRPr/>
            </a:p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הטסת חירום.</a:t>
              </a:r>
              <a:endParaRPr/>
            </a:p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מענקים ממשרד הקליטה והבינוי. </a:t>
              </a:r>
              <a:endParaRPr/>
            </a:p>
            <a:p>
              <a:pPr indent="-10160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4901313" y="2455018"/>
              <a:ext cx="2715262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iw-IL" sz="1400" u="none" cap="none" strike="noStrike">
                  <a:solidFill>
                    <a:srgbClr val="1E3E4E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סרטון הסבר על סוגי חיילים בודדים</a:t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 txBox="1"/>
            <p:nvPr/>
          </p:nvSpPr>
          <p:spPr>
            <a:xfrm>
              <a:off x="4965406" y="1789370"/>
              <a:ext cx="2294239" cy="27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החייל הבודד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5"/>
          <p:cNvGrpSpPr/>
          <p:nvPr/>
        </p:nvGrpSpPr>
        <p:grpSpPr>
          <a:xfrm>
            <a:off x="8103757" y="569471"/>
            <a:ext cx="3413444" cy="5990044"/>
            <a:chOff x="8214744" y="-24460"/>
            <a:chExt cx="3908051" cy="6858000"/>
          </a:xfrm>
        </p:grpSpPr>
        <p:pic>
          <p:nvPicPr>
            <p:cNvPr id="121" name="Google Shape;12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14744" y="-24460"/>
              <a:ext cx="390805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5"/>
            <p:cNvSpPr txBox="1"/>
            <p:nvPr/>
          </p:nvSpPr>
          <p:spPr>
            <a:xfrm>
              <a:off x="8658807" y="381467"/>
              <a:ext cx="3144415" cy="387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פרט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 txBox="1"/>
            <p:nvPr/>
          </p:nvSpPr>
          <p:spPr>
            <a:xfrm>
              <a:off x="8902589" y="979470"/>
              <a:ext cx="2656851" cy="317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החייל הבודד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8682735" y="1566360"/>
              <a:ext cx="3144415" cy="352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חופשות החייל הבודד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8541067" y="1877144"/>
              <a:ext cx="3379895" cy="3558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יום סידורים- אחת לחודש בהכשרה ראשונית ואחת לחודשיים בשאר היחידות (נדרש להזין בדוח 1 "יום סדורים")</a:t>
              </a:r>
              <a:endParaRPr/>
            </a:p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יציאה מוקדמת- סופ"ש או חג נדרש לשחרר את החייל בשעה שתתאפשר לו להגיע עד השעה 10:00.</a:t>
              </a:r>
              <a:endParaRPr/>
            </a:p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חופשה מיוחדת בעת ביקור הורים בארץ- זכאות ל8 ימים בכל שנת שירות. בהכשרה ראשונית 4 ימים.</a:t>
              </a:r>
              <a:endParaRPr/>
            </a:p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חופשה מיוחדת למימוש ביקור הורה בחו"ל- 30 ימים בכל שנה קלנדארית.</a:t>
              </a:r>
              <a:endParaRPr/>
            </a:p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חופשה לטובת מעבר דירה- מיוחדת של יומיים.</a:t>
              </a:r>
              <a:endParaRPr b="0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5"/>
          <p:cNvGrpSpPr/>
          <p:nvPr/>
        </p:nvGrpSpPr>
        <p:grpSpPr>
          <a:xfrm>
            <a:off x="11973791" y="5676230"/>
            <a:ext cx="2998194" cy="739350"/>
            <a:chOff x="3926340" y="47375"/>
            <a:chExt cx="3679751" cy="811243"/>
          </a:xfrm>
        </p:grpSpPr>
        <p:pic>
          <p:nvPicPr>
            <p:cNvPr id="127" name="Google Shape;127;p5"/>
            <p:cNvPicPr preferRelativeResize="0"/>
            <p:nvPr/>
          </p:nvPicPr>
          <p:blipFill rotWithShape="1">
            <a:blip r:embed="rId4">
              <a:alphaModFix/>
            </a:blip>
            <a:srcRect b="0" l="-1" r="-1985" t="0"/>
            <a:stretch/>
          </p:blipFill>
          <p:spPr>
            <a:xfrm flipH="1">
              <a:off x="3926340" y="47375"/>
              <a:ext cx="3679751" cy="811243"/>
            </a:xfrm>
            <a:prstGeom prst="rect">
              <a:avLst/>
            </a:prstGeom>
            <a:noFill/>
            <a:ln>
              <a:noFill/>
            </a:ln>
            <a:effectLst>
              <a:outerShdw blurRad="342900" sx="104999" rotWithShape="0" dir="16200000" dist="38100" sy="104999">
                <a:srgbClr val="000000">
                  <a:alpha val="10588"/>
                </a:srgbClr>
              </a:outerShdw>
            </a:effectLst>
          </p:spPr>
        </p:pic>
        <p:sp>
          <p:nvSpPr>
            <p:cNvPr id="128" name="Google Shape;128;p5"/>
            <p:cNvSpPr txBox="1"/>
            <p:nvPr/>
          </p:nvSpPr>
          <p:spPr>
            <a:xfrm>
              <a:off x="4393785" y="94105"/>
              <a:ext cx="2956784" cy="709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במצב בו יש הרבה טקסט לכרטיסייה, התוכן יהיה ניתן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לגלילה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בתוך הכרטיסייה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5"/>
          <p:cNvGrpSpPr/>
          <p:nvPr/>
        </p:nvGrpSpPr>
        <p:grpSpPr>
          <a:xfrm>
            <a:off x="674799" y="621424"/>
            <a:ext cx="3378200" cy="5928197"/>
            <a:chOff x="682726" y="943580"/>
            <a:chExt cx="3378200" cy="5928197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682726" y="943580"/>
              <a:ext cx="3378200" cy="5928197"/>
              <a:chOff x="-2303" y="-7241"/>
              <a:chExt cx="3908051" cy="6858000"/>
            </a:xfrm>
          </p:grpSpPr>
          <p:pic>
            <p:nvPicPr>
              <p:cNvPr id="131" name="Google Shape;131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2303" y="-7241"/>
                <a:ext cx="390805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" name="Google Shape;132;p5"/>
              <p:cNvSpPr txBox="1"/>
              <p:nvPr/>
            </p:nvSpPr>
            <p:spPr>
              <a:xfrm>
                <a:off x="381818" y="373494"/>
                <a:ext cx="3144416" cy="391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1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iw-IL" sz="16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 פרט </a:t>
                </a:r>
                <a:endParaRPr b="1" i="0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5"/>
              <p:cNvSpPr txBox="1"/>
              <p:nvPr/>
            </p:nvSpPr>
            <p:spPr>
              <a:xfrm>
                <a:off x="366976" y="1521118"/>
                <a:ext cx="3144300" cy="85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iw-IL" sz="1400" u="none" cap="none" strike="noStrike">
                    <a:solidFill>
                      <a:srgbClr val="1E3E4E"/>
                    </a:solidFill>
                    <a:latin typeface="Arial"/>
                    <a:ea typeface="Arial"/>
                    <a:cs typeface="Arial"/>
                    <a:sym typeface="Arial"/>
                  </a:rPr>
                  <a:t>סוגי אוכלוסייה-</a:t>
                </a:r>
                <a:endParaRPr/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iw-IL" sz="1400" u="none" cap="none" strike="noStrike">
                    <a:solidFill>
                      <a:srgbClr val="1E3E4E"/>
                    </a:solidFill>
                    <a:highlight>
                      <a:srgbClr val="FFFF00"/>
                    </a:highlight>
                    <a:latin typeface="Arial"/>
                    <a:ea typeface="Arial"/>
                    <a:cs typeface="Arial"/>
                    <a:sym typeface="Arial"/>
                  </a:rPr>
                  <a:t>סרטון אוכלוסיות וחיילים בודדים בפנים</a:t>
                </a:r>
                <a:endParaRPr>
                  <a:highlight>
                    <a:srgbClr val="FFFF00"/>
                  </a:highlight>
                </a:endParaRPr>
              </a:p>
            </p:txBody>
          </p:sp>
          <p:sp>
            <p:nvSpPr>
              <p:cNvPr id="134" name="Google Shape;134;p5"/>
              <p:cNvSpPr txBox="1"/>
              <p:nvPr/>
            </p:nvSpPr>
            <p:spPr>
              <a:xfrm>
                <a:off x="625597" y="980459"/>
                <a:ext cx="2656851" cy="320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1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iw-IL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אוכלוסיות מיוחדות</a:t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" name="Google Shape;135;p5"/>
            <p:cNvSpPr txBox="1"/>
            <p:nvPr/>
          </p:nvSpPr>
          <p:spPr>
            <a:xfrm>
              <a:off x="1119854" y="3350402"/>
              <a:ext cx="2542713" cy="2462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ביקורי בית-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ישנם מספר סיטואציות בהן נדרש לבצע ביקור בית. 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יש לשים לב למספר דגשים-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תיאום הביקור- שיתוף המש"קית הת"ש.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במהלך הביקור לשים לב לחשיבות הרגישות ולכלל הפרטים.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לאחר הביקור- כתיבת סיכום הביקור והעברת הסיכום למש"קית ת "ש עם המלצות להמשך</a:t>
              </a:r>
              <a:r>
                <a:rPr b="0" i="0" lang="iw-IL" sz="11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82506" l="0" r="0" t="11637"/>
          <a:stretch/>
        </p:blipFill>
        <p:spPr>
          <a:xfrm>
            <a:off x="677323" y="6009597"/>
            <a:ext cx="3375954" cy="52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82506" l="0" r="0" t="11637"/>
          <a:stretch/>
        </p:blipFill>
        <p:spPr>
          <a:xfrm>
            <a:off x="4407383" y="5997143"/>
            <a:ext cx="3375954" cy="52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82506" l="0" r="0" t="11637"/>
          <a:stretch/>
        </p:blipFill>
        <p:spPr>
          <a:xfrm>
            <a:off x="8122502" y="6003146"/>
            <a:ext cx="3375954" cy="52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>
            <a:off x="4575034" y="268264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8305372" y="200927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1138696" y="430971"/>
            <a:ext cx="22236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"videoAndText"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9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5"/>
          <p:cNvGrpSpPr/>
          <p:nvPr/>
        </p:nvGrpSpPr>
        <p:grpSpPr>
          <a:xfrm>
            <a:off x="4408662" y="612796"/>
            <a:ext cx="3374675" cy="5922011"/>
            <a:chOff x="4425192" y="943580"/>
            <a:chExt cx="3374675" cy="5922011"/>
          </a:xfrm>
        </p:grpSpPr>
        <p:pic>
          <p:nvPicPr>
            <p:cNvPr id="147" name="Google Shape;14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5192" y="943580"/>
              <a:ext cx="3374675" cy="5922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5"/>
            <p:cNvSpPr txBox="1"/>
            <p:nvPr/>
          </p:nvSpPr>
          <p:spPr>
            <a:xfrm>
              <a:off x="4754898" y="1272695"/>
              <a:ext cx="27152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פרט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4763978" y="2405735"/>
              <a:ext cx="2715300" cy="35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חופשה מיוחדת לרגל נישואין- זכאות ל10 ימים ע"ח חופשה מיוחדת.</a:t>
              </a:r>
              <a:endParaRPr/>
            </a:p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מחלת ילד- חייל שהינו הורה של ילד זכאי ל8 ימים לכל היותר.</a:t>
              </a:r>
              <a:endParaRPr/>
            </a:p>
            <a:p>
              <a:pPr indent="-171450" lvl="0" marL="1714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חופשה מיוחדת עבור לידה  זכאות ל8 ימים ניתן לנצל עד חודש לפני מועד הלידה ועד חודש אחרי.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הטבות נוספות-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חייל נשוי זכאי ליום סידורים אחת לחודש בהכשרה ראשונית ואחת לחודשיים בשאר היחידות.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הת"ש 3- חייל נשוי </a:t>
              </a:r>
              <a:r>
                <a:rPr b="1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אב לילדים</a:t>
              </a: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 זכאי להת"ש 3 מטכ"לי, החייל יכול לחתום ויתור על זכאותו על מנת לשרת ביחידה קרבית.</a:t>
              </a:r>
              <a:endParaRPr/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4965406" y="1789370"/>
              <a:ext cx="2294239" cy="27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החייל הנשוי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15"/>
          <p:cNvGrpSpPr/>
          <p:nvPr/>
        </p:nvGrpSpPr>
        <p:grpSpPr>
          <a:xfrm>
            <a:off x="8164203" y="590835"/>
            <a:ext cx="3413444" cy="5990044"/>
            <a:chOff x="8283949" y="0"/>
            <a:chExt cx="3908051" cy="6858000"/>
          </a:xfrm>
        </p:grpSpPr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83949" y="0"/>
              <a:ext cx="390805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5"/>
            <p:cNvSpPr txBox="1"/>
            <p:nvPr/>
          </p:nvSpPr>
          <p:spPr>
            <a:xfrm>
              <a:off x="8658807" y="381467"/>
              <a:ext cx="3144415" cy="387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פרט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8902589" y="979470"/>
              <a:ext cx="2656851" cy="317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כלים לטיפול בת"ש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8799368" y="1595860"/>
              <a:ext cx="2911151" cy="3558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סיוע כלכלי-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מענקים: מתן סכום כספי לחייל המעלה בעיה כלכלית דחופה שלו או של משפחתו.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הלוואות: מתן סכום כספי בגובה מרבי של 1,200 ₪ לשנת שירות.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מוצרים מטעם "יחד למען החייל"- מתן מוצרי חשמל, ריהוט ותווי קנייה ברשתות השונות.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מענק אכ"א חריג- סיוע ייחודי שיינתן רק לאחר שנבחנו כלל האופציות לסיוע כלכלי והבעיה טרם נפתרה.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5"/>
          <p:cNvGrpSpPr/>
          <p:nvPr/>
        </p:nvGrpSpPr>
        <p:grpSpPr>
          <a:xfrm>
            <a:off x="11973791" y="5676230"/>
            <a:ext cx="2998194" cy="739350"/>
            <a:chOff x="3926340" y="47375"/>
            <a:chExt cx="3679751" cy="811243"/>
          </a:xfrm>
        </p:grpSpPr>
        <p:pic>
          <p:nvPicPr>
            <p:cNvPr id="157" name="Google Shape;157;p15"/>
            <p:cNvPicPr preferRelativeResize="0"/>
            <p:nvPr/>
          </p:nvPicPr>
          <p:blipFill rotWithShape="1">
            <a:blip r:embed="rId4">
              <a:alphaModFix/>
            </a:blip>
            <a:srcRect b="0" l="-1" r="-1985" t="0"/>
            <a:stretch/>
          </p:blipFill>
          <p:spPr>
            <a:xfrm flipH="1">
              <a:off x="3926340" y="47375"/>
              <a:ext cx="3679751" cy="811243"/>
            </a:xfrm>
            <a:prstGeom prst="rect">
              <a:avLst/>
            </a:prstGeom>
            <a:noFill/>
            <a:ln>
              <a:noFill/>
            </a:ln>
            <a:effectLst>
              <a:outerShdw blurRad="342900" sx="104999" rotWithShape="0" dir="16200000" dist="38100" sy="104999">
                <a:srgbClr val="000000">
                  <a:alpha val="10588"/>
                </a:srgbClr>
              </a:outerShdw>
            </a:effectLst>
          </p:spPr>
        </p:pic>
        <p:sp>
          <p:nvSpPr>
            <p:cNvPr id="158" name="Google Shape;158;p15"/>
            <p:cNvSpPr txBox="1"/>
            <p:nvPr/>
          </p:nvSpPr>
          <p:spPr>
            <a:xfrm>
              <a:off x="4393785" y="94105"/>
              <a:ext cx="2956784" cy="709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במצב בו יש הרבה טקסט לכרטיסייה, התוכן יהיה ניתן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לגלילה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בתוך הכרטיסייה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15"/>
          <p:cNvGrpSpPr/>
          <p:nvPr/>
        </p:nvGrpSpPr>
        <p:grpSpPr>
          <a:xfrm>
            <a:off x="677045" y="606610"/>
            <a:ext cx="3378200" cy="5928197"/>
            <a:chOff x="-2303" y="-7241"/>
            <a:chExt cx="3908051" cy="6858000"/>
          </a:xfrm>
        </p:grpSpPr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2303" y="-7241"/>
              <a:ext cx="390805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15"/>
            <p:cNvSpPr txBox="1"/>
            <p:nvPr/>
          </p:nvSpPr>
          <p:spPr>
            <a:xfrm>
              <a:off x="381818" y="373494"/>
              <a:ext cx="3144416" cy="391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 פרט 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381818" y="1569881"/>
              <a:ext cx="3144416" cy="4343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הטבות כספיות-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תשלומי משפחה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הוצאות אחזקת דירה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מענק לידה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השתתפות בשכר דירה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מענק חד פעמי לרגל הנישואין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זכאות אוטומטית לתווי קנייה</a:t>
              </a:r>
              <a:endParaRPr b="0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חופשות מיוחדות-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חופשה מיוחדת עקב הריון בת זוג- חופשה של שלושה ימים לטובת טיפולים\בדיקות.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חופשה מיוחדת עקב מחלת בן זוג- חייל אשר נאלץ להישאר בביתו לצורך טיפול בבן או בת הזוגו לאור מצבו הרפואי, עד 6 ימים.</a:t>
              </a:r>
              <a:endParaRPr b="0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625597" y="980459"/>
              <a:ext cx="2656851" cy="320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החייל הנשוי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4" name="Google Shape;164;p15"/>
          <p:cNvPicPr preferRelativeResize="0"/>
          <p:nvPr/>
        </p:nvPicPr>
        <p:blipFill rotWithShape="1">
          <a:blip r:embed="rId3">
            <a:alphaModFix/>
          </a:blip>
          <a:srcRect b="82506" l="0" r="0" t="11637"/>
          <a:stretch/>
        </p:blipFill>
        <p:spPr>
          <a:xfrm>
            <a:off x="677045" y="6010464"/>
            <a:ext cx="3375954" cy="52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 b="82506" l="0" r="0" t="11637"/>
          <a:stretch/>
        </p:blipFill>
        <p:spPr>
          <a:xfrm>
            <a:off x="4392105" y="5983032"/>
            <a:ext cx="3375954" cy="52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 rotWithShape="1">
          <a:blip r:embed="rId3">
            <a:alphaModFix/>
          </a:blip>
          <a:srcRect b="82506" l="0" r="0" t="11637"/>
          <a:stretch/>
        </p:blipFill>
        <p:spPr>
          <a:xfrm>
            <a:off x="8201693" y="6055051"/>
            <a:ext cx="3375954" cy="52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/>
          <p:nvPr/>
        </p:nvSpPr>
        <p:spPr>
          <a:xfrm>
            <a:off x="917490" y="208639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4632687" y="222503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8450175" y="277121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9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6"/>
          <p:cNvGrpSpPr/>
          <p:nvPr/>
        </p:nvGrpSpPr>
        <p:grpSpPr>
          <a:xfrm>
            <a:off x="4408662" y="612796"/>
            <a:ext cx="3374675" cy="5922011"/>
            <a:chOff x="4425192" y="943580"/>
            <a:chExt cx="3374675" cy="5922011"/>
          </a:xfrm>
        </p:grpSpPr>
        <p:pic>
          <p:nvPicPr>
            <p:cNvPr id="175" name="Google Shape;17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5192" y="943580"/>
              <a:ext cx="3374675" cy="5922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6"/>
            <p:cNvSpPr txBox="1"/>
            <p:nvPr/>
          </p:nvSpPr>
          <p:spPr>
            <a:xfrm>
              <a:off x="4754898" y="1272695"/>
              <a:ext cx="27152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פרט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4763978" y="2405735"/>
              <a:ext cx="2715261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4965406" y="1789370"/>
              <a:ext cx="2294239" cy="27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בקשות והטבות נוספות לפרט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16"/>
          <p:cNvGrpSpPr/>
          <p:nvPr/>
        </p:nvGrpSpPr>
        <p:grpSpPr>
          <a:xfrm>
            <a:off x="8164203" y="590835"/>
            <a:ext cx="3413444" cy="5990044"/>
            <a:chOff x="8283949" y="0"/>
            <a:chExt cx="3908051" cy="6858000"/>
          </a:xfrm>
        </p:grpSpPr>
        <p:pic>
          <p:nvPicPr>
            <p:cNvPr id="180" name="Google Shape;18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83949" y="0"/>
              <a:ext cx="390805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16"/>
            <p:cNvSpPr txBox="1"/>
            <p:nvPr/>
          </p:nvSpPr>
          <p:spPr>
            <a:xfrm>
              <a:off x="8658807" y="381467"/>
              <a:ext cx="3144415" cy="387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אירועים רגישים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 txBox="1"/>
            <p:nvPr/>
          </p:nvSpPr>
          <p:spPr>
            <a:xfrm>
              <a:off x="8902589" y="979470"/>
              <a:ext cx="2656851" cy="317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נפקדים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 txBox="1"/>
            <p:nvPr/>
          </p:nvSpPr>
          <p:spPr>
            <a:xfrm>
              <a:off x="8799368" y="1595860"/>
              <a:ext cx="2911151" cy="4545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מיהו נפקד?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חייל שעזב את יחידתו שלא ברשות.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חייל שעזב את יחידתו או את תפקידו ברשות, אך לא חזר.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חייל שבמהלך חופשה\שירות טס לחו"ל ללא היתר.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חייל שנשלח מיחידתו ליחידה אחרת ולא התייצב.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השלכות הנפקדות-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דין משמעתי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אי קבלת שכר, טיפול ת"ש שנפסק, טיפול רפואי שנפסק מהיום ה60 וימי תב"ן שלילי.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68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16"/>
          <p:cNvGrpSpPr/>
          <p:nvPr/>
        </p:nvGrpSpPr>
        <p:grpSpPr>
          <a:xfrm>
            <a:off x="11973791" y="5676230"/>
            <a:ext cx="2998194" cy="739350"/>
            <a:chOff x="3926340" y="47375"/>
            <a:chExt cx="3679751" cy="811243"/>
          </a:xfrm>
        </p:grpSpPr>
        <p:pic>
          <p:nvPicPr>
            <p:cNvPr id="185" name="Google Shape;185;p16"/>
            <p:cNvPicPr preferRelativeResize="0"/>
            <p:nvPr/>
          </p:nvPicPr>
          <p:blipFill rotWithShape="1">
            <a:blip r:embed="rId4">
              <a:alphaModFix/>
            </a:blip>
            <a:srcRect b="0" l="-1" r="-1985" t="0"/>
            <a:stretch/>
          </p:blipFill>
          <p:spPr>
            <a:xfrm flipH="1">
              <a:off x="3926340" y="47375"/>
              <a:ext cx="3679751" cy="811243"/>
            </a:xfrm>
            <a:prstGeom prst="rect">
              <a:avLst/>
            </a:prstGeom>
            <a:noFill/>
            <a:ln>
              <a:noFill/>
            </a:ln>
            <a:effectLst>
              <a:outerShdw blurRad="342900" sx="104999" rotWithShape="0" dir="16200000" dist="38100" sy="104999">
                <a:srgbClr val="000000">
                  <a:alpha val="10588"/>
                </a:srgbClr>
              </a:outerShdw>
            </a:effectLst>
          </p:spPr>
        </p:pic>
        <p:sp>
          <p:nvSpPr>
            <p:cNvPr id="186" name="Google Shape;186;p16"/>
            <p:cNvSpPr txBox="1"/>
            <p:nvPr/>
          </p:nvSpPr>
          <p:spPr>
            <a:xfrm>
              <a:off x="4393785" y="94105"/>
              <a:ext cx="2956784" cy="709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במצב בו יש הרבה טקסט לכרטיסייה, התוכן יהיה ניתן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לגלילה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בתוך הכרטיסייה</a:t>
              </a:r>
              <a:r>
                <a:rPr b="0" i="0" lang="iw-IL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16"/>
          <p:cNvGrpSpPr/>
          <p:nvPr/>
        </p:nvGrpSpPr>
        <p:grpSpPr>
          <a:xfrm>
            <a:off x="700755" y="705563"/>
            <a:ext cx="3378200" cy="5928197"/>
            <a:chOff x="13664" y="-162306"/>
            <a:chExt cx="3908051" cy="6858000"/>
          </a:xfrm>
        </p:grpSpPr>
        <p:pic>
          <p:nvPicPr>
            <p:cNvPr id="188" name="Google Shape;18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664" y="-162306"/>
              <a:ext cx="390805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16"/>
            <p:cNvSpPr txBox="1"/>
            <p:nvPr/>
          </p:nvSpPr>
          <p:spPr>
            <a:xfrm>
              <a:off x="370692" y="195157"/>
              <a:ext cx="3144416" cy="391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iw-IL" sz="16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 פרט </a:t>
              </a:r>
              <a:endParaRPr b="1" i="0" sz="16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452592" y="1357268"/>
              <a:ext cx="3144300" cy="48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ראיונות שיכולים להתבצע מרמת מ"מ וזמני ביצועם-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ראיון קליטה-  עד 3 ימים.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ראיון שחרור- עד 30 יום טרם השחרור.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חזרה מסיפוח ר"מ 2 או חופשת מחלה מעל 30 יום- עד 5 ימים.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חזרה ממיוחדת (אישית\כלכלית בלבד) שערכה מעל 21 יום- עד 5 ימים.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חזרה ממיוחדת אבל קרוב מדרגה ראשונה- עד 5 ימים.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סיום מחבוש\ מעצר- 5 ימים עבור מחבוש\מעצר מעל 14 ימים.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ראיון התאמה לשירות </a:t>
              </a:r>
              <a:endParaRPr/>
            </a:p>
            <a:p>
              <a:pPr indent="-285750" lvl="0" marL="28575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w-IL" sz="1400" u="none" cap="none" strike="noStrike">
                  <a:solidFill>
                    <a:srgbClr val="1E3E4E"/>
                  </a:solidFill>
                  <a:latin typeface="Arial"/>
                  <a:ea typeface="Arial"/>
                  <a:cs typeface="Arial"/>
                  <a:sym typeface="Arial"/>
                </a:rPr>
                <a:t>(תב"ן מעל 90 יום)- עד חמישה ימים.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625597" y="980459"/>
              <a:ext cx="2656851" cy="320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ראיונות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16"/>
          <p:cNvSpPr txBox="1"/>
          <p:nvPr/>
        </p:nvSpPr>
        <p:spPr>
          <a:xfrm>
            <a:off x="4848708" y="1856263"/>
            <a:ext cx="2718098" cy="2462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החזר הוצאות נסיעה ליישוב חסר תחב"צ- </a:t>
            </a: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במידה והיישוב מוכר כיישוב חסר תחבורה ציבורית ע"פ רשימה קיימת, החייל זכאי לקבלת ההחזרים.</a:t>
            </a:r>
            <a:endParaRPr b="1" i="0" sz="1400" u="none" cap="none" strike="noStrike">
              <a:solidFill>
                <a:srgbClr val="1E3E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בקשת אובדן ציוד אישי- </a:t>
            </a: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חייל אשר שציודו אבד או ניזוק בפעילות מבצעית או במקרה של שריפה או תאונה.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טיפול שיניים פרוטטי-</a:t>
            </a:r>
            <a:endParaRPr b="0" i="0" sz="1400" u="none" cap="none" strike="noStrike">
              <a:solidFill>
                <a:srgbClr val="1E3E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400" u="none" cap="none" strike="noStrike">
                <a:solidFill>
                  <a:srgbClr val="1E3E4E"/>
                </a:solidFill>
                <a:latin typeface="Arial"/>
                <a:ea typeface="Arial"/>
                <a:cs typeface="Arial"/>
                <a:sym typeface="Arial"/>
              </a:rPr>
              <a:t>יינתן לחיילים הסובלים מבעיות שיניים המצריכות טיפול נרחב.</a:t>
            </a:r>
            <a:endParaRPr/>
          </a:p>
        </p:txBody>
      </p:sp>
      <p:pic>
        <p:nvPicPr>
          <p:cNvPr id="193" name="Google Shape;193;p16"/>
          <p:cNvPicPr preferRelativeResize="0"/>
          <p:nvPr/>
        </p:nvPicPr>
        <p:blipFill rotWithShape="1">
          <a:blip r:embed="rId3">
            <a:alphaModFix/>
          </a:blip>
          <a:srcRect b="82506" l="0" r="0" t="11637"/>
          <a:stretch/>
        </p:blipFill>
        <p:spPr>
          <a:xfrm>
            <a:off x="677045" y="6010464"/>
            <a:ext cx="3375954" cy="52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82506" l="0" r="0" t="11637"/>
          <a:stretch/>
        </p:blipFill>
        <p:spPr>
          <a:xfrm>
            <a:off x="8201693" y="6019945"/>
            <a:ext cx="3375954" cy="52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/>
          <p:nvPr/>
        </p:nvSpPr>
        <p:spPr>
          <a:xfrm>
            <a:off x="925492" y="265516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4591568" y="247987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8450175" y="204689"/>
            <a:ext cx="2871141" cy="5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cardType: "text” / " textTwoParagraphs “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w-IL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textThreeParagraphs"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יצוב מותאם אישית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2021-05-27T07:37:09Z</dcterms:created>
  <dc:creator>B2060B0202</dc:creator>
</cp:coreProperties>
</file>