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  <p:sldId id="270" r:id="rId14"/>
    <p:sldId id="271" r:id="rId15"/>
    <p:sldId id="272" r:id="rId16"/>
    <p:sldId id="273" r:id="rId17"/>
    <p:sldId id="274" r:id="rId18"/>
    <p:sldId id="277" r:id="rId19"/>
    <p:sldId id="275" r:id="rId20"/>
    <p:sldId id="281" r:id="rId21"/>
    <p:sldId id="282" r:id="rId22"/>
    <p:sldId id="278" r:id="rId23"/>
    <p:sldId id="279" r:id="rId2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363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770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132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971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867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183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722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110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269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482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F34-196C-4658-ADF0-5AF8B1EA3DCE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46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10F34-196C-4658-ADF0-5AF8B1EA3DCE}" type="datetimeFigureOut">
              <a:rPr lang="he-IL" smtClean="0"/>
              <a:t>כ"א/אלול/תשפ"א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3A6C6-4D01-4A4D-8F01-6D77B0B65D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686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9300" y="1346200"/>
            <a:ext cx="10769600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9600" dirty="0" smtClean="0"/>
              <a:t>לומדת תרופות תקן 15</a:t>
            </a:r>
          </a:p>
          <a:p>
            <a:pPr algn="ctr"/>
            <a:r>
              <a:rPr lang="he-IL" sz="9600" dirty="0" smtClean="0"/>
              <a:t>תרופות אנטיביוטיקה</a:t>
            </a:r>
          </a:p>
        </p:txBody>
      </p:sp>
    </p:spTree>
    <p:extLst>
      <p:ext uri="{BB962C8B-B14F-4D97-AF65-F5344CB8AC3E}">
        <p14:creationId xmlns:p14="http://schemas.microsoft.com/office/powerpoint/2010/main" val="561908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65200" y="949325"/>
            <a:ext cx="10515600" cy="714375"/>
          </a:xfrm>
        </p:spPr>
        <p:txBody>
          <a:bodyPr/>
          <a:lstStyle/>
          <a:p>
            <a:pPr algn="ctr"/>
            <a:r>
              <a:rPr lang="en-US" u="sng" dirty="0" err="1" smtClean="0"/>
              <a:t>Fluoroquinolones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sz="1200" u="sng" dirty="0" smtClean="0"/>
              <a:t>ת.ז לתרופה: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u="sng" dirty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מנגנון הפעולה: עיכוב שכפול החומר התורשתי (</a:t>
            </a:r>
            <a:r>
              <a:rPr lang="en-US" sz="1200" dirty="0" smtClean="0"/>
              <a:t>DNA</a:t>
            </a:r>
            <a:r>
              <a:rPr lang="he-IL" sz="1200" dirty="0" smtClean="0"/>
              <a:t>) של חיידקים, ובכך פוגע בהתרבות החיידקים.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u="sng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/>
              <a:t>1</a:t>
            </a:r>
            <a:r>
              <a:rPr lang="he-IL" sz="1200" dirty="0" smtClean="0"/>
              <a:t>. התוויות: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מגוון זיהומים חיידקיים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2. התוויות נגד: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אלרגיה לתרופה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מחלה עצבית בשם </a:t>
            </a:r>
            <a:r>
              <a:rPr lang="en-US" sz="1200" dirty="0" smtClean="0"/>
              <a:t>Myasthenia Gravis</a:t>
            </a: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3. תופעות לוואי עיקריות: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מערכת העיכול – כאבי בטן, שלשולים ועוד </a:t>
            </a:r>
          </a:p>
          <a:p>
            <a:pPr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תופעות לוואי נוירולוגיות נפוצות (סחרחורות, כאבי ראש, קשיי שינה..) ונדירות (פרכוסים, הזיות, חולשת שרירים...)</a:t>
            </a:r>
          </a:p>
          <a:p>
            <a:pPr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פגיעה </a:t>
            </a:r>
            <a:r>
              <a:rPr lang="he-IL" sz="1200" dirty="0" err="1" smtClean="0"/>
              <a:t>כבדית</a:t>
            </a:r>
            <a:r>
              <a:rPr lang="he-IL" sz="1200" dirty="0" smtClean="0"/>
              <a:t>.</a:t>
            </a:r>
          </a:p>
          <a:p>
            <a:pPr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דלקות וקרעים בגידים.</a:t>
            </a:r>
          </a:p>
          <a:p>
            <a:pPr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רגישות מוגברת של העור לשמש.</a:t>
            </a:r>
          </a:p>
          <a:p>
            <a:pPr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דיכוי יצירת תאי דם במח עצם.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4. הדרכות למטופל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לא להפסיק את הטיפול באמצע, אלא לסיים את כולו, גם אם מרגישים טוב יותר </a:t>
            </a:r>
            <a:r>
              <a:rPr lang="he-IL" sz="1200" dirty="0" smtClean="0"/>
              <a:t>.</a:t>
            </a:r>
            <a:endParaRPr lang="he-IL" sz="12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אין הכרח לקחת אחרי האוכל, אבל זה יכול להפחית תופעות לוואי במערכת העיכול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לפנות לבדיקה רפואית במקרה של שלשול ממושך (גם בשבועות שאחרי סיום הטיפול) – עלול להעיד על זיהום </a:t>
            </a:r>
            <a:r>
              <a:rPr lang="he-IL" sz="1200" dirty="0" err="1" smtClean="0"/>
              <a:t>מסויים</a:t>
            </a:r>
            <a:r>
              <a:rPr lang="he-IL" sz="1200" dirty="0" smtClean="0"/>
              <a:t> במעי הגס הדורש טיפול (</a:t>
            </a:r>
            <a:r>
              <a:rPr lang="en-US" sz="1200" dirty="0" smtClean="0"/>
              <a:t>CDAD</a:t>
            </a:r>
            <a:r>
              <a:rPr lang="he-IL" sz="1200" dirty="0" smtClean="0"/>
              <a:t>)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אין לקחת ביחד עם </a:t>
            </a:r>
            <a:r>
              <a:rPr lang="he-IL" sz="1200" dirty="0" err="1" smtClean="0"/>
              <a:t>סותרי</a:t>
            </a:r>
            <a:r>
              <a:rPr lang="he-IL" sz="1200" dirty="0" smtClean="0"/>
              <a:t> חומצה וויטמינים.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להימנע מפעולות הדורשת ערנות וריכוז אחרי לקיחת התקופה (הערה- בגלל הסיכון לתופעות לוואי נוירולוגיות)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מניעה מחשיפה ממושכת לשמש ושימוש בקרם הגנה (הערה- בגלל שהתרופה מגבירה רגישות של העור לשמש)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לפנות לבדיקה רפואית אם מופיעה תגובה אלרגית, גם תגובה אלרגית קלה כמו פריחה. כנ"ל אם מופיעות תופעות לוואי נוירולוגיות משמעותיות.</a:t>
            </a:r>
            <a:endParaRPr lang="he-IL" sz="1200" dirty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endParaRPr lang="he-IL" sz="12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endParaRPr lang="he-IL" sz="1200" dirty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/>
          </a:p>
        </p:txBody>
      </p:sp>
      <p:sp>
        <p:nvSpPr>
          <p:cNvPr id="4" name="מלבן 3"/>
          <p:cNvSpPr/>
          <p:nvPr/>
        </p:nvSpPr>
        <p:spPr>
          <a:xfrm>
            <a:off x="965200" y="2070100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prstClr val="white"/>
                </a:solidFill>
              </a:rPr>
              <a:t>תמונה</a:t>
            </a:r>
            <a:endParaRPr lang="he-IL" dirty="0">
              <a:solidFill>
                <a:prstClr val="white"/>
              </a:solidFill>
            </a:endParaRPr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2959100" y="33337"/>
            <a:ext cx="9105900" cy="71437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u="sng" dirty="0" smtClean="0"/>
              <a:t>אנטיביוטיקה - </a:t>
            </a:r>
            <a:r>
              <a:rPr lang="he-IL" u="sng" dirty="0" err="1" smtClean="0"/>
              <a:t>פלואורוקווינולונים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5145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375"/>
          </a:xfrm>
        </p:spPr>
        <p:txBody>
          <a:bodyPr/>
          <a:lstStyle/>
          <a:p>
            <a:r>
              <a:rPr lang="he-IL" dirty="0" smtClean="0"/>
              <a:t>אנטיביוטיקה - </a:t>
            </a:r>
            <a:r>
              <a:rPr lang="he-IL" dirty="0" err="1" smtClean="0"/>
              <a:t>טטרהציקלינים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079500"/>
            <a:ext cx="10515600" cy="50974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u="sng" dirty="0" err="1" smtClean="0"/>
              <a:t>Tetracyclines</a:t>
            </a:r>
            <a:endParaRPr lang="he-IL" sz="4000" u="sng" dirty="0" smtClean="0"/>
          </a:p>
          <a:p>
            <a:pPr marL="0" indent="0" algn="ctr">
              <a:buNone/>
            </a:pPr>
            <a:endParaRPr lang="he-IL" sz="4000" dirty="0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409509"/>
              </p:ext>
            </p:extLst>
          </p:nvPr>
        </p:nvGraphicFramePr>
        <p:xfrm>
          <a:off x="2082801" y="2091266"/>
          <a:ext cx="8127999" cy="272203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907345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שם גנרי 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שם מסחרי 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תמונה </a:t>
                      </a:r>
                      <a:endParaRPr lang="he-IL" dirty="0"/>
                    </a:p>
                  </a:txBody>
                  <a:tcPr anchor="ctr"/>
                </a:tc>
              </a:tr>
              <a:tr h="9073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800" dirty="0" err="1" smtClean="0"/>
                        <a:t>Doxyxycline</a:t>
                      </a:r>
                      <a:endParaRPr lang="he-IL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Doxylin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</a:tr>
              <a:tr h="9073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800" dirty="0" smtClean="0"/>
                        <a:t>Minocycline</a:t>
                      </a:r>
                      <a:endParaRPr lang="he-IL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Minocycline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643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375"/>
          </a:xfrm>
        </p:spPr>
        <p:txBody>
          <a:bodyPr/>
          <a:lstStyle/>
          <a:p>
            <a:r>
              <a:rPr lang="he-IL" dirty="0" smtClean="0"/>
              <a:t>אנטיביוטיקה - </a:t>
            </a:r>
            <a:r>
              <a:rPr lang="he-IL" dirty="0" err="1" smtClean="0"/>
              <a:t>טטרהציקלינים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3759201" y="1079500"/>
            <a:ext cx="427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u="sng" dirty="0" err="1"/>
              <a:t>Tetracyclines</a:t>
            </a:r>
            <a:endParaRPr lang="he-IL" u="sng" dirty="0"/>
          </a:p>
        </p:txBody>
      </p:sp>
      <p:sp>
        <p:nvSpPr>
          <p:cNvPr id="6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2475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sz="1200" u="sng" dirty="0" smtClean="0"/>
              <a:t>ת.ז לתרופה: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u="sng" dirty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1. מנגנון </a:t>
            </a:r>
            <a:r>
              <a:rPr lang="he-IL" sz="1200" dirty="0" smtClean="0"/>
              <a:t>הפעולה</a:t>
            </a:r>
            <a:r>
              <a:rPr lang="he-IL" sz="1200" dirty="0" smtClean="0"/>
              <a:t>: עיכוב בניית חלבונים בחיידקים. בד"כ גורמים לעצירת ההתרבות של החיידקים , ולפעמים להריגתם.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u="sng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2. התוויות: מגוון </a:t>
            </a:r>
            <a:r>
              <a:rPr lang="he-IL" sz="1200" dirty="0" smtClean="0"/>
              <a:t>זיהומים חיידקיים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3. </a:t>
            </a:r>
            <a:r>
              <a:rPr lang="he-IL" sz="1200" dirty="0" smtClean="0"/>
              <a:t>התוויות </a:t>
            </a:r>
            <a:r>
              <a:rPr lang="he-IL" sz="1200" dirty="0" smtClean="0"/>
              <a:t>נגד</a:t>
            </a:r>
            <a:r>
              <a:rPr lang="he-IL" sz="12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אלרגיה לתרופה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הריון והנקה (הערה- התרופות עלולות לפגוע בעובר באופן בלתי הפיך)</a:t>
            </a: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4. </a:t>
            </a:r>
            <a:r>
              <a:rPr lang="he-IL" sz="1200" dirty="0" smtClean="0"/>
              <a:t>תופעות לוואי עיקריות: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מערכת העיכול – כאבי בטן, </a:t>
            </a:r>
            <a:r>
              <a:rPr lang="he-IL" sz="1200" dirty="0" smtClean="0"/>
              <a:t>שלשולים, פגיעה בריריות למשל בוושט ועוד.</a:t>
            </a:r>
            <a:endParaRPr lang="he-IL" sz="1200" dirty="0" smtClean="0"/>
          </a:p>
          <a:p>
            <a:pPr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רגישות מוגברת של העור לשמש.</a:t>
            </a:r>
            <a:endParaRPr lang="he-IL" sz="1200" dirty="0" smtClean="0"/>
          </a:p>
          <a:p>
            <a:pPr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שינוי צבע קבוע של השיניים (הערה- בעיקר בילדים)</a:t>
            </a:r>
            <a:r>
              <a:rPr lang="he-IL" sz="1200" dirty="0" smtClean="0"/>
              <a:t>.</a:t>
            </a:r>
            <a:endParaRPr lang="he-IL" sz="1200" dirty="0" smtClean="0"/>
          </a:p>
          <a:p>
            <a:pPr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דיכוי יצירת תאי דם במח עצם.</a:t>
            </a:r>
            <a:endParaRPr lang="he-IL" sz="1200" dirty="0" smtClean="0"/>
          </a:p>
          <a:p>
            <a:pPr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אי ספיקת כליות </a:t>
            </a:r>
            <a:r>
              <a:rPr lang="en-US" sz="1200" dirty="0" smtClean="0"/>
              <a:t>Minocycline)</a:t>
            </a:r>
            <a:r>
              <a:rPr lang="he-IL" sz="1200" dirty="0" smtClean="0"/>
              <a:t>)</a:t>
            </a:r>
            <a:endParaRPr lang="he-IL" sz="1200" dirty="0" smtClean="0"/>
          </a:p>
          <a:p>
            <a:pPr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עלייה בלחץ התוך גולגולתי.</a:t>
            </a: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5. </a:t>
            </a:r>
            <a:r>
              <a:rPr lang="he-IL" sz="1200" dirty="0" smtClean="0"/>
              <a:t>הדרכות </a:t>
            </a:r>
            <a:r>
              <a:rPr lang="he-IL" sz="1200" dirty="0" smtClean="0"/>
              <a:t>למטופל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לא להפסיק את הטיפול באמצע, אלא לסיים את כולו, גם אם מרגישים טוב יותר.</a:t>
            </a:r>
            <a:endParaRPr lang="he-IL" sz="12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אין הכרח לקחת אחרי האוכל, אבל זה יכול להפחית תופעות לוואי במערכת </a:t>
            </a:r>
            <a:r>
              <a:rPr lang="he-IL" sz="1200" dirty="0" smtClean="0"/>
              <a:t>העיכול.</a:t>
            </a:r>
            <a:endParaRPr lang="he-IL" sz="12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לפנות לבדיקה רפואית במקרה של שלשול ממושך (גם בשבועות שאחרי סיום הטיפול) – עלול להעיד על זיהום </a:t>
            </a:r>
            <a:r>
              <a:rPr lang="he-IL" sz="1200" dirty="0" err="1" smtClean="0"/>
              <a:t>מסויים</a:t>
            </a:r>
            <a:r>
              <a:rPr lang="he-IL" sz="1200" dirty="0" smtClean="0"/>
              <a:t> במעי הגס הדורש טיפול (</a:t>
            </a:r>
            <a:r>
              <a:rPr lang="en-US" sz="1200" dirty="0" smtClean="0"/>
              <a:t>CDAD</a:t>
            </a:r>
            <a:r>
              <a:rPr lang="he-IL" sz="1200" dirty="0" smtClean="0"/>
              <a:t>)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להרבות </a:t>
            </a:r>
            <a:r>
              <a:rPr lang="he-IL" sz="1200" dirty="0" err="1" smtClean="0"/>
              <a:t>בשתיה</a:t>
            </a:r>
            <a:r>
              <a:rPr lang="he-IL" sz="1200" dirty="0" smtClean="0"/>
              <a:t> ולקחת את התרופה עם כוס מים מלאה.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לא לשכב למשך כשעה אחרי נטילת התרופה (הערה- ישנה סכנה לפגיעה בריריות הוושט)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מניעה מחשיפה ממושכת לשמש ושימוש בקרם הגנה (הערה- בגלל שהתרופה מגבירה רגישות של העור לשמש)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endParaRPr lang="he-IL" sz="1200" dirty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/>
          </a:p>
        </p:txBody>
      </p:sp>
      <p:sp>
        <p:nvSpPr>
          <p:cNvPr id="7" name="מלבן 6"/>
          <p:cNvSpPr/>
          <p:nvPr/>
        </p:nvSpPr>
        <p:spPr>
          <a:xfrm>
            <a:off x="965200" y="2070100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prstClr val="white"/>
                </a:solidFill>
              </a:rPr>
              <a:t>תמונה</a:t>
            </a:r>
            <a:endParaRPr lang="he-I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851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6737350" y="105627"/>
            <a:ext cx="5207000" cy="889000"/>
          </a:xfrm>
        </p:spPr>
        <p:txBody>
          <a:bodyPr>
            <a:noAutofit/>
          </a:bodyPr>
          <a:lstStyle/>
          <a:p>
            <a:r>
              <a:rPr lang="he-IL" sz="4800" dirty="0" smtClean="0"/>
              <a:t>אנטיביוטיקה - </a:t>
            </a:r>
            <a:r>
              <a:rPr lang="he-IL" sz="4800" dirty="0" smtClean="0"/>
              <a:t>אחר</a:t>
            </a:r>
            <a:endParaRPr lang="he-IL" sz="4800" dirty="0"/>
          </a:p>
        </p:txBody>
      </p:sp>
      <p:sp>
        <p:nvSpPr>
          <p:cNvPr id="5" name="מלבן 4"/>
          <p:cNvSpPr/>
          <p:nvPr/>
        </p:nvSpPr>
        <p:spPr>
          <a:xfrm>
            <a:off x="247650" y="994627"/>
            <a:ext cx="11696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u="sng" dirty="0" err="1" smtClean="0"/>
              <a:t>Sulfamethoxazole</a:t>
            </a:r>
            <a:r>
              <a:rPr lang="en-US" sz="4800" u="sng" dirty="0" smtClean="0"/>
              <a:t> + Trimethoprim</a:t>
            </a:r>
            <a:endParaRPr lang="he-IL" u="sng" dirty="0"/>
          </a:p>
        </p:txBody>
      </p:sp>
      <p:sp>
        <p:nvSpPr>
          <p:cNvPr id="6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2475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sz="1200" u="sng" dirty="0" smtClean="0"/>
              <a:t>ת.ז לתרופה: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u="sng" dirty="0"/>
          </a:p>
          <a:p>
            <a:pPr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he-IL" sz="1200" dirty="0" smtClean="0"/>
              <a:t>שם גנרי: </a:t>
            </a:r>
            <a:r>
              <a:rPr lang="en-US" sz="1200" dirty="0" err="1"/>
              <a:t>Sulfamethoxazole</a:t>
            </a:r>
            <a:r>
              <a:rPr lang="en-US" sz="1200" dirty="0"/>
              <a:t> + </a:t>
            </a:r>
            <a:r>
              <a:rPr lang="en-US" sz="1200" dirty="0" smtClean="0"/>
              <a:t>Trimethoprim</a:t>
            </a:r>
            <a:endParaRPr lang="he-IL" sz="1200" dirty="0" smtClean="0"/>
          </a:p>
          <a:p>
            <a:pPr>
              <a:spcBef>
                <a:spcPts val="0"/>
              </a:spcBef>
              <a:buAutoNum type="arabicPeriod"/>
            </a:pPr>
            <a:endParaRPr lang="he-IL" sz="1200" dirty="0" smtClean="0"/>
          </a:p>
          <a:p>
            <a:pPr>
              <a:spcBef>
                <a:spcPts val="0"/>
              </a:spcBef>
              <a:buAutoNum type="arabicPeriod"/>
            </a:pPr>
            <a:r>
              <a:rPr lang="he-IL" sz="1200" dirty="0" smtClean="0"/>
              <a:t>שמות מסחריים: </a:t>
            </a:r>
            <a:r>
              <a:rPr lang="en-US" sz="1200" dirty="0" err="1" smtClean="0"/>
              <a:t>Resprim</a:t>
            </a:r>
            <a:r>
              <a:rPr lang="en-US" sz="1200" dirty="0" smtClean="0"/>
              <a:t>, </a:t>
            </a:r>
            <a:r>
              <a:rPr lang="en-US" sz="1200" dirty="0" err="1" smtClean="0"/>
              <a:t>Diseptyl</a:t>
            </a: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3. מנגנון </a:t>
            </a:r>
            <a:r>
              <a:rPr lang="he-IL" sz="1200" dirty="0" smtClean="0"/>
              <a:t>הפעולה</a:t>
            </a:r>
            <a:r>
              <a:rPr lang="he-IL" sz="1200" dirty="0" smtClean="0"/>
              <a:t>: עיכוב ייצור חומצה פולית בחיידקים (</a:t>
            </a:r>
            <a:r>
              <a:rPr lang="he-IL" sz="1200" dirty="0" err="1" smtClean="0"/>
              <a:t>חינוי</a:t>
            </a:r>
            <a:r>
              <a:rPr lang="he-IL" sz="1200" dirty="0" smtClean="0"/>
              <a:t> להישרדותם) ובכך גורם להריגתם.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u="sng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4. התוויות: מגוון </a:t>
            </a:r>
            <a:r>
              <a:rPr lang="he-IL" sz="1200" dirty="0" smtClean="0"/>
              <a:t>זיהומים </a:t>
            </a:r>
            <a:r>
              <a:rPr lang="he-IL" sz="1200" dirty="0" smtClean="0"/>
              <a:t>חיידקיים.</a:t>
            </a: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5. </a:t>
            </a:r>
            <a:r>
              <a:rPr lang="he-IL" sz="1200" dirty="0" smtClean="0"/>
              <a:t>התוויות </a:t>
            </a:r>
            <a:r>
              <a:rPr lang="he-IL" sz="1200" dirty="0" smtClean="0"/>
              <a:t>נגד</a:t>
            </a:r>
            <a:r>
              <a:rPr lang="he-IL" sz="12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אלרגיה לתרופה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אי ספיקת כליות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פגיעה בתפקודי כבד.</a:t>
            </a:r>
            <a:endParaRPr lang="he-IL" sz="12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אנמיה כתוצאה ממחסור בחומצה פולית.</a:t>
            </a: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6. </a:t>
            </a:r>
            <a:r>
              <a:rPr lang="he-IL" sz="1200" dirty="0" smtClean="0"/>
              <a:t>תופעות לוואי עיקריות: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כאבי בטן, שלשולים</a:t>
            </a:r>
            <a:endParaRPr lang="he-IL" sz="1200" dirty="0" smtClean="0"/>
          </a:p>
          <a:p>
            <a:pPr>
              <a:spcBef>
                <a:spcPts val="0"/>
              </a:spcBef>
              <a:buFont typeface="+mj-cs"/>
              <a:buAutoNum type="hebrew2Minus"/>
            </a:pPr>
            <a:r>
              <a:rPr lang="he-IL" sz="1200" dirty="0" err="1" smtClean="0"/>
              <a:t>פנקראטיטיס</a:t>
            </a:r>
            <a:r>
              <a:rPr lang="he-IL" sz="1200" dirty="0" smtClean="0"/>
              <a:t> – דלקת בלבלב.</a:t>
            </a:r>
          </a:p>
          <a:p>
            <a:pPr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פגיעה כלייתית.</a:t>
            </a:r>
          </a:p>
          <a:p>
            <a:pPr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פגיעה </a:t>
            </a:r>
            <a:r>
              <a:rPr lang="he-IL" sz="1200" dirty="0" err="1" smtClean="0"/>
              <a:t>כבדית</a:t>
            </a:r>
            <a:r>
              <a:rPr lang="he-IL" sz="1200" dirty="0" smtClean="0"/>
              <a:t> שמובילה לצהבת.</a:t>
            </a:r>
          </a:p>
          <a:p>
            <a:pPr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דיכוי יצירת תאי דם במח עצם.</a:t>
            </a:r>
          </a:p>
          <a:p>
            <a:pPr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תגובות עוריות כמו פריחה.</a:t>
            </a: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7. </a:t>
            </a:r>
            <a:r>
              <a:rPr lang="he-IL" sz="1200" dirty="0" smtClean="0"/>
              <a:t>הדרכות </a:t>
            </a:r>
            <a:r>
              <a:rPr lang="he-IL" sz="1200" dirty="0" smtClean="0"/>
              <a:t>למטופל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/>
              <a:t>לא להפסיק את הטיפול באמצע, אלא לסיים את כולו, גם אם מרגישים טוב יותר.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/>
              <a:t>שתיית מים מרובה.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/>
              <a:t>לצמצם חשיפה לשמש ולהשתמש בקרם הגנה (הערה- התרופה עלולה להגביר את הרגישות של העור לשמש)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/>
              <a:t>לפנות לבדיקה רפואית במידה ויש פריחה. היא עלולה להעיד על התחלה של </a:t>
            </a:r>
            <a:r>
              <a:rPr lang="he-IL" sz="1200" dirty="0" err="1"/>
              <a:t>אנאפילקסיס</a:t>
            </a:r>
            <a:r>
              <a:rPr lang="he-IL" sz="1200" dirty="0"/>
              <a:t> או תגובה מסוכנת אחרת לטיפול.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endParaRPr lang="he-IL" sz="1200" dirty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/>
          </a:p>
        </p:txBody>
      </p:sp>
      <p:sp>
        <p:nvSpPr>
          <p:cNvPr id="7" name="מלבן 6"/>
          <p:cNvSpPr/>
          <p:nvPr/>
        </p:nvSpPr>
        <p:spPr>
          <a:xfrm>
            <a:off x="965200" y="2070100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prstClr val="white"/>
                </a:solidFill>
              </a:rPr>
              <a:t>תמונה</a:t>
            </a:r>
            <a:endParaRPr lang="he-I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972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375"/>
          </a:xfrm>
        </p:spPr>
        <p:txBody>
          <a:bodyPr/>
          <a:lstStyle/>
          <a:p>
            <a:r>
              <a:rPr lang="he-IL" dirty="0" smtClean="0"/>
              <a:t>אנטיביוטיקה - </a:t>
            </a:r>
            <a:r>
              <a:rPr lang="he-IL" dirty="0" smtClean="0"/>
              <a:t>אחר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3759201" y="1079500"/>
            <a:ext cx="427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u="sng" dirty="0" err="1" smtClean="0"/>
              <a:t>Mupirocin</a:t>
            </a:r>
            <a:endParaRPr lang="he-IL" u="sng" dirty="0"/>
          </a:p>
        </p:txBody>
      </p:sp>
      <p:sp>
        <p:nvSpPr>
          <p:cNvPr id="6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247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sz="1200" u="sng" dirty="0" smtClean="0"/>
              <a:t>ת.ז לתרופה: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u="sng" dirty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1. שם גנרי: </a:t>
            </a:r>
            <a:r>
              <a:rPr lang="en-US" sz="1200" dirty="0" err="1" smtClean="0"/>
              <a:t>M</a:t>
            </a:r>
            <a:r>
              <a:rPr lang="en-US" sz="1200" dirty="0" err="1" smtClean="0"/>
              <a:t>upirocin</a:t>
            </a: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2. שמות </a:t>
            </a:r>
            <a:r>
              <a:rPr lang="he-IL" sz="1200" dirty="0" err="1" smtClean="0"/>
              <a:t>מסחרים</a:t>
            </a:r>
            <a:r>
              <a:rPr lang="he-IL" sz="1200" dirty="0" smtClean="0"/>
              <a:t>: </a:t>
            </a:r>
            <a:r>
              <a:rPr lang="en-US" sz="1200" dirty="0" err="1" smtClean="0"/>
              <a:t>Bactorban</a:t>
            </a:r>
            <a:r>
              <a:rPr lang="en-US" sz="1200" dirty="0" smtClean="0"/>
              <a:t> CRM</a:t>
            </a: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3. מנגנון </a:t>
            </a:r>
            <a:r>
              <a:rPr lang="he-IL" sz="1200" dirty="0" smtClean="0"/>
              <a:t>הפעולה</a:t>
            </a:r>
            <a:r>
              <a:rPr lang="he-IL" sz="1200" dirty="0" smtClean="0"/>
              <a:t>: עיכוב בניית חלבונים בחיידקים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u="sng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4. התוויות: מגוון </a:t>
            </a:r>
            <a:r>
              <a:rPr lang="he-IL" sz="1200" dirty="0" smtClean="0"/>
              <a:t>זיהומים </a:t>
            </a:r>
            <a:r>
              <a:rPr lang="he-IL" sz="1200" dirty="0" smtClean="0"/>
              <a:t>חיידקיים בעור, כולל </a:t>
            </a:r>
            <a:r>
              <a:rPr lang="he-IL" sz="1200" dirty="0" err="1" smtClean="0"/>
              <a:t>אימפטיגו</a:t>
            </a:r>
            <a:r>
              <a:rPr lang="he-IL" sz="1200" dirty="0" smtClean="0"/>
              <a:t>.</a:t>
            </a: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5. </a:t>
            </a:r>
            <a:r>
              <a:rPr lang="he-IL" sz="1200" dirty="0" smtClean="0"/>
              <a:t>התוויות </a:t>
            </a:r>
            <a:r>
              <a:rPr lang="he-IL" sz="1200" dirty="0" smtClean="0"/>
              <a:t>נגד</a:t>
            </a:r>
            <a:r>
              <a:rPr lang="he-IL" sz="1200" dirty="0" smtClean="0"/>
              <a:t>: 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אלרגיה לתרופה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פצעים פתוחים גדולים וכוויות נרחבות.</a:t>
            </a: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6. </a:t>
            </a:r>
            <a:r>
              <a:rPr lang="he-IL" sz="1200" dirty="0" smtClean="0"/>
              <a:t>תופעות לוואי עיקריות</a:t>
            </a:r>
            <a:r>
              <a:rPr lang="he-IL" sz="1200" dirty="0" smtClean="0"/>
              <a:t>: גירוי מקומי של העור.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7.</a:t>
            </a:r>
            <a:r>
              <a:rPr lang="he-IL" sz="1200" dirty="0" smtClean="0"/>
              <a:t> </a:t>
            </a:r>
            <a:r>
              <a:rPr lang="he-IL" sz="1200" dirty="0" smtClean="0"/>
              <a:t>הדרכות </a:t>
            </a:r>
            <a:r>
              <a:rPr lang="he-IL" sz="1200" dirty="0" smtClean="0"/>
              <a:t>למטופל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לשימוש חיצוני בלבד.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יש להימנע ממגע עם </a:t>
            </a:r>
            <a:r>
              <a:rPr lang="he-IL" sz="1200" dirty="0" err="1" smtClean="0"/>
              <a:t>העיינים</a:t>
            </a:r>
            <a:r>
              <a:rPr lang="he-IL" sz="1200" dirty="0" smtClean="0"/>
              <a:t>, במידה והתרופה חדרה לעין יש לשטוף באופן יסודי עם מים זורמים.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אין להשתמש בתכשירים עוריים אחרים </a:t>
            </a:r>
            <a:r>
              <a:rPr lang="he-IL" sz="1200" dirty="0" err="1" smtClean="0"/>
              <a:t>באיזור</a:t>
            </a:r>
            <a:r>
              <a:rPr lang="he-IL" sz="1200" dirty="0" smtClean="0"/>
              <a:t> הטיפול (כולל תכשירים קוסמטיים).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לחזור לבדיקת רופא במידה ואין שיפור או יש החרמה אחרי 3-5 ימים.</a:t>
            </a: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endParaRPr lang="he-IL" sz="1200" dirty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/>
          </a:p>
        </p:txBody>
      </p:sp>
      <p:sp>
        <p:nvSpPr>
          <p:cNvPr id="7" name="מלבן 6"/>
          <p:cNvSpPr/>
          <p:nvPr/>
        </p:nvSpPr>
        <p:spPr>
          <a:xfrm>
            <a:off x="965200" y="2070100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prstClr val="white"/>
                </a:solidFill>
              </a:rPr>
              <a:t>תמונה</a:t>
            </a:r>
            <a:endParaRPr lang="he-I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13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375"/>
          </a:xfrm>
        </p:spPr>
        <p:txBody>
          <a:bodyPr/>
          <a:lstStyle/>
          <a:p>
            <a:r>
              <a:rPr lang="he-IL" dirty="0" smtClean="0"/>
              <a:t>אנטיביוטיקה - </a:t>
            </a:r>
            <a:r>
              <a:rPr lang="he-IL" dirty="0" smtClean="0"/>
              <a:t>אחר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3759200" y="1079500"/>
            <a:ext cx="78104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u="sng" dirty="0" smtClean="0"/>
              <a:t>Chloramphenicol 3% \ 5%</a:t>
            </a:r>
            <a:endParaRPr lang="he-IL" u="sng" dirty="0"/>
          </a:p>
        </p:txBody>
      </p:sp>
      <p:sp>
        <p:nvSpPr>
          <p:cNvPr id="6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247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sz="1200" u="sng" dirty="0" smtClean="0"/>
              <a:t>ת.ז לתרופה: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u="sng" dirty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1. שם גנרי: </a:t>
            </a:r>
            <a:r>
              <a:rPr lang="en-US" sz="1200" dirty="0" smtClean="0"/>
              <a:t>Chloramphenicol 3% \ 5%</a:t>
            </a: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2. שמות מסחריים: </a:t>
            </a:r>
            <a:r>
              <a:rPr lang="en-US" sz="1200" dirty="0" err="1" smtClean="0"/>
              <a:t>Synthomycine</a:t>
            </a: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3. </a:t>
            </a:r>
            <a:r>
              <a:rPr lang="he-IL" sz="1200" dirty="0" smtClean="0"/>
              <a:t>מנגנון </a:t>
            </a:r>
            <a:r>
              <a:rPr lang="he-IL" sz="1200" dirty="0" smtClean="0"/>
              <a:t>הפעולה</a:t>
            </a:r>
            <a:r>
              <a:rPr lang="he-IL" sz="1200" dirty="0" smtClean="0"/>
              <a:t>: משחה אנטיביוטית לעור / לעיניים (קיים גם בצורת טיפות עיניים).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u="sng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4. התוויות: זיהומים חיידקיים בעור או בעיניים.</a:t>
            </a: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5. </a:t>
            </a:r>
            <a:r>
              <a:rPr lang="he-IL" sz="1200" dirty="0" smtClean="0"/>
              <a:t>התוויות נגד: אלרגיה לתרופה.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/>
              <a:t>6</a:t>
            </a:r>
            <a:r>
              <a:rPr lang="he-IL" sz="1200" dirty="0" smtClean="0"/>
              <a:t>. </a:t>
            </a:r>
            <a:r>
              <a:rPr lang="he-IL" sz="1200" dirty="0" smtClean="0"/>
              <a:t>תופעות לוואי עיקריות</a:t>
            </a:r>
            <a:r>
              <a:rPr lang="he-IL" sz="1200" dirty="0" smtClean="0"/>
              <a:t>: גירוי מקומי של העור או העיניים (בעיניים יכול להתבטא בהפרעה לראיה)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7. </a:t>
            </a:r>
            <a:r>
              <a:rPr lang="he-IL" sz="1200" dirty="0" smtClean="0"/>
              <a:t> </a:t>
            </a:r>
            <a:r>
              <a:rPr lang="he-IL" sz="1200" dirty="0" smtClean="0"/>
              <a:t>הדרכות </a:t>
            </a:r>
            <a:r>
              <a:rPr lang="he-IL" sz="1200" dirty="0" smtClean="0"/>
              <a:t>למטופל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לשטוף ידיים במים וסבון לפני ואחרי השימוש.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עיניים – לשים מעט משחה בעין כאשר הראש מוטה אחורנית, ולעצום את העין למשך דקה לפחות בשביל ספיגה מיטבית.</a:t>
            </a:r>
            <a:endParaRPr lang="he-IL" sz="1200" dirty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חבישה אחרי שימוש – לפי הוראות רופא פרטניות.</a:t>
            </a: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/>
          </a:p>
        </p:txBody>
      </p:sp>
      <p:sp>
        <p:nvSpPr>
          <p:cNvPr id="7" name="מלבן 6"/>
          <p:cNvSpPr/>
          <p:nvPr/>
        </p:nvSpPr>
        <p:spPr>
          <a:xfrm>
            <a:off x="965200" y="2070100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prstClr val="white"/>
                </a:solidFill>
              </a:rPr>
              <a:t>תמונה</a:t>
            </a:r>
            <a:endParaRPr lang="he-I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958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375"/>
          </a:xfrm>
        </p:spPr>
        <p:txBody>
          <a:bodyPr/>
          <a:lstStyle/>
          <a:p>
            <a:r>
              <a:rPr lang="he-IL" dirty="0" smtClean="0"/>
              <a:t>אנטיביוטיקה - </a:t>
            </a:r>
            <a:r>
              <a:rPr lang="he-IL" dirty="0" smtClean="0"/>
              <a:t>אחר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520700" y="956954"/>
            <a:ext cx="1115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4800" u="sng" dirty="0" smtClean="0"/>
              <a:t> Gentamycin  </a:t>
            </a:r>
            <a:r>
              <a:rPr lang="he-IL" sz="4800" u="sng" dirty="0" smtClean="0"/>
              <a:t>טיפות עיניים </a:t>
            </a:r>
            <a:endParaRPr lang="he-IL" u="sng" dirty="0"/>
          </a:p>
        </p:txBody>
      </p:sp>
      <p:sp>
        <p:nvSpPr>
          <p:cNvPr id="6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247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sz="1200" u="sng" dirty="0" smtClean="0"/>
              <a:t>ת.ז לתרופה: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u="sng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1. שם גנרי: </a:t>
            </a:r>
            <a:r>
              <a:rPr lang="en-US" sz="1200" dirty="0"/>
              <a:t>Gentamycin</a:t>
            </a: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2. שמות מסחריים: </a:t>
            </a:r>
            <a:r>
              <a:rPr lang="en-US" sz="1200" dirty="0" err="1" smtClean="0"/>
              <a:t>Lacromycin</a:t>
            </a:r>
            <a:r>
              <a:rPr lang="en-US" sz="1200" dirty="0" smtClean="0"/>
              <a:t> </a:t>
            </a:r>
            <a:r>
              <a:rPr lang="he-IL" sz="1200" dirty="0" smtClean="0"/>
              <a:t> טיפות עיניים 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u="sng" dirty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3. מנגנון </a:t>
            </a:r>
            <a:r>
              <a:rPr lang="he-IL" sz="1200" dirty="0" smtClean="0"/>
              <a:t>הפעולה</a:t>
            </a:r>
            <a:r>
              <a:rPr lang="he-IL" sz="1200" dirty="0" smtClean="0"/>
              <a:t>: טיפות עיניים אנטיביוטיות. 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u="sng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4. התוויות: מגוון </a:t>
            </a:r>
            <a:r>
              <a:rPr lang="he-IL" sz="1200" dirty="0" smtClean="0"/>
              <a:t>זיהומים </a:t>
            </a:r>
            <a:r>
              <a:rPr lang="he-IL" sz="1200" dirty="0" smtClean="0"/>
              <a:t>חיידקיים. </a:t>
            </a: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5. </a:t>
            </a:r>
            <a:r>
              <a:rPr lang="he-IL" sz="1200" dirty="0" smtClean="0"/>
              <a:t>התוויות נגד: אלרגיה לתרופה.</a:t>
            </a: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6. </a:t>
            </a:r>
            <a:r>
              <a:rPr lang="he-IL" sz="1200" dirty="0" smtClean="0"/>
              <a:t>תופעות לוואי </a:t>
            </a:r>
            <a:r>
              <a:rPr lang="he-IL" sz="1200" dirty="0" smtClean="0"/>
              <a:t>עיקריות:  גירוי מקומי של העיניים שמתבטא בגירוד, כאב, הפרעה לראיה </a:t>
            </a:r>
            <a:r>
              <a:rPr lang="he-IL" sz="1200" dirty="0" err="1" smtClean="0"/>
              <a:t>וכו</a:t>
            </a:r>
            <a:r>
              <a:rPr lang="he-IL" sz="1200" dirty="0" smtClean="0"/>
              <a:t>'.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7. </a:t>
            </a:r>
            <a:r>
              <a:rPr lang="he-IL" sz="1200" dirty="0" smtClean="0"/>
              <a:t>הדרכות </a:t>
            </a:r>
            <a:r>
              <a:rPr lang="he-IL" sz="1200" dirty="0" smtClean="0"/>
              <a:t>למטופל: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לשטוף ידיים במים וסבון לפני השימוש.</a:t>
            </a:r>
            <a:endParaRPr lang="he-IL" sz="12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לטפטף לעין בזמן שהראש מוטה אחורנית מבלי לגעת בעין עם הבקבוקון.</a:t>
            </a:r>
            <a:endParaRPr lang="he-IL" sz="12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לוודא שהראיה תקינה ולא מטושטשת לפני פעולות כמו נהיגה.</a:t>
            </a: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endParaRPr lang="he-IL" sz="1200" dirty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/>
          </a:p>
        </p:txBody>
      </p:sp>
      <p:sp>
        <p:nvSpPr>
          <p:cNvPr id="7" name="מלבן 6"/>
          <p:cNvSpPr/>
          <p:nvPr/>
        </p:nvSpPr>
        <p:spPr>
          <a:xfrm>
            <a:off x="965200" y="2070100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prstClr val="white"/>
                </a:solidFill>
              </a:rPr>
              <a:t>תמונה</a:t>
            </a:r>
            <a:endParaRPr lang="he-I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705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387600"/>
            <a:ext cx="107696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9600" dirty="0" smtClean="0"/>
              <a:t>תרופות אנטי-ויראליות</a:t>
            </a:r>
            <a:endParaRPr lang="he-IL" sz="9600" dirty="0" smtClean="0"/>
          </a:p>
        </p:txBody>
      </p:sp>
    </p:spTree>
    <p:extLst>
      <p:ext uri="{BB962C8B-B14F-4D97-AF65-F5344CB8AC3E}">
        <p14:creationId xmlns:p14="http://schemas.microsoft.com/office/powerpoint/2010/main" val="539840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375"/>
          </a:xfrm>
        </p:spPr>
        <p:txBody>
          <a:bodyPr/>
          <a:lstStyle/>
          <a:p>
            <a:r>
              <a:rPr lang="he-IL" dirty="0" smtClean="0"/>
              <a:t>אנטיביוטיקה </a:t>
            </a:r>
            <a:r>
              <a:rPr lang="he-IL" dirty="0" smtClean="0"/>
              <a:t>– אנטי-ויראליות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520700" y="956954"/>
            <a:ext cx="1115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4800" u="sng" dirty="0" smtClean="0"/>
              <a:t> Acyclovir (TAB\CRM)</a:t>
            </a:r>
            <a:endParaRPr lang="he-IL" u="sng" dirty="0"/>
          </a:p>
        </p:txBody>
      </p:sp>
      <p:sp>
        <p:nvSpPr>
          <p:cNvPr id="6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247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sz="1200" u="sng" dirty="0" smtClean="0"/>
              <a:t>ת.ז לתרופה: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u="sng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1. שם גנרי: </a:t>
            </a:r>
            <a:r>
              <a:rPr lang="en-US" sz="1200" dirty="0" smtClean="0"/>
              <a:t>Acyclovir</a:t>
            </a: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2. שמות מסחריים: </a:t>
            </a:r>
            <a:r>
              <a:rPr lang="en-US" sz="1200" dirty="0" err="1" smtClean="0"/>
              <a:t>Zovirax</a:t>
            </a: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u="sng" dirty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3. מנגנון </a:t>
            </a:r>
            <a:r>
              <a:rPr lang="he-IL" sz="1200" dirty="0" smtClean="0"/>
              <a:t>הפעולה</a:t>
            </a:r>
            <a:r>
              <a:rPr lang="he-IL" sz="1200" dirty="0" smtClean="0"/>
              <a:t>: עיכוב יצירת חומר תורשתי (</a:t>
            </a:r>
            <a:r>
              <a:rPr lang="en-US" sz="1200" dirty="0" smtClean="0"/>
              <a:t>DNA</a:t>
            </a:r>
            <a:r>
              <a:rPr lang="he-IL" sz="1200" dirty="0" smtClean="0"/>
              <a:t>)</a:t>
            </a:r>
            <a:r>
              <a:rPr lang="en-US" sz="1200" dirty="0" smtClean="0"/>
              <a:t> </a:t>
            </a:r>
            <a:r>
              <a:rPr lang="he-IL" sz="1200" dirty="0" err="1" smtClean="0"/>
              <a:t>בוירוסים</a:t>
            </a:r>
            <a:r>
              <a:rPr lang="he-IL" sz="1200" dirty="0" smtClean="0"/>
              <a:t> ובכך עיכוב שכפול </a:t>
            </a:r>
            <a:r>
              <a:rPr lang="he-IL" sz="1200" dirty="0" err="1" smtClean="0"/>
              <a:t>הוירוסים</a:t>
            </a:r>
            <a:r>
              <a:rPr lang="he-IL" sz="12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u="sng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4. התוויות: זיהומים ויראליים עוריים </a:t>
            </a:r>
            <a:r>
              <a:rPr lang="he-IL" sz="1200" dirty="0" err="1" smtClean="0"/>
              <a:t>וגנטיליים</a:t>
            </a:r>
            <a:r>
              <a:rPr lang="he-IL" sz="1200" dirty="0" smtClean="0"/>
              <a:t> (בעיקר הרפס) וגם אחרים.</a:t>
            </a: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5. </a:t>
            </a:r>
            <a:r>
              <a:rPr lang="he-IL" sz="1200" dirty="0" smtClean="0"/>
              <a:t>התוויות נגד: אלרגיה לתרופה.</a:t>
            </a: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6. </a:t>
            </a:r>
            <a:r>
              <a:rPr lang="he-IL" sz="1200" dirty="0" smtClean="0"/>
              <a:t>תופעות לוואי </a:t>
            </a:r>
            <a:r>
              <a:rPr lang="he-IL" sz="1200" dirty="0" smtClean="0"/>
              <a:t>עיקריות:  (הערה- תופעות לוואי סיסטמיות הן נדירות בשימוש במשחה)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dirty="0"/>
          </a:p>
          <a:p>
            <a:pPr>
              <a:spcBef>
                <a:spcPts val="0"/>
              </a:spcBef>
              <a:buAutoNum type="hebrew2Minus"/>
            </a:pPr>
            <a:r>
              <a:rPr lang="he-IL" sz="1200" dirty="0" smtClean="0"/>
              <a:t>תסמינים נוירולוגיים – ירידה ברמת ההכרה, בלבול, הזיות, פרכוסים..</a:t>
            </a:r>
          </a:p>
          <a:p>
            <a:pPr>
              <a:spcBef>
                <a:spcPts val="0"/>
              </a:spcBef>
              <a:buAutoNum type="hebrew2Minus"/>
            </a:pPr>
            <a:r>
              <a:rPr lang="he-IL" sz="1200" dirty="0" smtClean="0"/>
              <a:t>אי ספיקת כליות.</a:t>
            </a:r>
          </a:p>
          <a:p>
            <a:pPr>
              <a:spcBef>
                <a:spcPts val="0"/>
              </a:spcBef>
              <a:buAutoNum type="hebrew2Minus"/>
            </a:pPr>
            <a:r>
              <a:rPr lang="he-IL" sz="1200" dirty="0" smtClean="0"/>
              <a:t>דיכוי יצירת תאי דם במח עצם</a:t>
            </a:r>
          </a:p>
          <a:p>
            <a:pPr>
              <a:spcBef>
                <a:spcPts val="0"/>
              </a:spcBef>
              <a:buAutoNum type="hebrew2Minus"/>
            </a:pPr>
            <a:r>
              <a:rPr lang="he-IL" sz="1200" dirty="0" smtClean="0"/>
              <a:t>תגובה עורית (משחה – גירוי מקומי)</a:t>
            </a: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7. </a:t>
            </a:r>
            <a:r>
              <a:rPr lang="he-IL" sz="1200" dirty="0" smtClean="0"/>
              <a:t>הדרכות </a:t>
            </a:r>
            <a:r>
              <a:rPr lang="he-IL" sz="1200" dirty="0" smtClean="0"/>
              <a:t>למטופל: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/>
              <a:t>ה</a:t>
            </a:r>
            <a:r>
              <a:rPr lang="he-IL" sz="1200" dirty="0" smtClean="0"/>
              <a:t>תרופה </a:t>
            </a:r>
            <a:r>
              <a:rPr lang="he-IL" sz="1200" dirty="0"/>
              <a:t>לא מונעת הדבקת אחרים בהרפס ועל כן, יש להימנע ממגע ישיר או עקיף עם אנשים אחרים בזמן זיהום פעיל בשפתיים או באיברי המין</a:t>
            </a:r>
            <a:r>
              <a:rPr lang="he-IL" sz="1200" dirty="0" smtClean="0"/>
              <a:t>.</a:t>
            </a:r>
            <a:endParaRPr lang="he-IL" sz="12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זיה</a:t>
            </a:r>
            <a:r>
              <a:rPr lang="he-IL" sz="1200" dirty="0" smtClean="0"/>
              <a:t>ום הרפס נוטה להתפרץ שוב מספר פעמים במהלך החיים וכלל שמתחילים טיפול יותר מוקדם כך הטיפול יעיל יותר – תסמינים מקדימים להתפרצות הזיהום כוללים נימול ועקצוצים </a:t>
            </a:r>
            <a:r>
              <a:rPr lang="he-IL" sz="1200" dirty="0" err="1" smtClean="0"/>
              <a:t>באיזור</a:t>
            </a:r>
            <a:r>
              <a:rPr lang="he-IL" sz="1200" dirty="0" smtClean="0"/>
              <a:t> השפתיים או איברי המין (תלוי במיקום הזיהום).</a:t>
            </a:r>
            <a:endParaRPr lang="he-IL" sz="12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מומלץ להרבות בשתיית מים.</a:t>
            </a: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endParaRPr lang="he-IL" sz="1200" dirty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/>
          </a:p>
        </p:txBody>
      </p:sp>
      <p:sp>
        <p:nvSpPr>
          <p:cNvPr id="7" name="מלבן 6"/>
          <p:cNvSpPr/>
          <p:nvPr/>
        </p:nvSpPr>
        <p:spPr>
          <a:xfrm>
            <a:off x="965200" y="2070100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prstClr val="white"/>
                </a:solidFill>
              </a:rPr>
              <a:t>תמונה</a:t>
            </a:r>
            <a:endParaRPr lang="he-I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39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000" y="2514600"/>
            <a:ext cx="118872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9600" dirty="0" smtClean="0"/>
              <a:t>תרופות אנטי-פטרייתיות</a:t>
            </a:r>
            <a:endParaRPr lang="he-IL" sz="9600" dirty="0" smtClean="0"/>
          </a:p>
        </p:txBody>
      </p:sp>
    </p:spTree>
    <p:extLst>
      <p:ext uri="{BB962C8B-B14F-4D97-AF65-F5344CB8AC3E}">
        <p14:creationId xmlns:p14="http://schemas.microsoft.com/office/powerpoint/2010/main" val="224490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22400" y="198437"/>
            <a:ext cx="10515600" cy="1325563"/>
          </a:xfrm>
        </p:spPr>
        <p:txBody>
          <a:bodyPr/>
          <a:lstStyle/>
          <a:p>
            <a:r>
              <a:rPr lang="he-IL" dirty="0" smtClean="0"/>
              <a:t>מבוא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596900" y="1524000"/>
            <a:ext cx="11442700" cy="477053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 smtClean="0"/>
              <a:t>איך אנטיביוטיקה מטפלת בזיהומים חיידקיים?</a:t>
            </a:r>
          </a:p>
          <a:p>
            <a:pPr marL="742950" indent="-742950">
              <a:buFont typeface="+mj-lt"/>
              <a:buAutoNum type="arabicPeriod"/>
            </a:pPr>
            <a:r>
              <a:rPr lang="he-IL" sz="2800" dirty="0" smtClean="0"/>
              <a:t>הריגת חיידקים הגורמים למחלה </a:t>
            </a:r>
          </a:p>
          <a:p>
            <a:pPr marL="742950" indent="-742950">
              <a:buFont typeface="+mj-lt"/>
              <a:buAutoNum type="arabicPeriod"/>
            </a:pPr>
            <a:r>
              <a:rPr lang="he-IL" sz="2800" dirty="0" smtClean="0"/>
              <a:t>עצירת ההתרבות של חיידקים הגורמים למחלה</a:t>
            </a:r>
          </a:p>
          <a:p>
            <a:r>
              <a:rPr lang="he-IL" sz="4000" dirty="0" smtClean="0"/>
              <a:t>מהם מנגנוני פעולה האפשריים?</a:t>
            </a:r>
          </a:p>
          <a:p>
            <a:pPr marL="742950" indent="-742950">
              <a:buFont typeface="+mj-lt"/>
              <a:buAutoNum type="arabicPeriod"/>
            </a:pPr>
            <a:r>
              <a:rPr lang="he-IL" sz="2800" dirty="0" smtClean="0"/>
              <a:t>פגיעה בדופן של תאי החיידקים (או בתהליך בניה/תיקון של הדופן)</a:t>
            </a:r>
          </a:p>
          <a:p>
            <a:pPr marL="742950" indent="-742950">
              <a:buFont typeface="+mj-lt"/>
              <a:buAutoNum type="arabicPeriod"/>
            </a:pPr>
            <a:r>
              <a:rPr lang="he-IL" sz="2800" dirty="0" smtClean="0"/>
              <a:t>פגיעה בתהליך בניית חלבונים בתוך החיידקים</a:t>
            </a:r>
          </a:p>
          <a:p>
            <a:pPr marL="742950" indent="-742950">
              <a:buFont typeface="+mj-lt"/>
              <a:buAutoNum type="arabicPeriod"/>
            </a:pPr>
            <a:r>
              <a:rPr lang="he-IL" sz="2800" dirty="0" smtClean="0"/>
              <a:t>פגיעה בחומר התורשתי </a:t>
            </a:r>
            <a:r>
              <a:rPr lang="en-US" sz="2800" dirty="0" smtClean="0"/>
              <a:t>DNA</a:t>
            </a:r>
            <a:r>
              <a:rPr lang="he-IL" sz="2800" dirty="0" smtClean="0"/>
              <a:t>, של החיידקים </a:t>
            </a:r>
          </a:p>
          <a:p>
            <a:pPr marL="742950" indent="-742950">
              <a:buFont typeface="+mj-lt"/>
              <a:buAutoNum type="arabicPeriod"/>
            </a:pPr>
            <a:endParaRPr lang="he-IL" sz="2800" dirty="0"/>
          </a:p>
          <a:p>
            <a:r>
              <a:rPr lang="he-IL" sz="2800" dirty="0" smtClean="0"/>
              <a:t>נלמד לפי משפחות – לכל התרופות במשפחה, דרך פעולה זהה ולכן גם ההתוויות נגד ותופעות לוואי דומות </a:t>
            </a:r>
            <a:endParaRPr lang="he-IL" sz="2400" dirty="0" smtClean="0"/>
          </a:p>
        </p:txBody>
      </p:sp>
    </p:spTree>
    <p:extLst>
      <p:ext uri="{BB962C8B-B14F-4D97-AF65-F5344CB8AC3E}">
        <p14:creationId xmlns:p14="http://schemas.microsoft.com/office/powerpoint/2010/main" val="3309367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375"/>
          </a:xfrm>
        </p:spPr>
        <p:txBody>
          <a:bodyPr/>
          <a:lstStyle/>
          <a:p>
            <a:r>
              <a:rPr lang="he-IL" dirty="0" smtClean="0"/>
              <a:t>אנטיביוטיקה </a:t>
            </a:r>
            <a:r>
              <a:rPr lang="he-IL" dirty="0" smtClean="0"/>
              <a:t>– אנטי-פטרייתיות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520700" y="956954"/>
            <a:ext cx="1115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4800" u="sng" dirty="0" smtClean="0"/>
              <a:t> </a:t>
            </a:r>
            <a:r>
              <a:rPr lang="en-US" sz="4800" u="sng" dirty="0" err="1" smtClean="0"/>
              <a:t>Clotrimazole</a:t>
            </a:r>
            <a:r>
              <a:rPr lang="en-US" sz="4800" u="sng" dirty="0" smtClean="0"/>
              <a:t> (VAG CRM)</a:t>
            </a:r>
            <a:endParaRPr lang="he-IL" u="sng" dirty="0"/>
          </a:p>
        </p:txBody>
      </p:sp>
      <p:sp>
        <p:nvSpPr>
          <p:cNvPr id="6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247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sz="1200" u="sng" dirty="0" smtClean="0"/>
              <a:t>ת.ז לתרופה: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u="sng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1. שם גנרי: </a:t>
            </a:r>
            <a:r>
              <a:rPr lang="en-US" sz="1200" dirty="0" err="1" smtClean="0"/>
              <a:t>Clotrimazole</a:t>
            </a: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2. שמות מסחריים: </a:t>
            </a:r>
            <a:r>
              <a:rPr lang="en-US" sz="1200" dirty="0" err="1" smtClean="0"/>
              <a:t>Agisten</a:t>
            </a:r>
            <a:r>
              <a:rPr lang="en-US" sz="1200" dirty="0" smtClean="0"/>
              <a:t> (</a:t>
            </a:r>
            <a:r>
              <a:rPr lang="en-US" sz="1200" dirty="0" err="1" smtClean="0"/>
              <a:t>Vag</a:t>
            </a:r>
            <a:r>
              <a:rPr lang="en-US" sz="1200" dirty="0" smtClean="0"/>
              <a:t>. Tab.)</a:t>
            </a: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u="sng" dirty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3. מנגנון </a:t>
            </a:r>
            <a:r>
              <a:rPr lang="he-IL" sz="1200" dirty="0" smtClean="0"/>
              <a:t>הפעולה</a:t>
            </a:r>
            <a:r>
              <a:rPr lang="he-IL" sz="1200" dirty="0" smtClean="0"/>
              <a:t>: פגיעה בדופן תאי הפטריות ובכך הריגתם או עיכוב התרבותם.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u="sng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4. התוויות: זיהום פטרייתי בנרתיק.</a:t>
            </a: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5. </a:t>
            </a:r>
            <a:r>
              <a:rPr lang="he-IL" sz="1200" dirty="0" smtClean="0"/>
              <a:t>התוויות נגד: אלרגיה לתרופה.</a:t>
            </a: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6. </a:t>
            </a:r>
            <a:r>
              <a:rPr lang="he-IL" sz="1200" dirty="0" smtClean="0"/>
              <a:t>תופעות לוואי </a:t>
            </a:r>
            <a:r>
              <a:rPr lang="he-IL" sz="1200" dirty="0" smtClean="0"/>
              <a:t>עיקריות:  גירוי מקומי.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7. </a:t>
            </a:r>
            <a:r>
              <a:rPr lang="he-IL" sz="1200" dirty="0" smtClean="0"/>
              <a:t>הדרכות </a:t>
            </a:r>
            <a:r>
              <a:rPr lang="he-IL" sz="1200" dirty="0" smtClean="0"/>
              <a:t>למטופל: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זיהומים חוזרים או ממושכים ידרשו בירור רפואי נוסף.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להימנע מקיום יחסי מין בזמן הטיפול.</a:t>
            </a:r>
            <a:endParaRPr lang="he-IL" sz="12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התרופה עלולה להכתים בגדים ועל כן, רצוי להשתמש בפד סופג בתחתון.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יש להמשיך את הטיפול גם בזמן מחזור.</a:t>
            </a:r>
            <a:endParaRPr lang="he-IL" sz="12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לסיים את הטיפול </a:t>
            </a:r>
            <a:r>
              <a:rPr lang="he-IL" sz="1200" dirty="0"/>
              <a:t>ו</a:t>
            </a:r>
            <a:r>
              <a:rPr lang="he-IL" sz="1200" dirty="0" smtClean="0"/>
              <a:t>לא להפסיק באמצע, גם אם מרגישים טוב יותר.</a:t>
            </a: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endParaRPr lang="he-IL" sz="1200" dirty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/>
          </a:p>
        </p:txBody>
      </p:sp>
      <p:sp>
        <p:nvSpPr>
          <p:cNvPr id="7" name="מלבן 6"/>
          <p:cNvSpPr/>
          <p:nvPr/>
        </p:nvSpPr>
        <p:spPr>
          <a:xfrm>
            <a:off x="965200" y="2070100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prstClr val="white"/>
                </a:solidFill>
              </a:rPr>
              <a:t>תמונה</a:t>
            </a:r>
            <a:endParaRPr lang="he-I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6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375"/>
          </a:xfrm>
        </p:spPr>
        <p:txBody>
          <a:bodyPr/>
          <a:lstStyle/>
          <a:p>
            <a:r>
              <a:rPr lang="he-IL" dirty="0" smtClean="0"/>
              <a:t>אנטיביוטיקה </a:t>
            </a:r>
            <a:r>
              <a:rPr lang="he-IL" dirty="0" smtClean="0"/>
              <a:t>– אנטי-פטרייתיות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520700" y="956954"/>
            <a:ext cx="1115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4800" u="sng" dirty="0" smtClean="0"/>
              <a:t> </a:t>
            </a:r>
            <a:r>
              <a:rPr lang="en-US" sz="4800" u="sng" dirty="0" err="1" smtClean="0"/>
              <a:t>Clotrimazole</a:t>
            </a:r>
            <a:r>
              <a:rPr lang="en-US" sz="4800" u="sng" dirty="0" smtClean="0"/>
              <a:t> (CRM)</a:t>
            </a:r>
            <a:endParaRPr lang="he-IL" u="sng" dirty="0"/>
          </a:p>
        </p:txBody>
      </p:sp>
      <p:sp>
        <p:nvSpPr>
          <p:cNvPr id="6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247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sz="1200" u="sng" dirty="0" smtClean="0"/>
              <a:t>ת.ז לתרופה: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u="sng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1. שם גנרי: </a:t>
            </a:r>
            <a:r>
              <a:rPr lang="en-US" sz="1200" dirty="0" err="1" smtClean="0"/>
              <a:t>Clotrimazole</a:t>
            </a: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2. שמות מסחריים: </a:t>
            </a:r>
            <a:r>
              <a:rPr lang="en-US" sz="1200" dirty="0" err="1" smtClean="0"/>
              <a:t>Clotrimaderm</a:t>
            </a:r>
            <a:r>
              <a:rPr lang="en-US" sz="1200" dirty="0" smtClean="0"/>
              <a:t>, </a:t>
            </a:r>
            <a:r>
              <a:rPr lang="en-US" sz="1200" dirty="0" err="1" smtClean="0"/>
              <a:t>Pitrion</a:t>
            </a:r>
            <a:r>
              <a:rPr lang="en-US" sz="1200" dirty="0" smtClean="0"/>
              <a:t> (CRM)</a:t>
            </a: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u="sng" dirty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3. מנגנון </a:t>
            </a:r>
            <a:r>
              <a:rPr lang="he-IL" sz="1200" dirty="0" smtClean="0"/>
              <a:t>הפעולה</a:t>
            </a:r>
            <a:r>
              <a:rPr lang="he-IL" sz="1200" dirty="0" smtClean="0"/>
              <a:t>: פגיעה בדופן תאי הפטריות ובכך הריגתם או עיכוב התרבותם.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u="sng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4. התוויות: זיהום פטרייתי עורי.</a:t>
            </a: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5. </a:t>
            </a:r>
            <a:r>
              <a:rPr lang="he-IL" sz="1200" dirty="0" smtClean="0"/>
              <a:t>התוויות נגד: אלרגיה לתרופה.</a:t>
            </a: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6. </a:t>
            </a:r>
            <a:r>
              <a:rPr lang="he-IL" sz="1200" dirty="0" smtClean="0"/>
              <a:t>תופעות לוואי </a:t>
            </a:r>
            <a:r>
              <a:rPr lang="he-IL" sz="1200" dirty="0" smtClean="0"/>
              <a:t>עיקריות:  גירוי מקומי.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7. </a:t>
            </a:r>
            <a:r>
              <a:rPr lang="he-IL" sz="1200" dirty="0" smtClean="0"/>
              <a:t>הדרכות </a:t>
            </a:r>
            <a:r>
              <a:rPr lang="he-IL" sz="1200" dirty="0" smtClean="0"/>
              <a:t>למטופל: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שטיפת ידיים לפני ואחרי המריחה.</a:t>
            </a:r>
            <a:endParaRPr lang="he-IL" sz="12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לנקות את האזור המזוהם עם מים וסבון לפני השימוש ולהמתין לייבוש לפני מריחת המשחה.</a:t>
            </a:r>
            <a:endParaRPr lang="he-IL" sz="12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חבישה – לפי הוראות רופא פרטניות.</a:t>
            </a: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endParaRPr lang="he-IL" sz="1200" dirty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/>
          </a:p>
        </p:txBody>
      </p:sp>
      <p:sp>
        <p:nvSpPr>
          <p:cNvPr id="7" name="מלבן 6"/>
          <p:cNvSpPr/>
          <p:nvPr/>
        </p:nvSpPr>
        <p:spPr>
          <a:xfrm>
            <a:off x="965200" y="2070100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prstClr val="white"/>
                </a:solidFill>
              </a:rPr>
              <a:t>תמונה</a:t>
            </a:r>
            <a:endParaRPr lang="he-I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469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1295400" y="728697"/>
            <a:ext cx="10236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4800" u="sng" dirty="0" smtClean="0"/>
              <a:t> </a:t>
            </a:r>
            <a:r>
              <a:rPr lang="en-US" sz="4800" u="sng" dirty="0" err="1" smtClean="0"/>
              <a:t>Clotrimazole</a:t>
            </a:r>
            <a:r>
              <a:rPr lang="en-US" sz="4800" u="sng" dirty="0" smtClean="0"/>
              <a:t> + Neomycin + Dexamethasone (CRM)</a:t>
            </a:r>
            <a:endParaRPr lang="he-IL" u="sng" dirty="0"/>
          </a:p>
        </p:txBody>
      </p:sp>
      <p:sp>
        <p:nvSpPr>
          <p:cNvPr id="6" name="מציין מיקום תוכן 2"/>
          <p:cNvSpPr>
            <a:spLocks noGrp="1"/>
          </p:cNvSpPr>
          <p:nvPr>
            <p:ph idx="1"/>
          </p:nvPr>
        </p:nvSpPr>
        <p:spPr>
          <a:xfrm>
            <a:off x="1295400" y="2295525"/>
            <a:ext cx="10515600" cy="456247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sz="1200" u="sng" dirty="0" smtClean="0"/>
              <a:t>ת.ז לתרופה: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u="sng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1. שם גנרי: </a:t>
            </a:r>
            <a:r>
              <a:rPr lang="en-US" sz="1200" dirty="0" err="1" smtClean="0"/>
              <a:t>Clotrimazole</a:t>
            </a:r>
            <a:r>
              <a:rPr lang="en-US" sz="1200" dirty="0" smtClean="0"/>
              <a:t> </a:t>
            </a:r>
            <a:r>
              <a:rPr lang="en-US" sz="1200" dirty="0"/>
              <a:t>+ Neomycin + </a:t>
            </a:r>
            <a:r>
              <a:rPr lang="en-US" sz="1200" dirty="0" smtClean="0"/>
              <a:t>Dexamethasone</a:t>
            </a: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2. שמות מסחריים: </a:t>
            </a:r>
            <a:r>
              <a:rPr lang="en-US" sz="1200" dirty="0" err="1" smtClean="0"/>
              <a:t>Tevacutan</a:t>
            </a:r>
            <a:r>
              <a:rPr lang="en-US" sz="1200" dirty="0" smtClean="0"/>
              <a:t> CRM, </a:t>
            </a:r>
            <a:r>
              <a:rPr lang="en-US" sz="1200" dirty="0" err="1" smtClean="0"/>
              <a:t>Polycutan</a:t>
            </a:r>
            <a:r>
              <a:rPr lang="en-US" sz="1200" dirty="0" smtClean="0"/>
              <a:t> CRM</a:t>
            </a: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u="sng" dirty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3. מנגנון </a:t>
            </a:r>
            <a:r>
              <a:rPr lang="he-IL" sz="1200" dirty="0" smtClean="0"/>
              <a:t>הפעולה</a:t>
            </a:r>
            <a:r>
              <a:rPr lang="he-IL" sz="1200" dirty="0" smtClean="0"/>
              <a:t>: 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dirty="0"/>
          </a:p>
          <a:p>
            <a:pPr>
              <a:spcBef>
                <a:spcPts val="0"/>
              </a:spcBef>
              <a:buAutoNum type="hebrew2Minus"/>
            </a:pPr>
            <a:r>
              <a:rPr lang="en-US" sz="1200" dirty="0" err="1" smtClean="0"/>
              <a:t>Clotrimazole</a:t>
            </a:r>
            <a:r>
              <a:rPr lang="he-IL" sz="1200" dirty="0" smtClean="0"/>
              <a:t> – השפעה אנטי- פטרייתית.</a:t>
            </a:r>
            <a:endParaRPr lang="en-US" sz="1200" dirty="0" smtClean="0"/>
          </a:p>
          <a:p>
            <a:pPr>
              <a:spcBef>
                <a:spcPts val="0"/>
              </a:spcBef>
              <a:buAutoNum type="hebrew2Minus"/>
            </a:pPr>
            <a:r>
              <a:rPr lang="en-US" sz="1200" dirty="0" smtClean="0"/>
              <a:t>Neomycin</a:t>
            </a:r>
            <a:r>
              <a:rPr lang="he-IL" sz="1200" dirty="0" smtClean="0"/>
              <a:t> – השפעה אנטיביוטית.</a:t>
            </a:r>
            <a:endParaRPr lang="he-IL" sz="1200" dirty="0" smtClean="0"/>
          </a:p>
          <a:p>
            <a:pPr>
              <a:spcBef>
                <a:spcPts val="0"/>
              </a:spcBef>
              <a:buAutoNum type="hebrew2Minus"/>
            </a:pPr>
            <a:r>
              <a:rPr lang="en-US" sz="1200" dirty="0" smtClean="0"/>
              <a:t>Dexamethasone</a:t>
            </a:r>
            <a:r>
              <a:rPr lang="he-IL" sz="1200" dirty="0" smtClean="0"/>
              <a:t> – סטרואידים, השפעה אנטי דלקתית.</a:t>
            </a: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u="sng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4. התוויות: זיהום פטרייתי עורי שמשלב זיהום חיידקי.</a:t>
            </a: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5. </a:t>
            </a:r>
            <a:r>
              <a:rPr lang="he-IL" sz="1200" dirty="0" smtClean="0"/>
              <a:t>התוויות נגד: 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dirty="0"/>
          </a:p>
          <a:p>
            <a:pPr>
              <a:spcBef>
                <a:spcPts val="0"/>
              </a:spcBef>
              <a:buAutoNum type="hebrew2Minus"/>
            </a:pPr>
            <a:r>
              <a:rPr lang="he-IL" sz="1200" dirty="0" smtClean="0"/>
              <a:t>אלרגיה לתרופה.</a:t>
            </a:r>
          </a:p>
          <a:p>
            <a:pPr>
              <a:spcBef>
                <a:spcPts val="0"/>
              </a:spcBef>
              <a:buAutoNum type="hebrew2Minus"/>
            </a:pPr>
            <a:r>
              <a:rPr lang="he-IL" sz="1200" dirty="0" smtClean="0"/>
              <a:t>זיהום ויראלי בעור למשל הרפס.</a:t>
            </a:r>
          </a:p>
          <a:p>
            <a:pPr>
              <a:spcBef>
                <a:spcPts val="0"/>
              </a:spcBef>
              <a:buAutoNum type="hebrew2Minus"/>
            </a:pPr>
            <a:r>
              <a:rPr lang="he-IL" sz="1200" dirty="0" smtClean="0"/>
              <a:t>שימוש באוזן החיצונית אסור אם יש קרע בעור התוף.</a:t>
            </a: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6. </a:t>
            </a:r>
            <a:r>
              <a:rPr lang="he-IL" sz="1200" dirty="0" smtClean="0"/>
              <a:t>תופעות לוואי </a:t>
            </a:r>
            <a:r>
              <a:rPr lang="he-IL" sz="1200" dirty="0" smtClean="0"/>
              <a:t>עיקריות:  גירוי מקומי.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7. </a:t>
            </a:r>
            <a:r>
              <a:rPr lang="he-IL" sz="1200" dirty="0" smtClean="0"/>
              <a:t>הדרכות </a:t>
            </a:r>
            <a:r>
              <a:rPr lang="he-IL" sz="1200" dirty="0" smtClean="0"/>
              <a:t>למטופל: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שטיפת ידיים לפני ואחרי המריחה.</a:t>
            </a:r>
            <a:endParaRPr lang="he-IL" sz="12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לנקות את </a:t>
            </a:r>
            <a:r>
              <a:rPr lang="he-IL" sz="1200" dirty="0" err="1" smtClean="0"/>
              <a:t>האיזור</a:t>
            </a:r>
            <a:r>
              <a:rPr lang="he-IL" sz="1200" dirty="0" smtClean="0"/>
              <a:t> המזוהם עם מים וסבון לפני השימוש ולהמתין לייבוש לפני מריחת המשחה.</a:t>
            </a:r>
            <a:endParaRPr lang="he-IL" sz="12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חבישה – לפי הוראות רופא פרטניות.</a:t>
            </a: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endParaRPr lang="he-IL" sz="1200" dirty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/>
          </a:p>
        </p:txBody>
      </p:sp>
      <p:sp>
        <p:nvSpPr>
          <p:cNvPr id="7" name="מלבן 6"/>
          <p:cNvSpPr/>
          <p:nvPr/>
        </p:nvSpPr>
        <p:spPr>
          <a:xfrm>
            <a:off x="609600" y="1795085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prstClr val="white"/>
                </a:solidFill>
              </a:rPr>
              <a:t>תמונה</a:t>
            </a:r>
            <a:endParaRPr lang="he-IL" dirty="0">
              <a:solidFill>
                <a:prstClr val="white"/>
              </a:solidFill>
            </a:endParaRPr>
          </a:p>
        </p:txBody>
      </p:sp>
      <p:sp>
        <p:nvSpPr>
          <p:cNvPr id="8" name="כותרת 1"/>
          <p:cNvSpPr>
            <a:spLocks noGrp="1"/>
          </p:cNvSpPr>
          <p:nvPr>
            <p:ph type="title"/>
          </p:nvPr>
        </p:nvSpPr>
        <p:spPr>
          <a:xfrm>
            <a:off x="1466850" y="242579"/>
            <a:ext cx="10515600" cy="714375"/>
          </a:xfrm>
        </p:spPr>
        <p:txBody>
          <a:bodyPr/>
          <a:lstStyle/>
          <a:p>
            <a:r>
              <a:rPr lang="he-IL" dirty="0" smtClean="0"/>
              <a:t>אנטיביוטיקה </a:t>
            </a:r>
            <a:r>
              <a:rPr lang="he-IL" dirty="0" smtClean="0"/>
              <a:t>– אנטי-פטרייתיות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43175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520700" y="956954"/>
            <a:ext cx="1115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4800" u="sng" dirty="0" err="1" smtClean="0"/>
              <a:t>Undeceonic</a:t>
            </a:r>
            <a:r>
              <a:rPr lang="en-US" sz="4800" u="sng" dirty="0" smtClean="0"/>
              <a:t> Acid</a:t>
            </a:r>
            <a:endParaRPr lang="he-IL" u="sng" dirty="0"/>
          </a:p>
        </p:txBody>
      </p:sp>
      <p:sp>
        <p:nvSpPr>
          <p:cNvPr id="6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247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sz="1200" u="sng" dirty="0" smtClean="0"/>
              <a:t>ת.ז לתרופה: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u="sng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1. שם גנרי: </a:t>
            </a:r>
            <a:r>
              <a:rPr lang="en-US" sz="1200" dirty="0" err="1"/>
              <a:t>Undeceonic</a:t>
            </a:r>
            <a:r>
              <a:rPr lang="en-US" sz="1200" dirty="0"/>
              <a:t> </a:t>
            </a:r>
            <a:r>
              <a:rPr lang="en-US" sz="1200" dirty="0" smtClean="0"/>
              <a:t>Acid</a:t>
            </a: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2. שמות מסחריים: </a:t>
            </a:r>
            <a:r>
              <a:rPr lang="en-US" sz="1200" dirty="0" smtClean="0"/>
              <a:t> </a:t>
            </a:r>
            <a:r>
              <a:rPr lang="en-US" sz="1200" dirty="0" err="1" smtClean="0"/>
              <a:t>Undecyl</a:t>
            </a:r>
            <a:r>
              <a:rPr lang="en-US" sz="1200" dirty="0" smtClean="0"/>
              <a:t>, </a:t>
            </a:r>
            <a:r>
              <a:rPr lang="en-US" sz="1200" dirty="0" err="1" smtClean="0"/>
              <a:t>Fungimon</a:t>
            </a:r>
            <a:r>
              <a:rPr lang="en-US" sz="1200" dirty="0" smtClean="0"/>
              <a:t> </a:t>
            </a:r>
            <a:r>
              <a:rPr lang="he-IL" sz="1200" dirty="0" smtClean="0"/>
              <a:t>(אבקה/</a:t>
            </a:r>
            <a:r>
              <a:rPr lang="en-US" sz="1200" dirty="0" smtClean="0"/>
              <a:t>CRM</a:t>
            </a:r>
            <a:r>
              <a:rPr lang="he-IL" sz="12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u="sng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4. התוויות: פטרת בכפות הרגליים.</a:t>
            </a: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5. </a:t>
            </a:r>
            <a:r>
              <a:rPr lang="he-IL" sz="1200" dirty="0" smtClean="0"/>
              <a:t>התוויות נגד: אלרגיה לתרופה.</a:t>
            </a: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6. </a:t>
            </a:r>
            <a:r>
              <a:rPr lang="he-IL" sz="1200" dirty="0" smtClean="0"/>
              <a:t>תופעות לוואי </a:t>
            </a:r>
            <a:r>
              <a:rPr lang="he-IL" sz="1200" dirty="0" smtClean="0"/>
              <a:t>עיקריות:  גירוי מקומי.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7. </a:t>
            </a:r>
            <a:r>
              <a:rPr lang="he-IL" sz="1200" dirty="0" smtClean="0"/>
              <a:t>הדרכות </a:t>
            </a:r>
            <a:r>
              <a:rPr lang="he-IL" sz="1200" dirty="0" smtClean="0"/>
              <a:t>למטופל: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ניתן להשתמש עד 5 פעמים ביום, לאחר שטיפת כפות הרגליים במים וסבון וייבוש.</a:t>
            </a:r>
            <a:endParaRPr lang="he-IL" sz="12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הדרכה בנוגע לשמירה על היגיינה של כפות הרגליים (שטיפה יומית עם מים וסבון, ייבוש גם בין </a:t>
            </a:r>
            <a:r>
              <a:rPr lang="he-IL" sz="1200" smtClean="0"/>
              <a:t>האצבעות וכו')</a:t>
            </a: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endParaRPr lang="he-IL" sz="1200" dirty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/>
          </a:p>
        </p:txBody>
      </p:sp>
      <p:sp>
        <p:nvSpPr>
          <p:cNvPr id="7" name="מלבן 6"/>
          <p:cNvSpPr/>
          <p:nvPr/>
        </p:nvSpPr>
        <p:spPr>
          <a:xfrm>
            <a:off x="965200" y="2070100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prstClr val="white"/>
                </a:solidFill>
              </a:rPr>
              <a:t>תמונה</a:t>
            </a:r>
            <a:endParaRPr lang="he-IL" dirty="0">
              <a:solidFill>
                <a:prstClr val="white"/>
              </a:solidFill>
            </a:endParaRPr>
          </a:p>
        </p:txBody>
      </p:sp>
      <p:sp>
        <p:nvSpPr>
          <p:cNvPr id="8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375"/>
          </a:xfrm>
        </p:spPr>
        <p:txBody>
          <a:bodyPr/>
          <a:lstStyle/>
          <a:p>
            <a:r>
              <a:rPr lang="he-IL" dirty="0" smtClean="0"/>
              <a:t>אנטיביוטיקה </a:t>
            </a:r>
            <a:r>
              <a:rPr lang="he-IL" dirty="0" smtClean="0"/>
              <a:t>– אנטי-פטרייתיות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7712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375"/>
          </a:xfrm>
        </p:spPr>
        <p:txBody>
          <a:bodyPr/>
          <a:lstStyle/>
          <a:p>
            <a:r>
              <a:rPr lang="he-IL" dirty="0" smtClean="0"/>
              <a:t>אנטיביוטיקה - </a:t>
            </a:r>
            <a:r>
              <a:rPr lang="he-IL" dirty="0" err="1" smtClean="0"/>
              <a:t>פניצילינים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079500"/>
            <a:ext cx="10515600" cy="50974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u="sng" dirty="0" err="1" smtClean="0"/>
              <a:t>Penicillins</a:t>
            </a:r>
            <a:endParaRPr lang="he-IL" sz="4000" u="sng" dirty="0" smtClean="0"/>
          </a:p>
          <a:p>
            <a:pPr marL="0" indent="0" algn="ctr">
              <a:buNone/>
            </a:pPr>
            <a:endParaRPr lang="he-IL" sz="4000" dirty="0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94403"/>
              </p:ext>
            </p:extLst>
          </p:nvPr>
        </p:nvGraphicFramePr>
        <p:xfrm>
          <a:off x="2082801" y="2091266"/>
          <a:ext cx="8127999" cy="272203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907345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שם גנרי 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שם מסחרי 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תמונה </a:t>
                      </a:r>
                      <a:endParaRPr lang="he-IL" dirty="0"/>
                    </a:p>
                  </a:txBody>
                  <a:tcPr anchor="ctr"/>
                </a:tc>
              </a:tr>
              <a:tr h="907345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err="1" smtClean="0"/>
                        <a:t>Penicillins</a:t>
                      </a:r>
                      <a:r>
                        <a:rPr lang="en-US" sz="1800" dirty="0" smtClean="0"/>
                        <a:t> VK</a:t>
                      </a:r>
                      <a:r>
                        <a:rPr lang="he-IL" sz="1800" dirty="0" smtClean="0"/>
                        <a:t> 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Rafapen</a:t>
                      </a:r>
                      <a:r>
                        <a:rPr lang="en-US" dirty="0" smtClean="0"/>
                        <a:t>, Pen-</a:t>
                      </a:r>
                      <a:r>
                        <a:rPr lang="en-US" dirty="0" err="1" smtClean="0"/>
                        <a:t>Rafa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</a:tr>
              <a:tr h="907345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Amoxicillin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Moxypen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45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err="1"/>
              <a:t>Penicillins</a:t>
            </a:r>
            <a:endParaRPr lang="he-IL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sz="1200" u="sng" dirty="0" smtClean="0"/>
              <a:t>ת.ז לתרופה: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u="sng" dirty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מנגנון הפעולה: פגיעה בבניית דופן התא של החיידקים ועל כן הריגה של החיידקים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u="sng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/>
              <a:t>1</a:t>
            </a:r>
            <a:r>
              <a:rPr lang="he-IL" sz="1200" dirty="0" smtClean="0"/>
              <a:t>. התוויות: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מגוון זיהומים חיידקיים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2. התוויות נגד: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אלרגיה לתרופה 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3. תופעות לוואי עיקריות:</a:t>
            </a:r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נפוצות:</a:t>
            </a:r>
          </a:p>
          <a:p>
            <a:pPr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כאבי בטן</a:t>
            </a:r>
          </a:p>
          <a:p>
            <a:pPr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שלשולים </a:t>
            </a:r>
          </a:p>
          <a:p>
            <a:pPr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פריחה </a:t>
            </a:r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נדירות:</a:t>
            </a:r>
          </a:p>
          <a:p>
            <a:pPr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דיכויי ייצור תאי דם במח העצם </a:t>
            </a:r>
          </a:p>
          <a:p>
            <a:pPr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הפרעות במאזן המלחים בדם </a:t>
            </a:r>
          </a:p>
          <a:p>
            <a:pPr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תסמינים </a:t>
            </a:r>
            <a:r>
              <a:rPr lang="he-IL" sz="1200" dirty="0" err="1" smtClean="0"/>
              <a:t>נורולוגיים</a:t>
            </a:r>
            <a:r>
              <a:rPr lang="he-IL" sz="1200" dirty="0" smtClean="0"/>
              <a:t> (בלבול, ישנוניות ועוד..) (הערה – בעיקר בחולים עם אי ספיקה כלייתית, כי התרופה אינה מתפנה היטב בשתן במקרים כאלה)</a:t>
            </a:r>
          </a:p>
          <a:p>
            <a:pPr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פגיעה </a:t>
            </a:r>
            <a:r>
              <a:rPr lang="he-IL" sz="1200" dirty="0" err="1" smtClean="0"/>
              <a:t>כבדית</a:t>
            </a:r>
            <a:r>
              <a:rPr lang="he-IL" sz="1200" dirty="0" smtClean="0"/>
              <a:t> וכלייתית (הערה – בעיקר במינונים גבוהים ו/או טיפולים ממושכים)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4. הדרכות למטופל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לא להפסיק את הטיפול באמצע, אלא לסיים את כולו, גם אם מרגישים טוב יותר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מומלץ לקחת אחרי אוכל, על בטן מלאה (הערה – כדי להפחית תופעות לוואי במערכת העיכול)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לפנות לבדיקה רפואית במקרה של שלשול ממושך (גם בשבועות שאחרי סיום הטיפול) – עלול להעיד על זיהום </a:t>
            </a:r>
            <a:r>
              <a:rPr lang="he-IL" sz="1200" dirty="0" err="1" smtClean="0"/>
              <a:t>מסויים</a:t>
            </a:r>
            <a:r>
              <a:rPr lang="he-IL" sz="1200" dirty="0" smtClean="0"/>
              <a:t> במעי הגס הדורש טיפול (</a:t>
            </a:r>
            <a:r>
              <a:rPr lang="en-US" sz="1200" dirty="0" smtClean="0"/>
              <a:t>CDAD</a:t>
            </a:r>
            <a:r>
              <a:rPr lang="he-IL" sz="1200" dirty="0" smtClean="0"/>
              <a:t>)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לפנות לבדיקה רפואית אם מופיעה תגובה אלרגית, גם תגובה אלרגית קלה כמו פריחה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endParaRPr lang="he-IL" sz="1200" dirty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/>
          </a:p>
        </p:txBody>
      </p:sp>
      <p:sp>
        <p:nvSpPr>
          <p:cNvPr id="4" name="מלבן 3"/>
          <p:cNvSpPr/>
          <p:nvPr/>
        </p:nvSpPr>
        <p:spPr>
          <a:xfrm>
            <a:off x="965200" y="2070100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תמונה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572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375"/>
          </a:xfrm>
        </p:spPr>
        <p:txBody>
          <a:bodyPr/>
          <a:lstStyle/>
          <a:p>
            <a:r>
              <a:rPr lang="he-IL" dirty="0" smtClean="0"/>
              <a:t>אנטיביוטיקה - </a:t>
            </a:r>
            <a:r>
              <a:rPr lang="he-IL" dirty="0" err="1" smtClean="0"/>
              <a:t>צפלוספורינים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079500"/>
            <a:ext cx="10515600" cy="50974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u="sng" dirty="0" err="1" smtClean="0"/>
              <a:t>Cephalosporines</a:t>
            </a:r>
            <a:endParaRPr lang="he-IL" sz="4000" u="sng" dirty="0" smtClean="0"/>
          </a:p>
          <a:p>
            <a:pPr marL="0" indent="0" algn="ctr">
              <a:buNone/>
            </a:pPr>
            <a:endParaRPr lang="he-IL" sz="4000" dirty="0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990091"/>
              </p:ext>
            </p:extLst>
          </p:nvPr>
        </p:nvGraphicFramePr>
        <p:xfrm>
          <a:off x="2082801" y="2091266"/>
          <a:ext cx="8127999" cy="272203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907345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שם גנרי 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שם מסחרי 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תמונה </a:t>
                      </a:r>
                      <a:endParaRPr lang="he-IL" dirty="0"/>
                    </a:p>
                  </a:txBody>
                  <a:tcPr anchor="ctr"/>
                </a:tc>
              </a:tr>
              <a:tr h="9073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800" dirty="0" smtClean="0"/>
                        <a:t>Cephalexin</a:t>
                      </a:r>
                      <a:endParaRPr lang="he-IL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Ceforal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Cefovit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</a:tr>
              <a:tr h="907345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Cefuroxime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Zinnat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39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err="1"/>
              <a:t>Cephalosporines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sz="1200" u="sng" dirty="0" smtClean="0"/>
              <a:t>ת.ז לתרופה: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u="sng" dirty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מנגנון הפעולה: פגיעה בבניית דופן התא של החיידקים ועל כן הריגה של החיידקים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u="sng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/>
              <a:t>1</a:t>
            </a:r>
            <a:r>
              <a:rPr lang="he-IL" sz="1200" dirty="0" smtClean="0"/>
              <a:t>. התוויות: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מגוון זיהומים חיידקיים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2. התוויות נגד: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אלרגיה לתרופה 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3. תופעות לוואי עיקריות:</a:t>
            </a:r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נפוצות:</a:t>
            </a:r>
          </a:p>
          <a:p>
            <a:pPr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כאבי בטן</a:t>
            </a:r>
          </a:p>
          <a:p>
            <a:pPr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שלשולים </a:t>
            </a:r>
          </a:p>
          <a:p>
            <a:pPr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פריחה </a:t>
            </a:r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נדירות:</a:t>
            </a:r>
          </a:p>
          <a:p>
            <a:pPr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דיכויי ייצור תאי דם במח העצם </a:t>
            </a:r>
          </a:p>
          <a:p>
            <a:pPr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פגיעה </a:t>
            </a:r>
            <a:r>
              <a:rPr lang="he-IL" sz="1200" dirty="0" err="1" smtClean="0"/>
              <a:t>כבדית</a:t>
            </a:r>
            <a:r>
              <a:rPr lang="he-IL" sz="1200" dirty="0" smtClean="0"/>
              <a:t> (קלה) וכלייתית (הערה – בעיקר בחולים מבוגרים ו/או בעלי מחלה כלייתית כרונית)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4. הדרכות למטופל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לא להפסיק את הטיפול באמצע, אלא לסיים את כולו, גם אם מרגישים טוב יותר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מומלץ לקחת אחרי אוכל, על בטן מלאה (הערה – כדי להפחית תופעות לוואי במערכת העיכול)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לפנות לבדיקה רפואית במקרה של שלשול ממושך (גם בשבועות שאחרי סיום הטיפול) – עלול להעיד על זיהום </a:t>
            </a:r>
            <a:r>
              <a:rPr lang="he-IL" sz="1200" dirty="0" err="1" smtClean="0"/>
              <a:t>מסויים</a:t>
            </a:r>
            <a:r>
              <a:rPr lang="he-IL" sz="1200" dirty="0" smtClean="0"/>
              <a:t> במעי הגס הדורש טיפול (</a:t>
            </a:r>
            <a:r>
              <a:rPr lang="en-US" sz="1200" dirty="0" smtClean="0"/>
              <a:t>CDAD</a:t>
            </a:r>
            <a:r>
              <a:rPr lang="he-IL" sz="1200" dirty="0" smtClean="0"/>
              <a:t>)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לפנות לבדיקה רפואית אם מופיעה תגובה אלרגית, גם תגובה אלרגית קלה כמו פריחה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endParaRPr lang="he-IL" sz="1200" dirty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/>
          </a:p>
        </p:txBody>
      </p:sp>
      <p:sp>
        <p:nvSpPr>
          <p:cNvPr id="4" name="מלבן 3"/>
          <p:cNvSpPr/>
          <p:nvPr/>
        </p:nvSpPr>
        <p:spPr>
          <a:xfrm>
            <a:off x="965200" y="2070100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תמונה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6341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375"/>
          </a:xfrm>
        </p:spPr>
        <p:txBody>
          <a:bodyPr/>
          <a:lstStyle/>
          <a:p>
            <a:r>
              <a:rPr lang="he-IL" dirty="0" smtClean="0"/>
              <a:t>אנטיביוטיקה - </a:t>
            </a:r>
            <a:r>
              <a:rPr lang="he-IL" dirty="0" err="1" smtClean="0"/>
              <a:t>מקרולידים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079500"/>
            <a:ext cx="10515600" cy="50974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u="sng" dirty="0" smtClean="0"/>
              <a:t>Macrolides</a:t>
            </a:r>
            <a:endParaRPr lang="he-IL" sz="4000" u="sng" dirty="0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073792"/>
              </p:ext>
            </p:extLst>
          </p:nvPr>
        </p:nvGraphicFramePr>
        <p:xfrm>
          <a:off x="2082801" y="2091266"/>
          <a:ext cx="8127999" cy="36293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907345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שם גנרי 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שם מסחרי 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תמונה </a:t>
                      </a:r>
                      <a:endParaRPr lang="he-IL" dirty="0"/>
                    </a:p>
                  </a:txBody>
                  <a:tcPr anchor="ctr"/>
                </a:tc>
              </a:tr>
              <a:tr h="9073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800" dirty="0" smtClean="0"/>
                        <a:t>Clarithromycin (TAB)</a:t>
                      </a:r>
                      <a:endParaRPr lang="he-IL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Klarin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Klaridex</a:t>
                      </a:r>
                      <a:r>
                        <a:rPr lang="en-US" baseline="0" dirty="0" smtClean="0"/>
                        <a:t> 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</a:tr>
              <a:tr h="9073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 err="1" smtClean="0"/>
                        <a:t>Roxythromycin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dirty="0" smtClean="0"/>
                        <a:t>(TAB)</a:t>
                      </a:r>
                      <a:endParaRPr lang="he-IL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Rulid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Roxo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</a:tr>
              <a:tr h="9073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 smtClean="0"/>
                        <a:t>Erythromycin</a:t>
                      </a:r>
                      <a:endParaRPr lang="he-IL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תמיסות:</a:t>
                      </a:r>
                    </a:p>
                    <a:p>
                      <a:pPr algn="ctr" rtl="1"/>
                      <a:r>
                        <a:rPr lang="en-US" dirty="0" err="1" smtClean="0"/>
                        <a:t>Acnetrim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Acnemycin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092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Macrolides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e-IL" sz="1200" u="sng" dirty="0" smtClean="0"/>
              <a:t>ת.ז לתרופה: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u="sng" dirty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מנגנון הפעולה: עיכוב בניית חלבונים בחיידקים. כתלות במינון נוצרת השפעה של הריגת החיידקים או עצירת התרבותם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u="sng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/>
              <a:t>1</a:t>
            </a:r>
            <a:r>
              <a:rPr lang="he-IL" sz="1200" dirty="0" smtClean="0"/>
              <a:t>. התוויות: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מגוון זיהומים חיידקיים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2. התוויות נגד: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אלרגיה לתרופה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תפקודי כבד לקויים בעבר עקב תרופה מהמשפחה 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3. תופעות לוואי עיקריות:</a:t>
            </a:r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נפוצות:</a:t>
            </a:r>
          </a:p>
          <a:p>
            <a:pPr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מערכת העיכול – כאבי בטן, שלשולים ועוד </a:t>
            </a:r>
          </a:p>
          <a:p>
            <a:pPr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הפרעות בקצב לב </a:t>
            </a:r>
          </a:p>
          <a:p>
            <a:pPr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פריחה ורגישות מוגברת של העור לשמש</a:t>
            </a:r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e-IL" sz="1200" dirty="0" smtClean="0"/>
              <a:t>4. הדרכות למטופל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לא להפסיק את הטיפול באמצע, אלא לסיים את כולו, גם אם מרגישים טוב יותר 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אין הכרח לקחת אחרי האוכל, אבל זה יכול להפחית תופעות לוואי במערכת העיכול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לפנות לבדיקה רפואית במקרה של שלשול ממושך (גם בשבועות שאחרי סיום הטיפול) – עלול להעיד על זיהום </a:t>
            </a:r>
            <a:r>
              <a:rPr lang="he-IL" sz="1200" dirty="0" err="1" smtClean="0"/>
              <a:t>מסויים</a:t>
            </a:r>
            <a:r>
              <a:rPr lang="he-IL" sz="1200" dirty="0" smtClean="0"/>
              <a:t> במעי הגס הדורש טיפול (</a:t>
            </a:r>
            <a:r>
              <a:rPr lang="en-US" sz="1200" dirty="0" smtClean="0"/>
              <a:t>CDAD</a:t>
            </a:r>
            <a:r>
              <a:rPr lang="he-IL" sz="1200" dirty="0" smtClean="0"/>
              <a:t>)</a:t>
            </a:r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r>
              <a:rPr lang="he-IL" sz="1200" dirty="0" smtClean="0"/>
              <a:t>תמיסה </a:t>
            </a:r>
            <a:r>
              <a:rPr lang="en-US" sz="1200" dirty="0" err="1" smtClean="0"/>
              <a:t>Acnetrim</a:t>
            </a:r>
            <a:r>
              <a:rPr lang="en-US" sz="1200" dirty="0" smtClean="0"/>
              <a:t>/</a:t>
            </a:r>
            <a:r>
              <a:rPr lang="en-US" sz="1200" dirty="0" err="1" smtClean="0"/>
              <a:t>Acnemycin</a:t>
            </a:r>
            <a:r>
              <a:rPr lang="he-IL" sz="1200" dirty="0" smtClean="0"/>
              <a:t> מיועדת לשימוש חיצוני בלבד, וטרם המריחה יש לשטוף פנים עם מים וסבון ולהמתין לייבוש </a:t>
            </a:r>
            <a:endParaRPr lang="he-IL" sz="1200" dirty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endParaRPr lang="he-IL" sz="1200" dirty="0" smtClean="0"/>
          </a:p>
          <a:p>
            <a:pPr marL="342900" indent="-342900">
              <a:spcBef>
                <a:spcPts val="0"/>
              </a:spcBef>
              <a:buFont typeface="+mj-cs"/>
              <a:buAutoNum type="hebrew2Minus"/>
            </a:pPr>
            <a:endParaRPr lang="he-IL" sz="1200" dirty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 smtClean="0"/>
          </a:p>
          <a:p>
            <a:pPr marL="0" indent="0">
              <a:spcBef>
                <a:spcPts val="0"/>
              </a:spcBef>
              <a:buNone/>
            </a:pPr>
            <a:endParaRPr lang="he-IL" sz="1200" dirty="0"/>
          </a:p>
        </p:txBody>
      </p:sp>
      <p:sp>
        <p:nvSpPr>
          <p:cNvPr id="4" name="מלבן 3"/>
          <p:cNvSpPr/>
          <p:nvPr/>
        </p:nvSpPr>
        <p:spPr>
          <a:xfrm>
            <a:off x="965200" y="2070100"/>
            <a:ext cx="2514600" cy="207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תמונה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00387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375"/>
          </a:xfrm>
        </p:spPr>
        <p:txBody>
          <a:bodyPr/>
          <a:lstStyle/>
          <a:p>
            <a:r>
              <a:rPr lang="he-IL" dirty="0" smtClean="0"/>
              <a:t>אנטיביוטיקה - </a:t>
            </a:r>
            <a:r>
              <a:rPr lang="he-IL" dirty="0" err="1" smtClean="0"/>
              <a:t>פלואורוקווינולונים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079500"/>
            <a:ext cx="10515600" cy="50974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u="sng" dirty="0" err="1" smtClean="0"/>
              <a:t>Fluoroquinolones</a:t>
            </a:r>
            <a:endParaRPr lang="he-IL" sz="4000" u="sng" dirty="0" smtClean="0"/>
          </a:p>
          <a:p>
            <a:pPr marL="0" indent="0" algn="ctr">
              <a:buNone/>
            </a:pPr>
            <a:endParaRPr lang="he-IL" sz="4000" dirty="0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262132"/>
              </p:ext>
            </p:extLst>
          </p:nvPr>
        </p:nvGraphicFramePr>
        <p:xfrm>
          <a:off x="2082801" y="2091266"/>
          <a:ext cx="8127999" cy="181469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907345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שם גנרי 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שם מסחרי 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תמונה </a:t>
                      </a:r>
                      <a:endParaRPr lang="he-IL" dirty="0"/>
                    </a:p>
                  </a:txBody>
                  <a:tcPr anchor="ctr"/>
                </a:tc>
              </a:tr>
              <a:tr h="9073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800" dirty="0" err="1" smtClean="0"/>
                        <a:t>Ofloxacin</a:t>
                      </a:r>
                      <a:r>
                        <a:rPr lang="en-US" sz="1800" dirty="0" smtClean="0"/>
                        <a:t> </a:t>
                      </a:r>
                      <a:endParaRPr lang="he-IL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Oflodex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53015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2225</Words>
  <Application>Microsoft Office PowerPoint</Application>
  <PresentationFormat>מסך רחב</PresentationFormat>
  <Paragraphs>464</Paragraphs>
  <Slides>23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ערכת נושא Office</vt:lpstr>
      <vt:lpstr>מצגת של PowerPoint</vt:lpstr>
      <vt:lpstr>מבוא</vt:lpstr>
      <vt:lpstr>אנטיביוטיקה - פניצילינים</vt:lpstr>
      <vt:lpstr>Penicillins</vt:lpstr>
      <vt:lpstr>אנטיביוטיקה - צפלוספורינים</vt:lpstr>
      <vt:lpstr>Cephalosporines</vt:lpstr>
      <vt:lpstr>אנטיביוטיקה - מקרולידים</vt:lpstr>
      <vt:lpstr>Macrolides</vt:lpstr>
      <vt:lpstr>אנטיביוטיקה - פלואורוקווינולונים</vt:lpstr>
      <vt:lpstr>Fluoroquinolones</vt:lpstr>
      <vt:lpstr>אנטיביוטיקה - טטרהציקלינים</vt:lpstr>
      <vt:lpstr>אנטיביוטיקה - טטרהציקלינים</vt:lpstr>
      <vt:lpstr>אנטיביוטיקה - אחר</vt:lpstr>
      <vt:lpstr>אנטיביוטיקה - אחר</vt:lpstr>
      <vt:lpstr>אנטיביוטיקה - אחר</vt:lpstr>
      <vt:lpstr>אנטיביוטיקה - אחר</vt:lpstr>
      <vt:lpstr>מצגת של PowerPoint</vt:lpstr>
      <vt:lpstr>אנטיביוטיקה – אנטי-ויראליות</vt:lpstr>
      <vt:lpstr>מצגת של PowerPoint</vt:lpstr>
      <vt:lpstr>אנטיביוטיקה – אנטי-פטרייתיות</vt:lpstr>
      <vt:lpstr>אנטיביוטיקה – אנטי-פטרייתיות</vt:lpstr>
      <vt:lpstr>אנטיביוטיקה – אנטי-פטרייתיות</vt:lpstr>
      <vt:lpstr>אנטיביוטיקה – אנטי-פטרייתיות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Shira Bodek</dc:creator>
  <cp:lastModifiedBy>Shira Bodek</cp:lastModifiedBy>
  <cp:revision>34</cp:revision>
  <dcterms:created xsi:type="dcterms:W3CDTF">2021-08-17T11:45:06Z</dcterms:created>
  <dcterms:modified xsi:type="dcterms:W3CDTF">2021-08-29T19:22:22Z</dcterms:modified>
</cp:coreProperties>
</file>