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3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70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32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7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6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8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2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10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6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82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0F34-196C-4658-ADF0-5AF8B1EA3DCE}" type="datetimeFigureOut">
              <a:rPr lang="he-IL" smtClean="0"/>
              <a:t>ט'/אלול/תשפ"א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8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300" y="1346200"/>
            <a:ext cx="107696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לומדת תרופות תקן 15</a:t>
            </a:r>
          </a:p>
          <a:p>
            <a:pPr algn="ctr"/>
            <a:r>
              <a:rPr lang="he-IL" sz="9600" dirty="0" smtClean="0"/>
              <a:t>איזון מחלות כרוניות 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5619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Ferrous Calcium Citrate 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</a:t>
            </a:r>
            <a:r>
              <a:rPr lang="he-IL" sz="1600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/>
              <a:t>Ferrous Calcium Citrate 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ferrocal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טיפול ומניעה של אנמיה ממחסור בברזל 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כי בקיבה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חסימת מעיים/ בעיות אחרות במעיים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כאבי בטן ועצירות/שלשולים</a:t>
            </a:r>
            <a:endParaRPr lang="he-IL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דימום במערכת העיכול ( במצבים חמורים)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מומלץ לקחת על בטן ריקה אבל אם התרופה גורמת לכאבי בטן אז אפשרי לקחת עם אוכל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מיצי פירות העשירים בוויטמין </a:t>
            </a:r>
            <a:r>
              <a:rPr lang="en-US" sz="1600" dirty="0" smtClean="0"/>
              <a:t>C</a:t>
            </a:r>
            <a:r>
              <a:rPr lang="he-IL" sz="1600" dirty="0" smtClean="0"/>
              <a:t> משפרים את ספיגת התרופה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אסור לקחת ביחד עם מוצרי חלב (להמתין שעתיים לפחות)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אנמיה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446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Folic Acid (Vitamin B9)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</a:t>
            </a:r>
            <a:r>
              <a:rPr lang="he-IL" sz="1600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/>
              <a:t>Folic Acid (Vitamin B9)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smtClean="0"/>
              <a:t>Folic Acid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תוסף תזונה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טיפול ומניעה של אנמיה כתוצאה ממחסור בחומצה פולית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תוסף תזונתי בזמן הריון (הערה – מניעת מומים מולדים)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 אין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אסור לקחת ביחד עם תרופות נוגדות/סותרות חומצה (כמו רני)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אנמיה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009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Acetylsalicylic Acid 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</a:t>
            </a:r>
            <a:r>
              <a:rPr lang="he-IL" sz="1600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/>
              <a:t>Acetylsalicylic Acid 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smtClean="0"/>
              <a:t>Aspirin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אוטם בשריר הלב (</a:t>
            </a:r>
            <a:r>
              <a:rPr lang="en-US" sz="1600" dirty="0" smtClean="0"/>
              <a:t>MI</a:t>
            </a:r>
            <a:r>
              <a:rPr lang="he-IL" sz="1600" dirty="0" smtClean="0"/>
              <a:t>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טיפול מניעתי בחולים עם מחלות לב וכלי דם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אירוע מוחי חסימתי (</a:t>
            </a:r>
            <a:r>
              <a:rPr lang="en-US" sz="1600" dirty="0" smtClean="0"/>
              <a:t>CVA</a:t>
            </a:r>
            <a:r>
              <a:rPr lang="he-IL" sz="1600" dirty="0" smtClean="0"/>
              <a:t>) או אירוע מוחי חולף (</a:t>
            </a:r>
            <a:r>
              <a:rPr lang="en-US" sz="1600" dirty="0" smtClean="0"/>
              <a:t>TIA</a:t>
            </a:r>
            <a:r>
              <a:rPr lang="he-IL" sz="1600" dirty="0" smtClean="0"/>
              <a:t>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מניעת אירוע מוחי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אחרי ניתוח לב פתוח, </a:t>
            </a:r>
            <a:r>
              <a:rPr lang="he-IL" sz="1600" dirty="0" err="1" smtClean="0"/>
              <a:t>צינתור</a:t>
            </a:r>
            <a:r>
              <a:rPr lang="he-IL" sz="1600" dirty="0" smtClean="0"/>
              <a:t>, ניתוח עורקים </a:t>
            </a:r>
            <a:r>
              <a:rPr lang="he-IL" sz="1600" dirty="0" err="1" smtClean="0"/>
              <a:t>קרוטידים</a:t>
            </a:r>
            <a:endParaRPr lang="he-IL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דלקות פרקים ומצבים דלקתיים אחרים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כאבים קלים/</a:t>
            </a:r>
            <a:r>
              <a:rPr lang="he-IL" sz="1600" dirty="0" err="1" smtClean="0"/>
              <a:t>בנוניים</a:t>
            </a:r>
            <a:endParaRPr lang="he-IL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חום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חסר ב</a:t>
            </a:r>
            <a:r>
              <a:rPr lang="en-US" sz="1600" dirty="0" smtClean="0"/>
              <a:t>G6PD</a:t>
            </a:r>
            <a:endParaRPr lang="he-IL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כיב בקיבה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מחלות דמם שמאופיינות בתפקוד קרישה לקוי או נטייה לדמם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הפרעות בתפקודי כבד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"דילול דם"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864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u="sng" dirty="0" smtClean="0"/>
              <a:t>המשך 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</a:t>
            </a:r>
            <a:r>
              <a:rPr lang="he-IL" sz="1600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דימומים – תוך גולגולתי, במערכת העיכול, גניקולוגי ועוד...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הפרעות בקצב לב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err="1" smtClean="0"/>
              <a:t>פנקראטיטיס</a:t>
            </a:r>
            <a:r>
              <a:rPr lang="he-IL" sz="1600" dirty="0" smtClean="0"/>
              <a:t> ( דלקת בלבלב) והפטיטיס (דלקת בכבד)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הפרעות במאזן מלחים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דיכויי ייצור תאי דם המח העצם</a:t>
            </a:r>
            <a:r>
              <a:rPr lang="he-IL" sz="16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לטיפול: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הקפדה יתרה על תזונה דלת מלח במטופלים האמורים להימנע מצריכת מלח משום שהתרופה מכילה המון נתרן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>
                <a:solidFill>
                  <a:srgbClr val="FF0000"/>
                </a:solidFill>
              </a:rPr>
              <a:t>לא ללעוס </a:t>
            </a:r>
            <a:r>
              <a:rPr lang="he-IL" sz="1600" dirty="0" smtClean="0"/>
              <a:t>או לרסק את הטבליות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אסור לשתות אלכוהול בסמוך לטיפול (שעתיים לפני ושעה אחרי)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לא להפסיק את הטיפול בלי הנחיה רפואית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להיות ערניים לסימנים של דימומים במערכות שונות בגוף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מומלץ להשתמש במברשת שיניים רכה ומכונת גילוח חשמלי על מנת מנוע דימום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smtClean="0"/>
              <a:t>שתיית מים מרובה 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1759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יתר לחץ דם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29854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/>
              <a:t>פיזיולוגיה </a:t>
            </a:r>
          </a:p>
          <a:p>
            <a:pPr algn="ctr"/>
            <a:endParaRPr lang="he-IL" sz="3600" dirty="0" smtClean="0"/>
          </a:p>
          <a:p>
            <a:r>
              <a:rPr lang="he-IL" sz="2800" dirty="0" smtClean="0"/>
              <a:t>שלושה גורמים עיקריים משפיעים על יתר לחץ דם </a:t>
            </a:r>
          </a:p>
          <a:p>
            <a:pPr marL="514350" indent="-514350">
              <a:buAutoNum type="arabicPeriod"/>
            </a:pPr>
            <a:r>
              <a:rPr lang="he-IL" sz="2800" dirty="0" smtClean="0"/>
              <a:t>נפח הדם </a:t>
            </a:r>
          </a:p>
          <a:p>
            <a:pPr marL="514350" indent="-514350">
              <a:buAutoNum type="arabicPeriod"/>
            </a:pPr>
            <a:r>
              <a:rPr lang="he-IL" sz="2800" dirty="0" smtClean="0"/>
              <a:t>תפוקת לב = קצב לב </a:t>
            </a:r>
            <a:r>
              <a:rPr lang="en-US" sz="2800" dirty="0" smtClean="0"/>
              <a:t>X</a:t>
            </a:r>
            <a:r>
              <a:rPr lang="he-IL" sz="2800" dirty="0" smtClean="0"/>
              <a:t> נפח כל פעימה </a:t>
            </a:r>
          </a:p>
          <a:p>
            <a:pPr marL="514350" indent="-514350">
              <a:buAutoNum type="arabicPeriod"/>
            </a:pPr>
            <a:r>
              <a:rPr lang="he-IL" sz="2800" dirty="0" smtClean="0"/>
              <a:t>קוט</a:t>
            </a:r>
            <a:r>
              <a:rPr lang="he-IL" sz="2800" dirty="0" smtClean="0"/>
              <a:t>ר כלי הדם </a:t>
            </a:r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330936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יתר לחץ דם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24314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מנגנון </a:t>
            </a:r>
            <a:r>
              <a:rPr lang="he-IL" sz="4000" dirty="0" smtClean="0"/>
              <a:t>פעולה</a:t>
            </a:r>
          </a:p>
          <a:p>
            <a:pPr marL="457200" indent="-457200">
              <a:buAutoNum type="arabicPeriod"/>
            </a:pPr>
            <a:r>
              <a:rPr lang="he-IL" sz="2000" dirty="0" smtClean="0"/>
              <a:t>תרופות "משתנות" – תרופות המגבירות הפרשה של מים ומלחים </a:t>
            </a:r>
            <a:r>
              <a:rPr lang="he-IL" sz="2000" dirty="0"/>
              <a:t>בשתן ← </a:t>
            </a:r>
            <a:r>
              <a:rPr lang="he-IL" sz="2000" dirty="0" smtClean="0"/>
              <a:t>הפחתת נפח הדם</a:t>
            </a:r>
            <a:r>
              <a:rPr lang="he-IL" sz="3600" dirty="0"/>
              <a:t> </a:t>
            </a:r>
            <a:r>
              <a:rPr lang="he-IL" sz="2000" dirty="0" smtClean="0"/>
              <a:t>← ירידה בלחץ הדם</a:t>
            </a:r>
          </a:p>
          <a:p>
            <a:pPr marL="457200" indent="-457200">
              <a:buAutoNum type="arabicPeriod"/>
            </a:pPr>
            <a:r>
              <a:rPr lang="he-IL" sz="2000" dirty="0" smtClean="0"/>
              <a:t>תרופות המאטות את קצב הלב ו/או מחלישות את פעימות הלב ← ירידה בתפוקת הלב ← ירידה בלח הדם</a:t>
            </a:r>
          </a:p>
          <a:p>
            <a:pPr marL="457200" indent="-457200">
              <a:buAutoNum type="arabicPeriod"/>
            </a:pPr>
            <a:r>
              <a:rPr lang="he-IL" sz="2000" dirty="0" smtClean="0"/>
              <a:t>תרופות המרחיבות כלי דם (מרפות שריר בדפנות כלי הדם) ← תנגודת מופחתת בכלי הדם ← ירידה בלחץ הדם </a:t>
            </a:r>
            <a:r>
              <a:rPr lang="he-IL" sz="3600" dirty="0" smtClean="0"/>
              <a:t> </a:t>
            </a:r>
            <a:endParaRPr lang="he-IL" sz="3600" dirty="0" smtClean="0"/>
          </a:p>
        </p:txBody>
      </p:sp>
    </p:spTree>
    <p:extLst>
      <p:ext uri="{BB962C8B-B14F-4D97-AF65-F5344CB8AC3E}">
        <p14:creationId xmlns:p14="http://schemas.microsoft.com/office/powerpoint/2010/main" val="198187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Amlodipine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</a:t>
            </a:r>
            <a:r>
              <a:rPr lang="he-IL" sz="1600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 smtClean="0"/>
              <a:t>A</a:t>
            </a:r>
            <a:r>
              <a:rPr lang="en-US" sz="1600" dirty="0" smtClean="0"/>
              <a:t>mlodipine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smtClean="0"/>
              <a:t>Norvasc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smtClean="0"/>
              <a:t>Amlodipine </a:t>
            </a:r>
            <a:r>
              <a:rPr lang="en-US" sz="1600" dirty="0" err="1" smtClean="0"/>
              <a:t>Teva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יתר לחץ דם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תעוקת חזה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ירידת לחץ דם שמתבטאת בסחרחורות, </a:t>
            </a:r>
            <a:r>
              <a:rPr lang="he-IL" sz="1600" dirty="0" err="1" smtClean="0"/>
              <a:t>טאכיקרדיה</a:t>
            </a:r>
            <a:r>
              <a:rPr lang="he-IL" sz="1600" dirty="0" smtClean="0"/>
              <a:t> ועוד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בצקת ריאות וקוצר נשימה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מעקב עצמי אחר הלחץ דם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לא להפסיק את התרופה בפתאומיות ( הערה – כדי לא לגרום לאפקט </a:t>
            </a:r>
            <a:r>
              <a:rPr lang="en-US" sz="1600" dirty="0" smtClean="0"/>
              <a:t>rebound</a:t>
            </a:r>
            <a:r>
              <a:rPr lang="he-IL" sz="1600" dirty="0" smtClean="0"/>
              <a:t> שיכול להתבטא בלחץ דם גבוה, כאבים בחזה ועוד)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7. מנגנון פעולה: הרחבת כלי דם </a:t>
            </a: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יתר לחץ דם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076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Enalapril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</a:t>
            </a:r>
            <a:r>
              <a:rPr lang="he-IL" sz="1600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 err="1" smtClean="0"/>
              <a:t>E</a:t>
            </a:r>
            <a:r>
              <a:rPr lang="en-US" sz="1600" dirty="0" err="1" smtClean="0"/>
              <a:t>nalapril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Enaladex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יתר לחץ דם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אי ספיקה לבבית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אי ספיקה כלייתית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ירידת לחץ דם שמתבטאת בסחרחורות, </a:t>
            </a:r>
            <a:r>
              <a:rPr lang="he-IL" sz="1600" dirty="0" err="1" smtClean="0"/>
              <a:t>טאכיקרדיה</a:t>
            </a:r>
            <a:r>
              <a:rPr lang="he-IL" sz="1600" dirty="0" smtClean="0"/>
              <a:t> ועוד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הפרעה במאזן המלחים בדם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מעקב עצמי אחר הלחץ דם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שינויי תנוחות איטיים ( הערה – על מנת למנות צניחה פתאומית של הלחץ דם שתוביל לעלפון)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לשתות מספיק מים כדי להימנע מהתייבשות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7. מנגנון פעולה: הרחבת כלי דם + הגברת הפרשה ל מים ומלחים בשתן </a:t>
            </a: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יתר לחץ דם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374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Hydrochlorothiazide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2100" y="1422400"/>
            <a:ext cx="11645900" cy="53213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</a:t>
            </a:r>
            <a:r>
              <a:rPr lang="he-IL" sz="1600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400" dirty="0" smtClean="0"/>
              <a:t>Hydrochlorothiazide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Disothiazide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יתר לחץ דם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בצקות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err="1" smtClean="0"/>
              <a:t>אנאוריה</a:t>
            </a:r>
            <a:r>
              <a:rPr lang="he-IL" sz="1600" dirty="0" smtClean="0"/>
              <a:t> ( היעדר מתן שתן, פחות מ50 מ"ל ליממה)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/>
              <a:t>הפרעה במאזן המלחים בדם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דלקת ריאות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פריחה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דיכוי יצור תאי דם במח העצם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err="1" smtClean="0"/>
              <a:t>פנקראטיטיס</a:t>
            </a:r>
            <a:r>
              <a:rPr lang="he-IL" sz="1600" dirty="0" smtClean="0"/>
              <a:t> ( דלקת בלבלב)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אי ספיקה כלייתית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מעקב עצמי אחר הלחץ דם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/>
              <a:t>שינויי תנוחות איטיים ( הערה – על מנת למנות צניחה פתאומית של הלחץ דם שתוביל לעלפון)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לקחת בבוקר או צהריים עם ארוחה 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שימוש בקרם הגנה בחשיפה לשמש </a:t>
            </a:r>
          </a:p>
          <a:p>
            <a:pPr marL="342900" indent="-342900">
              <a:buFont typeface="+mj-cs"/>
              <a:buAutoNum type="hebrew2Minus"/>
            </a:pPr>
            <a:endParaRPr lang="he-IL" sz="1600" dirty="0" smtClean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יתר לחץ דם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14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יתר שומנים בדם (</a:t>
            </a:r>
            <a:r>
              <a:rPr lang="he-IL" dirty="0" err="1" smtClean="0"/>
              <a:t>היפרליפידיה</a:t>
            </a:r>
            <a:r>
              <a:rPr lang="he-IL" dirty="0" smtClean="0"/>
              <a:t>)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מנגנון </a:t>
            </a:r>
            <a:r>
              <a:rPr lang="he-IL" sz="4000" dirty="0" smtClean="0"/>
              <a:t>פעולה</a:t>
            </a:r>
          </a:p>
          <a:p>
            <a:pPr marL="457200" indent="-457200">
              <a:buAutoNum type="arabicPeriod"/>
            </a:pPr>
            <a:r>
              <a:rPr lang="he-IL" sz="2000" dirty="0" smtClean="0"/>
              <a:t>הפחתת ייצור כולסטרול (הערה – ייצור כולסטרול מתקיימים בכבד)</a:t>
            </a:r>
          </a:p>
          <a:p>
            <a:pPr marL="457200" indent="-457200">
              <a:buAutoNum type="arabicPeriod"/>
            </a:pPr>
            <a:r>
              <a:rPr lang="he-IL" sz="2000" dirty="0" smtClean="0"/>
              <a:t>הגברת כניסת שומנים מהדם אל התאים וניצולם להפקת אנרגיה </a:t>
            </a:r>
          </a:p>
          <a:p>
            <a:pPr marL="457200" indent="-457200">
              <a:buAutoNum type="arabicPeriod"/>
            </a:pPr>
            <a:r>
              <a:rPr lang="he-IL" sz="2000" dirty="0" smtClean="0"/>
              <a:t>הפחתת ספיגת כולסטרול מהמעיים לדם </a:t>
            </a:r>
          </a:p>
          <a:p>
            <a:pPr marL="457200" indent="-457200">
              <a:buAutoNum type="arabicPeriod"/>
            </a:pPr>
            <a:endParaRPr lang="he-IL" sz="2000" dirty="0" smtClean="0"/>
          </a:p>
        </p:txBody>
      </p:sp>
    </p:spTree>
    <p:extLst>
      <p:ext uri="{BB962C8B-B14F-4D97-AF65-F5344CB8AC3E}">
        <p14:creationId xmlns:p14="http://schemas.microsoft.com/office/powerpoint/2010/main" val="130580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Simvastatin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</a:t>
            </a:r>
            <a:r>
              <a:rPr lang="he-IL" sz="1600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u="sng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/>
              <a:t>Simvastatin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Simvacor</a:t>
            </a:r>
            <a:endParaRPr lang="en-US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Simvaxon</a:t>
            </a:r>
            <a:endParaRPr lang="en-US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smtClean="0"/>
              <a:t>Simvastatin </a:t>
            </a:r>
            <a:r>
              <a:rPr lang="en-US" sz="1600" dirty="0" err="1" smtClean="0"/>
              <a:t>Teva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רמת כולסטרול/שומנים גבוהה בדם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הפחתת סיכון לתמותה כתוצאה ממחלת לב וכלי דם 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הפרעה </a:t>
            </a:r>
            <a:r>
              <a:rPr lang="he-IL" sz="1600" dirty="0" err="1" smtClean="0"/>
              <a:t>בתפקוי</a:t>
            </a:r>
            <a:r>
              <a:rPr lang="he-IL" sz="1600" dirty="0" smtClean="0"/>
              <a:t> כבד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פירוק רקמת שריר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אי ספיקה כלייתית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פגיעה בכבד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לקחת בערב (הערה – עיקר ייצור הכולסטרול בגוף מתקיים בשעות הלילה)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שמירה על אורח חיים בריא – תזונה נכונה, פעילות גופנית ועוד...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יתר שומנים דם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268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אנמיה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/>
              <a:t>פיזיולוגיה </a:t>
            </a:r>
          </a:p>
          <a:p>
            <a:pPr algn="ctr"/>
            <a:endParaRPr lang="he-IL" sz="3600" dirty="0" smtClean="0"/>
          </a:p>
          <a:p>
            <a:r>
              <a:rPr lang="he-IL" sz="2800" dirty="0" smtClean="0"/>
              <a:t>אנמיה = ירידה ברמת ההמוגלובין בדם </a:t>
            </a:r>
          </a:p>
          <a:p>
            <a:r>
              <a:rPr lang="he-IL" sz="2800" dirty="0" smtClean="0"/>
              <a:t>המוגלובין = חלבון שנמצא בתאי דם אדומים ונושא חמצן לרקמות הגוף </a:t>
            </a:r>
          </a:p>
          <a:p>
            <a:r>
              <a:rPr lang="he-IL" sz="2800" dirty="0" smtClean="0"/>
              <a:t>גורמים אפשריים לאנמיה: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800" dirty="0" smtClean="0"/>
              <a:t>ייצור מופחת של תאי דם אדומים והמוגלובין יכול להיגרם עקב חוסר בחומרי ( ברזל, חומצה פולית, ויטמין </a:t>
            </a:r>
            <a:r>
              <a:rPr lang="en-US" sz="2800" dirty="0" smtClean="0"/>
              <a:t>B12</a:t>
            </a:r>
            <a:r>
              <a:rPr lang="he-IL" sz="2800" dirty="0" smtClean="0"/>
              <a:t>) או בעיה כלייתית.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800" dirty="0" smtClean="0"/>
              <a:t>פירוק מוגבר של תאי דם אדומים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800" dirty="0" smtClean="0"/>
              <a:t>איבוד דם </a:t>
            </a: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35641582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971</Words>
  <Application>Microsoft Office PowerPoint</Application>
  <PresentationFormat>מסך רחב</PresentationFormat>
  <Paragraphs>237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יתר לחץ דם </vt:lpstr>
      <vt:lpstr>יתר לחץ דם </vt:lpstr>
      <vt:lpstr>Amlodipine</vt:lpstr>
      <vt:lpstr>Enalapril</vt:lpstr>
      <vt:lpstr>Hydrochlorothiazide</vt:lpstr>
      <vt:lpstr>יתר שומנים בדם (היפרליפידיה) </vt:lpstr>
      <vt:lpstr>Simvastatin</vt:lpstr>
      <vt:lpstr>אנמיה </vt:lpstr>
      <vt:lpstr>Ferrous Calcium Citrate </vt:lpstr>
      <vt:lpstr>Folic Acid (Vitamin B9)</vt:lpstr>
      <vt:lpstr>Acetylsalicylic Acid </vt:lpstr>
      <vt:lpstr>המשך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Shira Bodek</dc:creator>
  <cp:lastModifiedBy>Shira Bodek</cp:lastModifiedBy>
  <cp:revision>15</cp:revision>
  <dcterms:created xsi:type="dcterms:W3CDTF">2021-08-17T11:45:06Z</dcterms:created>
  <dcterms:modified xsi:type="dcterms:W3CDTF">2021-08-17T17:43:36Z</dcterms:modified>
</cp:coreProperties>
</file>