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363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770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132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971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867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183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722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110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269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482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46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10F34-196C-4658-ADF0-5AF8B1EA3DCE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686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9300" y="1346200"/>
            <a:ext cx="10769600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9600" dirty="0" smtClean="0"/>
              <a:t>לומדת תרופות תקן </a:t>
            </a:r>
            <a:r>
              <a:rPr lang="he-IL" sz="9600" dirty="0" smtClean="0"/>
              <a:t>15</a:t>
            </a:r>
            <a:r>
              <a:rPr lang="he-IL" sz="9600" dirty="0" smtClean="0"/>
              <a:t> </a:t>
            </a:r>
            <a:r>
              <a:rPr lang="he-IL" sz="9600" dirty="0"/>
              <a:t>נוגדי אלרגיה </a:t>
            </a:r>
            <a:r>
              <a:rPr lang="he-IL" sz="9600" dirty="0" err="1"/>
              <a:t>ומדכאי</a:t>
            </a:r>
            <a:r>
              <a:rPr lang="he-IL" sz="9600" dirty="0"/>
              <a:t> תגובה חיסונית</a:t>
            </a:r>
            <a:endParaRPr lang="he-IL" sz="9600" dirty="0"/>
          </a:p>
        </p:txBody>
      </p:sp>
    </p:spTree>
    <p:extLst>
      <p:ext uri="{BB962C8B-B14F-4D97-AF65-F5344CB8AC3E}">
        <p14:creationId xmlns:p14="http://schemas.microsoft.com/office/powerpoint/2010/main" val="561908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err="1" smtClean="0"/>
              <a:t>Oxymetazoline</a:t>
            </a:r>
            <a:r>
              <a:rPr lang="en-US" u="sng" dirty="0" smtClean="0"/>
              <a:t> (</a:t>
            </a:r>
            <a:r>
              <a:rPr lang="en-US" u="sng" dirty="0" smtClean="0"/>
              <a:t>Nasal)</a:t>
            </a:r>
            <a:endParaRPr lang="he-IL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e-IL" sz="1600" u="sng" dirty="0" smtClean="0"/>
              <a:t>ת.ז לתרופה:</a:t>
            </a:r>
          </a:p>
          <a:p>
            <a:pPr marL="342900" indent="-342900">
              <a:spcBef>
                <a:spcPts val="0"/>
              </a:spcBef>
              <a:buAutoNum type="arabicPeriod"/>
            </a:pPr>
            <a:r>
              <a:rPr lang="he-IL" sz="1600" dirty="0" smtClean="0"/>
              <a:t>שם גנרי: </a:t>
            </a:r>
            <a:r>
              <a:rPr lang="en-US" sz="1600" dirty="0" err="1"/>
              <a:t>Oxymetazoline</a:t>
            </a:r>
            <a:r>
              <a:rPr lang="en-US" sz="1600" dirty="0"/>
              <a:t> </a:t>
            </a: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2. </a:t>
            </a:r>
            <a:r>
              <a:rPr lang="he-IL" sz="1600" dirty="0" smtClean="0"/>
              <a:t>שמות מסחריים: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en-US" sz="1600" dirty="0" err="1" smtClean="0"/>
              <a:t>Sinulen</a:t>
            </a: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3. </a:t>
            </a:r>
            <a:r>
              <a:rPr lang="he-IL" sz="1600" dirty="0" smtClean="0"/>
              <a:t>התוויות: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גודש באף 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4. התוויות נגד: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אלרגיה לתרופה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אחרי ניתוח באזור האף/פה/לוע</a:t>
            </a:r>
            <a:endParaRPr lang="he-IL" sz="1600" dirty="0" smtClean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יתר לחץ דם ומחלות לב/ כלי דם אחרות (הערה – התרופה גורמת לכיווץ כלי דם ולכן עלולה לגרום לעלייה בלחץ דם)</a:t>
            </a: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5. תופעות </a:t>
            </a:r>
            <a:r>
              <a:rPr lang="he-IL" sz="1600" dirty="0" smtClean="0"/>
              <a:t>לוואי </a:t>
            </a:r>
            <a:r>
              <a:rPr lang="he-IL" sz="1600" dirty="0" smtClean="0"/>
              <a:t>עיקריות: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יובש/צריבה בריריות האף והלוע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החמרת הגודש באף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נדיר – עלייה בלחץ דם ודפיקות לב </a:t>
            </a:r>
            <a:r>
              <a:rPr lang="he-IL" sz="1600" dirty="0"/>
              <a:t>(הערה – התרופה גורמת לכיווץ כלי דם ולכן עלולה לגרום לעלייה בלחץ דם)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6. הדרכות למטופל: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עד 2 טיפות לכל נחיר, 3 פעמים ביום, במידת הצורך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אין להשתמש יותר מ 3 ימים ברצף (הערה – עלולה להיווצר תלות </a:t>
            </a:r>
            <a:r>
              <a:rPr lang="he-IL" sz="1600" smtClean="0"/>
              <a:t>פיזיולוגית בתרופה)</a:t>
            </a:r>
            <a:endParaRPr lang="he-IL" sz="1600" dirty="0" smtClean="0"/>
          </a:p>
        </p:txBody>
      </p:sp>
      <p:sp>
        <p:nvSpPr>
          <p:cNvPr id="4" name="מלבן 3"/>
          <p:cNvSpPr/>
          <p:nvPr/>
        </p:nvSpPr>
        <p:spPr>
          <a:xfrm>
            <a:off x="965200" y="2070100"/>
            <a:ext cx="2514600" cy="207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תמונה</a:t>
            </a:r>
            <a:endParaRPr lang="he-IL" dirty="0"/>
          </a:p>
        </p:txBody>
      </p:sp>
      <p:sp>
        <p:nvSpPr>
          <p:cNvPr id="5" name="כותרת 1"/>
          <p:cNvSpPr txBox="1">
            <a:spLocks/>
          </p:cNvSpPr>
          <p:nvPr/>
        </p:nvSpPr>
        <p:spPr>
          <a:xfrm>
            <a:off x="3886200" y="198437"/>
            <a:ext cx="8051800" cy="436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700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 smtClean="0"/>
              <a:t>סטרואידים- </a:t>
            </a:r>
            <a:r>
              <a:rPr lang="he-IL" dirty="0" err="1" smtClean="0"/>
              <a:t>מדכאי</a:t>
            </a:r>
            <a:r>
              <a:rPr lang="he-IL" dirty="0" smtClean="0"/>
              <a:t> תגובה חיסונית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132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22400" y="198437"/>
            <a:ext cx="10515600" cy="1325563"/>
          </a:xfrm>
        </p:spPr>
        <p:txBody>
          <a:bodyPr/>
          <a:lstStyle/>
          <a:p>
            <a:r>
              <a:rPr lang="he-IL" dirty="0" smtClean="0"/>
              <a:t> </a:t>
            </a:r>
            <a:r>
              <a:rPr lang="he-IL" dirty="0" err="1" smtClean="0"/>
              <a:t>אנטיהיסטמינים</a:t>
            </a:r>
            <a:r>
              <a:rPr lang="he-IL" dirty="0" smtClean="0"/>
              <a:t> – נוגדי אלרגיה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596900" y="1524000"/>
            <a:ext cx="11442700" cy="41549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000" dirty="0" smtClean="0"/>
              <a:t>מנגנון </a:t>
            </a:r>
            <a:r>
              <a:rPr lang="he-IL" sz="4000" dirty="0" smtClean="0"/>
              <a:t>פעולה</a:t>
            </a:r>
          </a:p>
          <a:p>
            <a:r>
              <a:rPr lang="he-IL" sz="3200" dirty="0" smtClean="0"/>
              <a:t>מהו היסטמין?</a:t>
            </a:r>
          </a:p>
          <a:p>
            <a:r>
              <a:rPr lang="he-IL" sz="3200" dirty="0" smtClean="0"/>
              <a:t>חומר המופרש חרי זיהוי אלרגן ומעורר תגובה חיסונית אלרגית: </a:t>
            </a:r>
          </a:p>
          <a:p>
            <a:r>
              <a:rPr lang="he-IL" sz="3200" dirty="0" smtClean="0"/>
              <a:t>הפרשה מוגברת בריריות, הרחבת כלי דם (אודם ובצקות), כיווץ סמפונות ועוד..</a:t>
            </a:r>
          </a:p>
          <a:p>
            <a:r>
              <a:rPr lang="he-IL" sz="3200" dirty="0" smtClean="0"/>
              <a:t>מהם אנטי-</a:t>
            </a:r>
            <a:r>
              <a:rPr lang="he-IL" sz="3200" dirty="0" err="1" smtClean="0"/>
              <a:t>היסטמינם</a:t>
            </a:r>
            <a:r>
              <a:rPr lang="he-IL" sz="3200" dirty="0" smtClean="0"/>
              <a:t>?</a:t>
            </a:r>
          </a:p>
          <a:p>
            <a:r>
              <a:rPr lang="he-IL" sz="3200" dirty="0" smtClean="0"/>
              <a:t>תרופות החוסמו</a:t>
            </a:r>
            <a:r>
              <a:rPr lang="he-IL" sz="3200" dirty="0" smtClean="0"/>
              <a:t>ת </a:t>
            </a:r>
            <a:r>
              <a:rPr lang="he-IL" sz="3200" dirty="0"/>
              <a:t>א</a:t>
            </a:r>
            <a:r>
              <a:rPr lang="he-IL" sz="3200" dirty="0" smtClean="0"/>
              <a:t>ת הקולטנים להיסטמין ולכן מעכבת את בפעילות שלו (מעכבות ומדכאות תסמיני אלרגיה)</a:t>
            </a:r>
          </a:p>
        </p:txBody>
      </p:sp>
    </p:spTree>
    <p:extLst>
      <p:ext uri="{BB962C8B-B14F-4D97-AF65-F5344CB8AC3E}">
        <p14:creationId xmlns:p14="http://schemas.microsoft.com/office/powerpoint/2010/main" val="3309367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err="1" smtClean="0"/>
              <a:t>Loratadine</a:t>
            </a:r>
            <a:r>
              <a:rPr lang="en-US" u="sng" dirty="0" smtClean="0"/>
              <a:t>, </a:t>
            </a:r>
            <a:r>
              <a:rPr lang="en-US" u="sng" dirty="0" err="1" smtClean="0"/>
              <a:t>Desloratadine</a:t>
            </a:r>
            <a:endParaRPr lang="he-IL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e-IL" sz="1600" u="sng" dirty="0" smtClean="0"/>
              <a:t>ת.ז לתרופה:</a:t>
            </a:r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1. שם גנרי: </a:t>
            </a:r>
            <a:r>
              <a:rPr lang="en-US" sz="1600" dirty="0" err="1"/>
              <a:t>Loratadine</a:t>
            </a:r>
            <a:r>
              <a:rPr lang="en-US" sz="1600" dirty="0"/>
              <a:t>, </a:t>
            </a:r>
            <a:r>
              <a:rPr lang="en-US" sz="1600" dirty="0" err="1"/>
              <a:t>Desloratadine</a:t>
            </a: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2. </a:t>
            </a:r>
            <a:r>
              <a:rPr lang="he-IL" sz="1600" dirty="0" smtClean="0"/>
              <a:t>שמות מסחריים: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en-US" sz="1600" dirty="0" err="1" smtClean="0"/>
              <a:t>Allergyx</a:t>
            </a:r>
            <a:endParaRPr lang="en-US" sz="1600" dirty="0" smtClean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en-US" sz="1600" dirty="0" err="1" smtClean="0"/>
              <a:t>Aerius</a:t>
            </a: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3. </a:t>
            </a:r>
            <a:r>
              <a:rPr lang="he-IL" sz="1600" dirty="0" smtClean="0"/>
              <a:t>התוויות: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נזלת אלרגית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אורטיקריה (הערה- סוג של פריחה המתבטאת בנגעים אדומים בולטים בצורות שונות ומגרדות)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4. התוויות נגד: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אלרגיה לתרופה 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5. תופעות </a:t>
            </a:r>
            <a:r>
              <a:rPr lang="he-IL" sz="1600" dirty="0" smtClean="0"/>
              <a:t>לוואי </a:t>
            </a:r>
            <a:r>
              <a:rPr lang="he-IL" sz="1600" dirty="0" smtClean="0"/>
              <a:t>עיקריות: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ישנוניות במינונים גבוהים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6. הדרכות למטופל: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שימוש מעבר למינון המקובל עלול לגרום לישנוניות</a:t>
            </a:r>
            <a:endParaRPr lang="he-IL" sz="1600" dirty="0"/>
          </a:p>
        </p:txBody>
      </p:sp>
      <p:sp>
        <p:nvSpPr>
          <p:cNvPr id="4" name="מלבן 3"/>
          <p:cNvSpPr/>
          <p:nvPr/>
        </p:nvSpPr>
        <p:spPr>
          <a:xfrm>
            <a:off x="965200" y="2070100"/>
            <a:ext cx="2514600" cy="207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תמונה</a:t>
            </a:r>
            <a:endParaRPr lang="he-IL" dirty="0"/>
          </a:p>
        </p:txBody>
      </p:sp>
      <p:sp>
        <p:nvSpPr>
          <p:cNvPr id="5" name="כותרת 1"/>
          <p:cNvSpPr txBox="1">
            <a:spLocks/>
          </p:cNvSpPr>
          <p:nvPr/>
        </p:nvSpPr>
        <p:spPr>
          <a:xfrm>
            <a:off x="3886200" y="198437"/>
            <a:ext cx="8051800" cy="436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625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 err="1" smtClean="0"/>
              <a:t>אנטיהיסטמינים</a:t>
            </a:r>
            <a:r>
              <a:rPr lang="he-IL" dirty="0" smtClean="0"/>
              <a:t> </a:t>
            </a:r>
            <a:r>
              <a:rPr lang="he-IL" dirty="0" smtClean="0"/>
              <a:t>– נוגדי אלרגיה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80761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err="1" smtClean="0"/>
              <a:t>A</a:t>
            </a:r>
            <a:r>
              <a:rPr lang="en-US" u="sng" dirty="0" err="1" smtClean="0"/>
              <a:t>zelastine</a:t>
            </a:r>
            <a:r>
              <a:rPr lang="en-US" u="sng" dirty="0" smtClean="0"/>
              <a:t> (Sol.)</a:t>
            </a:r>
            <a:endParaRPr lang="he-IL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e-IL" sz="1600" u="sng" dirty="0" smtClean="0"/>
              <a:t>ת.ז לתרופה:</a:t>
            </a:r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1. שם גנרי: </a:t>
            </a:r>
            <a:r>
              <a:rPr lang="en-US" sz="1600" dirty="0" err="1" smtClean="0"/>
              <a:t>Azelastine</a:t>
            </a: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2. </a:t>
            </a:r>
            <a:r>
              <a:rPr lang="he-IL" sz="1600" dirty="0" smtClean="0"/>
              <a:t>שמות מסחריים: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en-US" sz="1600" dirty="0" err="1" smtClean="0"/>
              <a:t>Optilast</a:t>
            </a:r>
            <a:endParaRPr lang="en-US" sz="1600" dirty="0" smtClean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en-US" sz="1600" dirty="0" err="1" smtClean="0"/>
              <a:t>Astelin</a:t>
            </a: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3. </a:t>
            </a:r>
            <a:r>
              <a:rPr lang="he-IL" sz="1600" dirty="0" smtClean="0"/>
              <a:t>התוויות: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נזלת אלרגית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דלקת עיניים אלרגית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en-US" sz="1600" dirty="0" smtClean="0"/>
              <a:t>Vasomotor Rhinitis</a:t>
            </a:r>
            <a:r>
              <a:rPr lang="he-IL" sz="1600" dirty="0" smtClean="0"/>
              <a:t> – נזלת כתוצאה מהרחבת כלי דם בריריות האף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4. התוויות נגד: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אלרגיה לתרופה 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5. תופעות </a:t>
            </a:r>
            <a:r>
              <a:rPr lang="he-IL" sz="1600" dirty="0" smtClean="0"/>
              <a:t>לוואי </a:t>
            </a:r>
            <a:r>
              <a:rPr lang="he-IL" sz="1600" dirty="0" smtClean="0"/>
              <a:t>עיקריות: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ישנוניות (בשימוש דרך האף)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התקף אסטמה(בשימוש דרך האף, נדיר)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6. הדרכות למטופל: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לפני שימוש בטיפות עיניים יש להקפיד על שטיפת ידיים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בזמן שימוש בטיפות עיניים אין לגעת בפיית הבקבוקון בעין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אין לבצע פעולות הדורשות ערנות לאחר שימוש בתרופה דרך האף </a:t>
            </a:r>
            <a:endParaRPr lang="he-IL" sz="1600" dirty="0"/>
          </a:p>
        </p:txBody>
      </p:sp>
      <p:sp>
        <p:nvSpPr>
          <p:cNvPr id="4" name="מלבן 3"/>
          <p:cNvSpPr/>
          <p:nvPr/>
        </p:nvSpPr>
        <p:spPr>
          <a:xfrm>
            <a:off x="965200" y="2070100"/>
            <a:ext cx="2514600" cy="207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תמונה</a:t>
            </a:r>
            <a:endParaRPr lang="he-IL" dirty="0"/>
          </a:p>
        </p:txBody>
      </p:sp>
      <p:sp>
        <p:nvSpPr>
          <p:cNvPr id="5" name="כותרת 1"/>
          <p:cNvSpPr txBox="1">
            <a:spLocks/>
          </p:cNvSpPr>
          <p:nvPr/>
        </p:nvSpPr>
        <p:spPr>
          <a:xfrm>
            <a:off x="3886200" y="198437"/>
            <a:ext cx="8051800" cy="436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700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 err="1" smtClean="0"/>
              <a:t>אנטיהיסטמינים</a:t>
            </a:r>
            <a:r>
              <a:rPr lang="he-IL" dirty="0" smtClean="0"/>
              <a:t> </a:t>
            </a:r>
            <a:r>
              <a:rPr lang="he-IL" dirty="0" smtClean="0"/>
              <a:t>– נוגדי אלרגיה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08160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22400" y="198437"/>
            <a:ext cx="10515600" cy="1325563"/>
          </a:xfrm>
        </p:spPr>
        <p:txBody>
          <a:bodyPr/>
          <a:lstStyle/>
          <a:p>
            <a:r>
              <a:rPr lang="he-IL" dirty="0" smtClean="0"/>
              <a:t>סטרואידים – </a:t>
            </a:r>
            <a:r>
              <a:rPr lang="he-IL" dirty="0" err="1" smtClean="0"/>
              <a:t>מדכאי</a:t>
            </a:r>
            <a:r>
              <a:rPr lang="he-IL" dirty="0" smtClean="0"/>
              <a:t> תגובה חיסונית 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596900" y="1524000"/>
            <a:ext cx="11442700" cy="36625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000" dirty="0" smtClean="0"/>
              <a:t>מנגנון </a:t>
            </a:r>
            <a:r>
              <a:rPr lang="he-IL" sz="4000" dirty="0" smtClean="0"/>
              <a:t>פעולה</a:t>
            </a:r>
          </a:p>
          <a:p>
            <a:r>
              <a:rPr lang="he-IL" sz="3200" dirty="0" smtClean="0"/>
              <a:t>מהם סטרואידים?</a:t>
            </a:r>
          </a:p>
          <a:p>
            <a:r>
              <a:rPr lang="he-IL" sz="3200" dirty="0" smtClean="0"/>
              <a:t>הורמונים המופרשים מבלוטת האדרנל (יותרת הכליה) וממלאים תפקידים רבים בגוף כמו למשל: איזון לחץ דם, איזון רמת סוכר ועוד..</a:t>
            </a:r>
          </a:p>
          <a:p>
            <a:r>
              <a:rPr lang="he-IL" sz="3200" dirty="0" smtClean="0"/>
              <a:t>בנוסף, סטרואידים מדכאים את פעילות מערכת החיסון</a:t>
            </a:r>
          </a:p>
          <a:p>
            <a:r>
              <a:rPr lang="he-IL" sz="3200" dirty="0" smtClean="0"/>
              <a:t>באלו מצבים נותנים תרופות </a:t>
            </a:r>
            <a:r>
              <a:rPr lang="he-IL" sz="3200" dirty="0" err="1" smtClean="0"/>
              <a:t>סטרואידיות</a:t>
            </a:r>
            <a:r>
              <a:rPr lang="he-IL" sz="3200" dirty="0" smtClean="0"/>
              <a:t>?</a:t>
            </a:r>
          </a:p>
          <a:p>
            <a:r>
              <a:rPr lang="he-IL" sz="3200" dirty="0" smtClean="0"/>
              <a:t>תגובות אלרגיות, מחלות דלקתיות, חסרים </a:t>
            </a:r>
            <a:r>
              <a:rPr lang="he-IL" sz="3200" dirty="0" err="1" smtClean="0"/>
              <a:t>הורמינליים</a:t>
            </a:r>
            <a:r>
              <a:rPr lang="he-IL" sz="3200" dirty="0" smtClean="0"/>
              <a:t> ועוד..</a:t>
            </a:r>
            <a:endParaRPr lang="he-IL" sz="3200" dirty="0" smtClean="0"/>
          </a:p>
        </p:txBody>
      </p:sp>
    </p:spTree>
    <p:extLst>
      <p:ext uri="{BB962C8B-B14F-4D97-AF65-F5344CB8AC3E}">
        <p14:creationId xmlns:p14="http://schemas.microsoft.com/office/powerpoint/2010/main" val="3044484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err="1" smtClean="0"/>
              <a:t>Predisone</a:t>
            </a:r>
            <a:endParaRPr lang="he-IL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e-IL" sz="1600" u="sng" dirty="0" smtClean="0"/>
              <a:t>ת.ז לתרופה:</a:t>
            </a:r>
          </a:p>
          <a:p>
            <a:pPr marL="342900" indent="-342900">
              <a:spcBef>
                <a:spcPts val="0"/>
              </a:spcBef>
              <a:buAutoNum type="arabicPeriod"/>
            </a:pPr>
            <a:r>
              <a:rPr lang="he-IL" sz="1600" dirty="0" smtClean="0"/>
              <a:t>שם גנרי: </a:t>
            </a:r>
            <a:r>
              <a:rPr lang="en-US" sz="1600" dirty="0" err="1" smtClean="0"/>
              <a:t>Predisone</a:t>
            </a: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2. </a:t>
            </a:r>
            <a:r>
              <a:rPr lang="he-IL" sz="1600" dirty="0" smtClean="0"/>
              <a:t>שמות מסחריים: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en-US" sz="1600" dirty="0" err="1" smtClean="0"/>
              <a:t>Predisone</a:t>
            </a: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3. </a:t>
            </a:r>
            <a:r>
              <a:rPr lang="he-IL" sz="1600" dirty="0" smtClean="0"/>
              <a:t>התוויות: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דלקת חמורה (עקב זיהום/גידול/אחר)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הפרעות הורמונליות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4. התוויות נגד: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אלרגיה לתרופה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זיהומים חמורים ספציפיים (זיהום פטרייתי בדם, זיהום הרפס בעין..)</a:t>
            </a: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5. תופעות </a:t>
            </a:r>
            <a:r>
              <a:rPr lang="he-IL" sz="1600" dirty="0" smtClean="0"/>
              <a:t>לוואי </a:t>
            </a:r>
            <a:r>
              <a:rPr lang="he-IL" sz="1600" dirty="0" smtClean="0"/>
              <a:t>עיקריות: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תופעות נוירולוגיות ופסיכיאטריות (פרכוסים, פסיכוזה, קשיי שינה ועוד..)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תופעות לבביות (אי ספיקת לב, הפרעות קצב לב, קרישי דם ועוד..)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תופעות במערכת העיכול (כאבי בטן, כיב קיבה, דלקת בלבלב ועוד..)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עלייה ברמות סוכר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עלייה בלחץ דם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הפרעות במאזן מלחים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6. הדרכות למטופל: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לא להפסיק את הטיפול בפתאומיות</a:t>
            </a:r>
            <a:r>
              <a:rPr lang="he-IL" sz="1600" dirty="0" smtClean="0"/>
              <a:t>, אלא בהתאם להנחיות רופא בלבד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לקחת עם אוכל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להיות ערניים לפצעים/זיהומים שאינם מחלימים </a:t>
            </a:r>
            <a:endParaRPr lang="he-IL" sz="1600" dirty="0"/>
          </a:p>
        </p:txBody>
      </p:sp>
      <p:sp>
        <p:nvSpPr>
          <p:cNvPr id="4" name="מלבן 3"/>
          <p:cNvSpPr/>
          <p:nvPr/>
        </p:nvSpPr>
        <p:spPr>
          <a:xfrm>
            <a:off x="965200" y="2070100"/>
            <a:ext cx="2514600" cy="207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תמונה</a:t>
            </a:r>
            <a:endParaRPr lang="he-IL" dirty="0"/>
          </a:p>
        </p:txBody>
      </p:sp>
      <p:sp>
        <p:nvSpPr>
          <p:cNvPr id="5" name="כותרת 1"/>
          <p:cNvSpPr txBox="1">
            <a:spLocks/>
          </p:cNvSpPr>
          <p:nvPr/>
        </p:nvSpPr>
        <p:spPr>
          <a:xfrm>
            <a:off x="3886200" y="198437"/>
            <a:ext cx="8051800" cy="436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700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 smtClean="0"/>
              <a:t>סטרואידים- </a:t>
            </a:r>
            <a:r>
              <a:rPr lang="he-IL" dirty="0" err="1" smtClean="0"/>
              <a:t>מדכאי</a:t>
            </a:r>
            <a:r>
              <a:rPr lang="he-IL" dirty="0" smtClean="0"/>
              <a:t> תגובה חיסונית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24718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Fluticasone (</a:t>
            </a:r>
            <a:r>
              <a:rPr lang="en-US" u="sng" dirty="0" smtClean="0"/>
              <a:t>Nasal)</a:t>
            </a:r>
            <a:endParaRPr lang="he-IL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e-IL" sz="1600" u="sng" dirty="0" smtClean="0"/>
              <a:t>ת.ז לתרופה:</a:t>
            </a:r>
          </a:p>
          <a:p>
            <a:pPr marL="342900" indent="-342900">
              <a:spcBef>
                <a:spcPts val="0"/>
              </a:spcBef>
              <a:buAutoNum type="arabicPeriod"/>
            </a:pPr>
            <a:r>
              <a:rPr lang="he-IL" sz="1600" dirty="0" smtClean="0"/>
              <a:t>שם גנרי: </a:t>
            </a:r>
            <a:r>
              <a:rPr lang="en-US" sz="1600" dirty="0"/>
              <a:t>Fluticasone</a:t>
            </a: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2. </a:t>
            </a:r>
            <a:r>
              <a:rPr lang="he-IL" sz="1600" dirty="0" smtClean="0"/>
              <a:t>שמות מסחריים: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en-US" sz="1600" dirty="0" err="1" smtClean="0"/>
              <a:t>Flixonase</a:t>
            </a: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3. </a:t>
            </a:r>
            <a:r>
              <a:rPr lang="he-IL" sz="1600" dirty="0" smtClean="0"/>
              <a:t>התוויות: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נזלת (אלרגית ולא אלרגית)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4. התוויות נגד: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אלרגיה לתרופה 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5. תופעות </a:t>
            </a:r>
            <a:r>
              <a:rPr lang="he-IL" sz="1600" dirty="0" smtClean="0"/>
              <a:t>לוואי </a:t>
            </a:r>
            <a:r>
              <a:rPr lang="he-IL" sz="1600" dirty="0" smtClean="0"/>
              <a:t>עיקריות: אין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6. הדרכות למטופל: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להימנע מריסוס לעיניים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לנער לפני שימוש</a:t>
            </a:r>
          </a:p>
        </p:txBody>
      </p:sp>
      <p:sp>
        <p:nvSpPr>
          <p:cNvPr id="4" name="מלבן 3"/>
          <p:cNvSpPr/>
          <p:nvPr/>
        </p:nvSpPr>
        <p:spPr>
          <a:xfrm>
            <a:off x="965200" y="2070100"/>
            <a:ext cx="2514600" cy="207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תמונה</a:t>
            </a:r>
            <a:endParaRPr lang="he-IL" dirty="0"/>
          </a:p>
        </p:txBody>
      </p:sp>
      <p:sp>
        <p:nvSpPr>
          <p:cNvPr id="5" name="כותרת 1"/>
          <p:cNvSpPr txBox="1">
            <a:spLocks/>
          </p:cNvSpPr>
          <p:nvPr/>
        </p:nvSpPr>
        <p:spPr>
          <a:xfrm>
            <a:off x="3886200" y="198437"/>
            <a:ext cx="8051800" cy="436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700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 smtClean="0"/>
              <a:t>סטרואידים- </a:t>
            </a:r>
            <a:r>
              <a:rPr lang="he-IL" dirty="0" err="1" smtClean="0"/>
              <a:t>מדכאי</a:t>
            </a:r>
            <a:r>
              <a:rPr lang="he-IL" dirty="0" smtClean="0"/>
              <a:t> תגובה חיסונית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9688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u="sng" dirty="0" smtClean="0"/>
              <a:t>(משחה) </a:t>
            </a:r>
            <a:r>
              <a:rPr lang="en-US" u="sng" dirty="0" smtClean="0"/>
              <a:t>Betamethasone 0.1%</a:t>
            </a:r>
            <a:endParaRPr lang="he-IL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e-IL" sz="1600" u="sng" dirty="0" smtClean="0"/>
              <a:t>ת.ז לתרופה:</a:t>
            </a:r>
          </a:p>
          <a:p>
            <a:pPr marL="342900" indent="-342900">
              <a:spcBef>
                <a:spcPts val="0"/>
              </a:spcBef>
              <a:buAutoNum type="arabicPeriod"/>
            </a:pPr>
            <a:r>
              <a:rPr lang="he-IL" sz="1600" dirty="0" smtClean="0"/>
              <a:t>שם גנרי: </a:t>
            </a:r>
            <a:r>
              <a:rPr lang="en-US" sz="1600" dirty="0"/>
              <a:t>Betamethasone 0.1</a:t>
            </a:r>
            <a:r>
              <a:rPr lang="en-US" sz="1600" dirty="0" smtClean="0"/>
              <a:t>%</a:t>
            </a:r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2. </a:t>
            </a:r>
            <a:r>
              <a:rPr lang="he-IL" sz="1600" dirty="0" smtClean="0"/>
              <a:t>שמות מסחריים: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en-US" sz="1600" dirty="0" err="1" smtClean="0"/>
              <a:t>Betacaroten</a:t>
            </a: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3. </a:t>
            </a:r>
            <a:r>
              <a:rPr lang="he-IL" sz="1600" dirty="0" smtClean="0"/>
              <a:t>התוויות: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נגעים דלקתיים בעור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פסוריאזיס ( הערה – מחלת עור שמתבטאת בנגעים קשקשיים מרובים)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4. התוויות נגד: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אלרגיה לתרופה ולסטרואידים אחרים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5. תופעות </a:t>
            </a:r>
            <a:r>
              <a:rPr lang="he-IL" sz="1600" dirty="0" smtClean="0"/>
              <a:t>לוואי </a:t>
            </a:r>
            <a:r>
              <a:rPr lang="he-IL" sz="1600" dirty="0" smtClean="0"/>
              <a:t>עיקריות: אין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6. הדרכות למטופל: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לשימוש חיצוני בלבד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לשטוף ידיים אחרי המריחה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יש למרוח שכבה דקה בלי לעסות את אזור המריחה ולהמתין לספיגה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שמירה על היגיינת העור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להגיע לבדיקת רופא במידה ויש גירוי עור או זיהום משני של העור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endParaRPr lang="he-IL" sz="1600" dirty="0" smtClean="0"/>
          </a:p>
        </p:txBody>
      </p:sp>
      <p:sp>
        <p:nvSpPr>
          <p:cNvPr id="4" name="מלבן 3"/>
          <p:cNvSpPr/>
          <p:nvPr/>
        </p:nvSpPr>
        <p:spPr>
          <a:xfrm>
            <a:off x="965200" y="2070100"/>
            <a:ext cx="2514600" cy="207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תמונה</a:t>
            </a:r>
            <a:endParaRPr lang="he-IL" dirty="0"/>
          </a:p>
        </p:txBody>
      </p:sp>
      <p:sp>
        <p:nvSpPr>
          <p:cNvPr id="5" name="כותרת 1"/>
          <p:cNvSpPr txBox="1">
            <a:spLocks/>
          </p:cNvSpPr>
          <p:nvPr/>
        </p:nvSpPr>
        <p:spPr>
          <a:xfrm>
            <a:off x="3886200" y="198437"/>
            <a:ext cx="8051800" cy="436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700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 smtClean="0"/>
              <a:t>סטרואידים- </a:t>
            </a:r>
            <a:r>
              <a:rPr lang="he-IL" dirty="0" err="1" smtClean="0"/>
              <a:t>מדכאי</a:t>
            </a:r>
            <a:r>
              <a:rPr lang="he-IL" dirty="0" smtClean="0"/>
              <a:t> תגובה חיסונית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73314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P</a:t>
            </a:r>
            <a:r>
              <a:rPr lang="en-US" u="sng" dirty="0" smtClean="0"/>
              <a:t>seudoephedrine</a:t>
            </a:r>
            <a:endParaRPr lang="he-IL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e-IL" sz="1600" u="sng" dirty="0" smtClean="0"/>
              <a:t>ת.ז לתרופה:</a:t>
            </a:r>
          </a:p>
          <a:p>
            <a:pPr marL="342900" indent="-342900">
              <a:spcBef>
                <a:spcPts val="0"/>
              </a:spcBef>
              <a:buAutoNum type="arabicPeriod"/>
            </a:pPr>
            <a:r>
              <a:rPr lang="he-IL" sz="1600" dirty="0" smtClean="0"/>
              <a:t>שם גנרי: </a:t>
            </a:r>
            <a:r>
              <a:rPr lang="en-US" sz="1600" dirty="0" smtClean="0"/>
              <a:t>Pseudoephedrine</a:t>
            </a: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2. </a:t>
            </a:r>
            <a:r>
              <a:rPr lang="he-IL" sz="1600" dirty="0" smtClean="0"/>
              <a:t>שמות מסחריים: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en-US" sz="1600" dirty="0" err="1" smtClean="0"/>
              <a:t>Sinufed</a:t>
            </a: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3. </a:t>
            </a:r>
            <a:r>
              <a:rPr lang="he-IL" sz="1600" dirty="0" smtClean="0"/>
              <a:t>התוויות: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גודש באף 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4. התוויות נגד: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אלרגיה לתרופה 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5. תופעות </a:t>
            </a:r>
            <a:r>
              <a:rPr lang="he-IL" sz="1600" dirty="0" smtClean="0"/>
              <a:t>לוואי </a:t>
            </a:r>
            <a:r>
              <a:rPr lang="he-IL" sz="1600" dirty="0" smtClean="0"/>
              <a:t>עיקריות: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קשיי שינה, עצבנות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err="1" smtClean="0"/>
              <a:t>פלפיטציות</a:t>
            </a:r>
            <a:r>
              <a:rPr lang="he-IL" sz="1600" dirty="0" smtClean="0"/>
              <a:t> (דפיקות לב)</a:t>
            </a:r>
          </a:p>
          <a:p>
            <a:pPr marL="0" indent="0">
              <a:spcBef>
                <a:spcPts val="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6. הדרכות למטופל: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600" dirty="0" smtClean="0"/>
              <a:t>לא מומלץ לקחת שעתיים לפני השינה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endParaRPr lang="he-IL" sz="1600" dirty="0"/>
          </a:p>
          <a:p>
            <a:pPr marL="0" indent="0">
              <a:spcBef>
                <a:spcPts val="0"/>
              </a:spcBef>
              <a:buNone/>
            </a:pPr>
            <a:r>
              <a:rPr lang="he-IL" sz="1600" dirty="0" smtClean="0"/>
              <a:t>7. מנגנון פעולה: כיווץ כלי דם באף ובכך הפחתת גודש </a:t>
            </a:r>
            <a:endParaRPr lang="he-IL" sz="1600" dirty="0" smtClean="0"/>
          </a:p>
        </p:txBody>
      </p:sp>
      <p:sp>
        <p:nvSpPr>
          <p:cNvPr id="4" name="מלבן 3"/>
          <p:cNvSpPr/>
          <p:nvPr/>
        </p:nvSpPr>
        <p:spPr>
          <a:xfrm>
            <a:off x="965200" y="2070100"/>
            <a:ext cx="2514600" cy="207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תמונה</a:t>
            </a:r>
            <a:endParaRPr lang="he-IL" dirty="0"/>
          </a:p>
        </p:txBody>
      </p:sp>
      <p:sp>
        <p:nvSpPr>
          <p:cNvPr id="5" name="כותרת 1"/>
          <p:cNvSpPr txBox="1">
            <a:spLocks/>
          </p:cNvSpPr>
          <p:nvPr/>
        </p:nvSpPr>
        <p:spPr>
          <a:xfrm>
            <a:off x="3886200" y="198437"/>
            <a:ext cx="8051800" cy="436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700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 smtClean="0"/>
              <a:t>אחר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9851004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782</Words>
  <Application>Microsoft Office PowerPoint</Application>
  <PresentationFormat>מסך רחב</PresentationFormat>
  <Paragraphs>178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ערכת נושא Office</vt:lpstr>
      <vt:lpstr>מצגת של PowerPoint</vt:lpstr>
      <vt:lpstr> אנטיהיסטמינים – נוגדי אלרגיה</vt:lpstr>
      <vt:lpstr>Loratadine, Desloratadine</vt:lpstr>
      <vt:lpstr>Azelastine (Sol.)</vt:lpstr>
      <vt:lpstr>סטרואידים – מדכאי תגובה חיסונית </vt:lpstr>
      <vt:lpstr>Predisone</vt:lpstr>
      <vt:lpstr>Fluticasone (Nasal)</vt:lpstr>
      <vt:lpstr>(משחה) Betamethasone 0.1%</vt:lpstr>
      <vt:lpstr>Pseudoephedrine</vt:lpstr>
      <vt:lpstr>Oxymetazoline (Nasal)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Shira Bodek</dc:creator>
  <cp:lastModifiedBy>Shira Bodek</cp:lastModifiedBy>
  <cp:revision>12</cp:revision>
  <dcterms:created xsi:type="dcterms:W3CDTF">2021-08-17T11:45:06Z</dcterms:created>
  <dcterms:modified xsi:type="dcterms:W3CDTF">2021-08-18T06:58:25Z</dcterms:modified>
</cp:coreProperties>
</file>