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15</a:t>
            </a:r>
          </a:p>
          <a:p>
            <a:pPr algn="ctr"/>
            <a:r>
              <a:rPr lang="he-IL" sz="9600" dirty="0" smtClean="0"/>
              <a:t>מערכת הנשימה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מבוא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 smtClean="0"/>
              <a:t>מטרת הטיפול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הרחבת דרכי נשימה – בעיקר טיפול באסטמה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דיכוי דלקת בדרכי הנשימה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טיפול בתסמינים נשימתיים (כגון שיעול)</a:t>
            </a: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330936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הרחבת דרכי נשימה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פעולה</a:t>
            </a:r>
          </a:p>
          <a:p>
            <a:r>
              <a:rPr lang="he-IL" sz="3200" dirty="0" smtClean="0"/>
              <a:t>הרפיית שריר בדופן קנה הנשימה והסמפונות אשר מוביל להרחבתם </a:t>
            </a:r>
          </a:p>
          <a:p>
            <a:r>
              <a:rPr lang="he-IL" sz="3200" dirty="0" smtClean="0"/>
              <a:t>בנוסף, לחלק מהתרופות יש אפקט שלייבוש והפחתת ההפרשות בדרכי הנשימה כמו </a:t>
            </a:r>
            <a:r>
              <a:rPr lang="en-US" sz="3200" dirty="0" err="1" smtClean="0"/>
              <a:t>Aerovent</a:t>
            </a: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37100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Salbutamol / Albuterol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600" dirty="0"/>
              <a:t>Salbutamol / Albuterol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2. שמות מסחריים: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Ventolin</a:t>
            </a:r>
            <a:r>
              <a:rPr lang="he-IL" sz="1600" dirty="0" smtClean="0"/>
              <a:t> (נוזל לאינהלציה או משאף)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טיפול ומניעת התקפי אסטמה (הערה – המונח הרפואי נקרא </a:t>
            </a:r>
            <a:r>
              <a:rPr lang="he-IL" sz="1600" dirty="0" err="1" smtClean="0"/>
              <a:t>ברונכוספאזם</a:t>
            </a:r>
            <a:r>
              <a:rPr lang="he-IL" sz="1600" dirty="0" smtClean="0"/>
              <a:t>, </a:t>
            </a:r>
            <a:r>
              <a:rPr lang="he-IL" sz="1600" dirty="0" err="1" smtClean="0"/>
              <a:t>ברונכו</a:t>
            </a:r>
            <a:r>
              <a:rPr lang="he-IL" sz="1600" dirty="0" smtClean="0"/>
              <a:t> = סמפונות, </a:t>
            </a:r>
            <a:r>
              <a:rPr lang="he-IL" sz="1600" dirty="0" err="1" smtClean="0"/>
              <a:t>ספאזם</a:t>
            </a:r>
            <a:r>
              <a:rPr lang="he-IL" sz="1600" dirty="0" smtClean="0"/>
              <a:t> = כיווץ)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אלרגיה לתרופה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err="1" smtClean="0"/>
              <a:t>טאכיקרדיה</a:t>
            </a:r>
            <a:r>
              <a:rPr lang="he-IL" sz="1600" dirty="0" smtClean="0"/>
              <a:t>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רעד בידיים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err="1" smtClean="0"/>
              <a:t>ברונכוספאזם</a:t>
            </a:r>
            <a:r>
              <a:rPr lang="he-IL" sz="1600" dirty="0" smtClean="0"/>
              <a:t> פרדוקסלי 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/>
              <a:t>אם המטופל </a:t>
            </a:r>
            <a:r>
              <a:rPr lang="he-IL" sz="1600" dirty="0" smtClean="0"/>
              <a:t>משתמש במספר משאפים – להמתין 2 דקות בין משאף למשאף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/>
              <a:t>אם המטופל </a:t>
            </a:r>
            <a:r>
              <a:rPr lang="he-IL" sz="1600" dirty="0" smtClean="0"/>
              <a:t>משתמש גם במשאף סטרואידים יש להשתמש קודם ב</a:t>
            </a:r>
            <a:r>
              <a:rPr lang="en-US" sz="1600" dirty="0" err="1" smtClean="0"/>
              <a:t>Ventolin</a:t>
            </a:r>
            <a:r>
              <a:rPr lang="he-IL" sz="1600" dirty="0" smtClean="0"/>
              <a:t> וכעבור 5 דקות במשאף סטרואידים ( הערה – המטרה קודם לגרום </a:t>
            </a:r>
            <a:r>
              <a:rPr lang="he-IL" sz="1600" dirty="0" err="1" smtClean="0"/>
              <a:t>להרפייה</a:t>
            </a:r>
            <a:r>
              <a:rPr lang="he-IL" sz="1600" dirty="0" smtClean="0"/>
              <a:t> והרחבה של דרכי הנשימה על מנת למקסם את יעילות המשאף השני)</a:t>
            </a:r>
            <a:endParaRPr lang="he-IL" sz="1600" dirty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393700" y="11684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הרחבת דרכי נשימה</a:t>
            </a:r>
          </a:p>
        </p:txBody>
      </p:sp>
    </p:spTree>
    <p:extLst>
      <p:ext uri="{BB962C8B-B14F-4D97-AF65-F5344CB8AC3E}">
        <p14:creationId xmlns:p14="http://schemas.microsoft.com/office/powerpoint/2010/main" val="25807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Ipratropium Bromide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600" dirty="0"/>
              <a:t>Ipratropium Bromide 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2. שמות מסחריים: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Aerovent</a:t>
            </a:r>
            <a:r>
              <a:rPr lang="he-IL" sz="1600" dirty="0" smtClean="0"/>
              <a:t> (נוזל לאינהלציה או משאף)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התקפי אסטמה (ביחד עם </a:t>
            </a:r>
            <a:r>
              <a:rPr lang="en-US" sz="1600" dirty="0" err="1" smtClean="0"/>
              <a:t>Ventolin</a:t>
            </a:r>
            <a:r>
              <a:rPr lang="he-IL" sz="1600" dirty="0" smtClean="0"/>
              <a:t>)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smtClean="0"/>
              <a:t>COPD</a:t>
            </a:r>
            <a:r>
              <a:rPr lang="he-IL" sz="1600" dirty="0" smtClean="0"/>
              <a:t> (הערה – מחלת ריאות כרונית)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נזלת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אלרגיה לתרופה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יובש בפה ובריריות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טשטוש ראיה (במגע עם העיניים)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התרופה לבדה לא מספיקה לטיפול בהתקפי אסטמה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להימנע ממגע עם העיניים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/>
              <a:t>אם המטופל משתמש במספר משאפים – להמתין 2 דקות בין משאף למשאף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/>
              <a:t>אם המטופל משתמש גם במשאף סטרואידים יש להשתמש קודם ב</a:t>
            </a:r>
            <a:r>
              <a:rPr lang="en-US" sz="1600" dirty="0" err="1"/>
              <a:t>Ventolin</a:t>
            </a:r>
            <a:r>
              <a:rPr lang="he-IL" sz="1600" dirty="0"/>
              <a:t> וכעבור 5 דקות במשאף סטרואידים ( הערה – המטרה קודם לגרום </a:t>
            </a:r>
            <a:r>
              <a:rPr lang="he-IL" sz="1600" dirty="0" err="1"/>
              <a:t>להרפייה</a:t>
            </a:r>
            <a:r>
              <a:rPr lang="he-IL" sz="1600" dirty="0"/>
              <a:t> והרחבה של דרכי הנשימה על מנת למקסם את יעילות המשאף השני)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 smtClean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הרחבת דרכי נשימה</a:t>
            </a:r>
          </a:p>
        </p:txBody>
      </p:sp>
    </p:spTree>
    <p:extLst>
      <p:ext uri="{BB962C8B-B14F-4D97-AF65-F5344CB8AC3E}">
        <p14:creationId xmlns:p14="http://schemas.microsoft.com/office/powerpoint/2010/main" val="41659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דיכוי דלקת בדרכי הנשימה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פעולה</a:t>
            </a:r>
          </a:p>
          <a:p>
            <a:r>
              <a:rPr lang="he-IL" sz="3200" dirty="0"/>
              <a:t>מהם סטרואידים?</a:t>
            </a:r>
          </a:p>
          <a:p>
            <a:r>
              <a:rPr lang="he-IL" sz="3200" dirty="0"/>
              <a:t>הורמונים המופרשים מבלוטת האדרנל (יותרת הכליה) וממלאים תפקידים רבים בגוף כמו למשל: איזון לחץ דם, איזון רמת סוכר ועוד..</a:t>
            </a:r>
          </a:p>
          <a:p>
            <a:r>
              <a:rPr lang="he-IL" sz="3200" dirty="0"/>
              <a:t>בנוסף, סטרואידים מדכאים את פעילות מערכת החיסון</a:t>
            </a:r>
          </a:p>
          <a:p>
            <a:r>
              <a:rPr lang="he-IL" sz="3200" dirty="0"/>
              <a:t>באלו מצבים נותנים תרופות </a:t>
            </a:r>
            <a:r>
              <a:rPr lang="he-IL" sz="3200" dirty="0" err="1"/>
              <a:t>סטרואידיות</a:t>
            </a:r>
            <a:r>
              <a:rPr lang="he-IL" sz="3200" dirty="0"/>
              <a:t>?</a:t>
            </a:r>
          </a:p>
          <a:p>
            <a:r>
              <a:rPr lang="he-IL" sz="3200" dirty="0"/>
              <a:t>תגובות אלרגיות, מחלות דלקתיות, חסרים </a:t>
            </a:r>
            <a:r>
              <a:rPr lang="he-IL" sz="3200" dirty="0" err="1"/>
              <a:t>הורמינליים</a:t>
            </a:r>
            <a:r>
              <a:rPr lang="he-IL" sz="3200" dirty="0"/>
              <a:t> ועוד..</a:t>
            </a:r>
          </a:p>
          <a:p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val="290957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Budesonide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400" dirty="0" smtClean="0"/>
              <a:t>Budesonide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2. שמות מסחריים: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Budicort</a:t>
            </a:r>
            <a:r>
              <a:rPr lang="he-IL" sz="1600" dirty="0" smtClean="0"/>
              <a:t> (משאף)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טיפול מניעתי (כרוני) לחולי אסטמה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אלרגיה לתרופה ולחלבוני חלב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תקופה של החמרה אקוטית משמעותית באסטמה 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יובש וזיהום </a:t>
            </a:r>
            <a:r>
              <a:rPr lang="he-IL" sz="1600" dirty="0" err="1" smtClean="0"/>
              <a:t>פטרייי</a:t>
            </a:r>
            <a:r>
              <a:rPr lang="he-IL" sz="1600" dirty="0" smtClean="0"/>
              <a:t> בפה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err="1" smtClean="0"/>
              <a:t>פרונכוספאזם</a:t>
            </a:r>
            <a:r>
              <a:rPr lang="he-IL" sz="1600" dirty="0" smtClean="0"/>
              <a:t> פרדוקסלי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התרופה לא נועדה לטפל בהתקפי אסטמה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שיפור משמעותי נצפה רק אחרי 1-2 שבועות מתחילת הטיפול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יש לשטוף את הפה אחרי השימוש במשאף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דיכוי דלקת בדרכי הנשימה </a:t>
            </a:r>
          </a:p>
        </p:txBody>
      </p:sp>
    </p:spTree>
    <p:extLst>
      <p:ext uri="{BB962C8B-B14F-4D97-AF65-F5344CB8AC3E}">
        <p14:creationId xmlns:p14="http://schemas.microsoft.com/office/powerpoint/2010/main" val="18078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Bromhexine</a:t>
            </a:r>
            <a:r>
              <a:rPr lang="en-US" u="sng" dirty="0" smtClean="0"/>
              <a:t> 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400" dirty="0" err="1"/>
              <a:t>Bromhexine</a:t>
            </a:r>
            <a:r>
              <a:rPr lang="en-US" sz="1400" dirty="0"/>
              <a:t> 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2. שמות מסחריים: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Movex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דלקת בדרכי הנשימה הגורמת להפרשות מרובות (צינון, ברונכיטיס ועוד..)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אלרגיה לתרופה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בחילות וכאבי בטן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התרופה לא נועדה לשימוש ממושך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המשך/הופעה של חום ושיעול לחתי דורש בדיקת רופא על מנת לשלול דלקת ריאות </a:t>
            </a:r>
            <a:endParaRPr lang="he-IL" sz="1600" dirty="0" smtClean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7. מנגנון פעולה: מדלל הפרשות בדרכי הנשימה (הערה – ככה יותר קל להוציא ליחה </a:t>
            </a:r>
            <a:r>
              <a:rPr lang="he-IL" sz="1600" smtClean="0"/>
              <a:t>באמצעות שיעול)</a:t>
            </a:r>
            <a:endParaRPr lang="he-IL" sz="1600" dirty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 smtClean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טיפול בתסמינים נשימתיים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54219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553</Words>
  <Application>Microsoft Office PowerPoint</Application>
  <PresentationFormat>מסך רחב</PresentationFormat>
  <Paragraphs>110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מבוא </vt:lpstr>
      <vt:lpstr>הרחבת דרכי נשימה</vt:lpstr>
      <vt:lpstr>Salbutamol / Albuterol</vt:lpstr>
      <vt:lpstr>Ipratropium Bromide </vt:lpstr>
      <vt:lpstr>דיכוי דלקת בדרכי הנשימה </vt:lpstr>
      <vt:lpstr>Budesonide</vt:lpstr>
      <vt:lpstr>Bromhexine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10</cp:revision>
  <dcterms:created xsi:type="dcterms:W3CDTF">2021-08-17T11:45:06Z</dcterms:created>
  <dcterms:modified xsi:type="dcterms:W3CDTF">2021-08-18T07:51:18Z</dcterms:modified>
</cp:coreProperties>
</file>