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י'/אלול/תשפ"א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15</a:t>
            </a:r>
          </a:p>
          <a:p>
            <a:pPr algn="ctr"/>
            <a:r>
              <a:rPr lang="he-IL" sz="9600" dirty="0" smtClean="0"/>
              <a:t>מערכת העיכול 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Parrafin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 err="1"/>
              <a:t>Parrafin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/>
              <a:t>Parrafin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ריקון מעי לפני בדיקות, ניתוחים </a:t>
            </a:r>
            <a:r>
              <a:rPr lang="he-IL" sz="1400" dirty="0" err="1" smtClean="0"/>
              <a:t>וכו</a:t>
            </a:r>
            <a:r>
              <a:rPr lang="he-IL" sz="1400" dirty="0" smtClean="0"/>
              <a:t>..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דלקות במעי לרבות </a:t>
            </a:r>
            <a:r>
              <a:rPr lang="he-IL" sz="1400" dirty="0" err="1" smtClean="0"/>
              <a:t>אפנדציטיס</a:t>
            </a:r>
            <a:r>
              <a:rPr lang="he-IL" sz="1400" dirty="0" smtClean="0"/>
              <a:t> (דלקת בתוספתן) ודלקת במעי הגס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קושי בבליעה (הערה – סכנת אספירציה)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חסימת מעיים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בחילות/הקאות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כאבי בטן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יש לרחת שעה לפני האוכל או שעתיים אחרי ארוחה, על בטן ריקה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התרופה לא נועדה לשימוש ממושך מעל לשבוע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ניתן לתת עד פעמיים ביום, 2 כפיות בכל פעם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 </a:t>
            </a: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ריכוך הצואה באמצעות ספיחת מים ומניעת ספיגת מים מהמעי לדם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משלשלים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816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Loperamide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 err="1"/>
              <a:t>Loperamide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/>
              <a:t>Sto</a:t>
            </a:r>
            <a:r>
              <a:rPr lang="en-US" sz="1400" dirty="0" err="1" smtClean="0"/>
              <a:t>pit</a:t>
            </a:r>
            <a:endParaRPr lang="en-US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smtClean="0"/>
              <a:t>Imodium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שלשולים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 המלווה בחום גבוה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 דמי או שלשול כתופעת לוואי של אנטיביוטיקה 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 ובחילות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כאבי בטן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שתיית מים מרובה ותזונה ייעודית (יבשה, דלת סיבים)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התרופה לא נועדה לשימוש ממושך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להתחיל מנטילת 2 קפסולות/טבליות באופן </a:t>
            </a:r>
            <a:r>
              <a:rPr lang="he-IL" sz="1400" dirty="0" err="1" smtClean="0"/>
              <a:t>מיידי</a:t>
            </a:r>
            <a:r>
              <a:rPr lang="he-IL" sz="1400" dirty="0" smtClean="0"/>
              <a:t> ואחת נוספת אחרי כל שלשול נוסף עד 4 סך </a:t>
            </a:r>
            <a:r>
              <a:rPr lang="he-IL" sz="1400" dirty="0" err="1" smtClean="0"/>
              <a:t>הכל</a:t>
            </a:r>
            <a:r>
              <a:rPr lang="he-IL" sz="14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 </a:t>
            </a: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האטת ריקון המעי הגס באמצעות האטה התנועתיות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נוגדי שלשול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08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Papaverine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 err="1"/>
              <a:t>Papaverine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>
                <a:solidFill>
                  <a:srgbClr val="FF0000"/>
                </a:solidFill>
              </a:rPr>
              <a:t>Sto</a:t>
            </a:r>
            <a:r>
              <a:rPr lang="en-US" sz="1400" dirty="0" err="1" smtClean="0">
                <a:solidFill>
                  <a:srgbClr val="FF0000"/>
                </a:solidFill>
              </a:rPr>
              <a:t>pit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smtClean="0">
                <a:solidFill>
                  <a:srgbClr val="FF0000"/>
                </a:solidFill>
              </a:rPr>
              <a:t>Imodium</a:t>
            </a:r>
            <a:endParaRPr lang="he-IL" sz="1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כאבים הנובעים מעוויתיות בדרכי העיכול, שתן ומרה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בקצב לב / רקע של אוטם בלב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>
                <a:solidFill>
                  <a:schemeClr val="accent2"/>
                </a:solidFill>
              </a:rPr>
              <a:t>לחץ תוך גולגלתי מוגבר </a:t>
            </a:r>
            <a:endParaRPr lang="he-IL" sz="1400" dirty="0" smtClean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>
                <a:solidFill>
                  <a:schemeClr val="accent2"/>
                </a:solidFill>
              </a:rPr>
              <a:t>ירידת</a:t>
            </a:r>
            <a:r>
              <a:rPr lang="he-IL" sz="1400" dirty="0" smtClean="0"/>
              <a:t> לחץ דם שמתבטאת בסחרחורות, עילפון ועוד..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בקצב הלב, </a:t>
            </a:r>
            <a:r>
              <a:rPr lang="he-IL" sz="1400" dirty="0" err="1" smtClean="0"/>
              <a:t>טאכיקרדיה</a:t>
            </a:r>
            <a:r>
              <a:rPr lang="he-IL" sz="1400" dirty="0" smtClean="0"/>
              <a:t> 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מומלץ לקחת אחרי ארוחה, על בטן מלאה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להיזהר </a:t>
            </a:r>
            <a:r>
              <a:rPr lang="he-IL" sz="1400" dirty="0" err="1" smtClean="0"/>
              <a:t>בשונויי</a:t>
            </a:r>
            <a:r>
              <a:rPr lang="he-IL" sz="1400" dirty="0" smtClean="0"/>
              <a:t> תנוחות ופעולות הדורשות ערנות וריכוז (הערה – התרופה עלולה להוריד לחצי דם)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 </a:t>
            </a: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הרפיית שרירים והפסקת עוויתיות בדרכי העיכול, דרכי השתן, דרכי המרה וכלי דם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אחר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296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Benzocaine + Bismuth + Zinc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/>
              <a:t>Benzocaine + Bismuth + </a:t>
            </a:r>
            <a:r>
              <a:rPr lang="en-US" sz="1400" dirty="0" smtClean="0"/>
              <a:t>Zinc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/>
              <a:t>Rectozorin</a:t>
            </a:r>
            <a:r>
              <a:rPr lang="en-US" sz="1400" dirty="0" smtClean="0"/>
              <a:t> </a:t>
            </a:r>
            <a:r>
              <a:rPr lang="he-IL" sz="1400" dirty="0"/>
              <a:t> </a:t>
            </a:r>
            <a:r>
              <a:rPr lang="he-IL" sz="1400" dirty="0" smtClean="0"/>
              <a:t>(משחה)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/>
              <a:t>כאבים הנובעים מעוויתיות בדרכי העיכול, שתן ומרה</a:t>
            </a:r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/>
              <a:t>ד</a:t>
            </a:r>
            <a:r>
              <a:rPr lang="he-IL" sz="1400" dirty="0" smtClean="0"/>
              <a:t>ימום או פצע פתוח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גירוי מקומי של העור 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יש למרוח כל בוקר וערב ובנוסף אחרי כל יציאה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במידה ומופיע דימום יש להפסיק למרוח ולפנות </a:t>
            </a:r>
            <a:r>
              <a:rPr lang="he-IL" sz="1400" smtClean="0"/>
              <a:t>לבדיקת רופא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שיכוך כאבים וגרד הנובעים מטחורים, באופן מקומי (הערה - </a:t>
            </a:r>
            <a:r>
              <a:rPr lang="en-US" sz="1400" dirty="0"/>
              <a:t>Benzocaine </a:t>
            </a:r>
            <a:r>
              <a:rPr lang="he-IL" sz="1400" dirty="0"/>
              <a:t> </a:t>
            </a:r>
            <a:r>
              <a:rPr lang="he-IL" sz="1400" dirty="0" smtClean="0"/>
              <a:t>הינו חומר אלחוש מקומי כמו </a:t>
            </a:r>
            <a:r>
              <a:rPr lang="he-IL" sz="1400" dirty="0" err="1" smtClean="0"/>
              <a:t>לידוקאין</a:t>
            </a:r>
            <a:r>
              <a:rPr lang="he-IL" sz="1400" dirty="0" smtClean="0"/>
              <a:t>)</a:t>
            </a: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אחר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48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err="1" smtClean="0"/>
              <a:t>סותרי</a:t>
            </a:r>
            <a:r>
              <a:rPr lang="he-IL" dirty="0" smtClean="0"/>
              <a:t> חומצה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err="1" smtClean="0"/>
              <a:t>פזיולוגיה</a:t>
            </a:r>
            <a:endParaRPr lang="he-IL" sz="4000" dirty="0" smtClean="0"/>
          </a:p>
          <a:p>
            <a:pPr algn="ctr"/>
            <a:r>
              <a:rPr lang="he-IL" sz="4000" dirty="0" smtClean="0"/>
              <a:t> </a:t>
            </a:r>
            <a:endParaRPr lang="he-IL" sz="4000" dirty="0" smtClean="0"/>
          </a:p>
          <a:p>
            <a:r>
              <a:rPr lang="he-IL" sz="3200" dirty="0" smtClean="0"/>
              <a:t>מתי יש צורך במתן </a:t>
            </a:r>
            <a:r>
              <a:rPr lang="he-IL" sz="3200" dirty="0" err="1" smtClean="0"/>
              <a:t>סותרי</a:t>
            </a:r>
            <a:r>
              <a:rPr lang="he-IL" sz="3200" dirty="0" smtClean="0"/>
              <a:t> חומצה?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צרבת – עליית תוכן קיבה חומצתי לוושט </a:t>
            </a:r>
            <a:r>
              <a:rPr lang="he-IL" sz="3200" dirty="0"/>
              <a:t>מ</a:t>
            </a:r>
            <a:r>
              <a:rPr lang="he-IL" sz="3200" dirty="0" smtClean="0"/>
              <a:t>תבטאת בצרבות </a:t>
            </a:r>
            <a:r>
              <a:rPr lang="he-IL" sz="3200" dirty="0" err="1" smtClean="0"/>
              <a:t>לעלולה</a:t>
            </a:r>
            <a:r>
              <a:rPr lang="he-IL" sz="3200" dirty="0" smtClean="0"/>
              <a:t> לגרום לנזקים ברקמות הוושט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חומציות יתר – במגוון מחלות ומצבים ישנה הפרשה מוגברת של חומצה בקיבה (גידולים, הפרעות הורמונליות ועוד..)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כיבים ודלקות בקיבה ובתריסריון – חומציות עלולה להחמיר את המצב או את התסמיני</a:t>
            </a:r>
            <a:r>
              <a:rPr lang="he-IL" sz="3200" dirty="0" smtClean="0"/>
              <a:t>ם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25854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Omeprazole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he-IL" sz="1600" u="sng" dirty="0" smtClean="0"/>
              <a:t>ת.ז לתרופה: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1. שם גנרי: </a:t>
            </a:r>
            <a:r>
              <a:rPr lang="en-US" sz="1400" dirty="0"/>
              <a:t>Omeprazole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2. שמות מסחריים: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Omepra</a:t>
            </a:r>
            <a:endParaRPr lang="en-US" sz="1600" dirty="0" smtClean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en-US" sz="1600" dirty="0" err="1" smtClean="0"/>
              <a:t>Omepradex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3. התוויות: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צרבת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דלקת בוושט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כיב בקיבה/תריסריון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מחלות אחרות שמתבטאות בהפרשת יתר של חומצה בקיבה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זיהום </a:t>
            </a:r>
            <a:r>
              <a:rPr lang="he-IL" sz="1600" dirty="0" err="1" smtClean="0"/>
              <a:t>חיידקתי</a:t>
            </a:r>
            <a:r>
              <a:rPr lang="he-IL" sz="1600" dirty="0" smtClean="0"/>
              <a:t> בקיבה על ידי </a:t>
            </a:r>
            <a:r>
              <a:rPr lang="en-US" sz="1600" dirty="0" smtClean="0"/>
              <a:t>H</a:t>
            </a:r>
            <a:r>
              <a:rPr lang="en-US" sz="1600" dirty="0" smtClean="0"/>
              <a:t>elicobacter Pylori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4. התוויות נגד: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אלרגיה לתרופה</a:t>
            </a:r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5. תופעות לוואי עיקריות: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חוסר </a:t>
            </a:r>
            <a:r>
              <a:rPr lang="he-IL" sz="1600" dirty="0" err="1" smtClean="0"/>
              <a:t>בויטמין</a:t>
            </a:r>
            <a:r>
              <a:rPr lang="he-IL" sz="1600" dirty="0" smtClean="0"/>
              <a:t> </a:t>
            </a:r>
            <a:r>
              <a:rPr lang="en-US" sz="1600" dirty="0" smtClean="0"/>
              <a:t>B12</a:t>
            </a:r>
            <a:r>
              <a:rPr lang="he-IL" sz="1600" dirty="0" smtClean="0"/>
              <a:t> (הערה – חלק מהחומרים המופרשים מדופן הקיבה מסייעים בספיגת </a:t>
            </a:r>
            <a:r>
              <a:rPr lang="en-US" sz="1600" dirty="0" smtClean="0"/>
              <a:t>B12</a:t>
            </a:r>
            <a:r>
              <a:rPr lang="he-IL" sz="1600" dirty="0" smtClean="0"/>
              <a:t>, והתרופה מעכבת גם אותם)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חוסר במגנזיום והחלשות עצמות</a:t>
            </a: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endParaRPr lang="he-IL" sz="1600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6. הדרכות למטופל: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לא ללעוס או לרסק טבליות 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r>
              <a:rPr lang="he-IL" sz="1600" dirty="0" smtClean="0"/>
              <a:t>לקחת 30-60 דקות לפני ארוחה, על בטן ריקה</a:t>
            </a:r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  <a:p>
            <a:pPr marL="0" indent="0">
              <a:spcBef>
                <a:spcPts val="500"/>
              </a:spcBef>
              <a:buNone/>
            </a:pPr>
            <a:r>
              <a:rPr lang="he-IL" sz="1600" dirty="0" smtClean="0"/>
              <a:t>7. מנגנון פעולה: עיכוב הפרשת חומצה מתאים בדופן הקיבה </a:t>
            </a:r>
            <a:endParaRPr lang="he-IL" sz="1600" dirty="0" smtClean="0"/>
          </a:p>
          <a:p>
            <a:pPr marL="342900" indent="-342900">
              <a:spcBef>
                <a:spcPts val="500"/>
              </a:spcBef>
              <a:buFont typeface="+mj-cs"/>
              <a:buAutoNum type="hebrew2Minus"/>
            </a:pPr>
            <a:endParaRPr lang="he-IL" sz="16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err="1" smtClean="0"/>
              <a:t>סותרי</a:t>
            </a:r>
            <a:r>
              <a:rPr lang="he-IL" dirty="0" smtClean="0"/>
              <a:t> חומצה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65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Calcium + Magnesium Carbonate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1. שם גנרי: </a:t>
            </a:r>
            <a:r>
              <a:rPr lang="en-US" sz="1400" dirty="0"/>
              <a:t>Calcium + Magnesium Carbonate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/>
              <a:t>rennie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צרבת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מצבים אחרים של חומציות יתר בקיבה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</a:t>
            </a:r>
            <a:r>
              <a:rPr lang="he-IL" sz="1400" dirty="0" err="1" smtClean="0"/>
              <a:t>מסויימות</a:t>
            </a:r>
            <a:r>
              <a:rPr lang="he-IL" sz="1400" dirty="0" smtClean="0"/>
              <a:t> במאזן נוזלים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אי ספיקת כליות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שלשולים או עצירות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במאזן המלחים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טבליות למציצה ולא נועדו ללעיסה/בליעה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אפשר ליטול טבלית כל 3 שעות במידת הצורך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סתירת תוכן הקיבה החומצי באופן ישיר והפיכתו לבסיסי יותר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err="1" smtClean="0"/>
              <a:t>סותרי</a:t>
            </a:r>
            <a:r>
              <a:rPr lang="he-IL" dirty="0" smtClean="0"/>
              <a:t> חומצה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251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נוגדי הקאה 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פעולה </a:t>
            </a:r>
          </a:p>
          <a:p>
            <a:pPr algn="ctr"/>
            <a:r>
              <a:rPr lang="he-IL" sz="4000" dirty="0" smtClean="0"/>
              <a:t> </a:t>
            </a:r>
            <a:endParaRPr lang="he-IL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האצת ריקון הקיבה באמצעות הגברת תנועתיות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הגברת כיווץ השסתום התחתון בוושט (בין הוושט לקיבה)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חסימת "קולטנים במרכז ההקאה" במוח (הערה – קולטנים שמופעלים על ידי חומרים כמו דופמין וגורמים לבחילות והקאות)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90971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Metoclopramide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 smtClean="0"/>
              <a:t>Metoclopramide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/>
              <a:t>Pramin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צרבת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טיפול ומניעה לבחילות והקאות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ריקון קיבה איטי מדי ( הערה – לרוב קורה בגלל פגיעה עצבית)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פרכוסים ו/או תנועות לא רצוניות של שרירי הפנים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err="1" smtClean="0"/>
              <a:t>פיאוכרומוציטומה</a:t>
            </a:r>
            <a:r>
              <a:rPr lang="he-IL" sz="1400" dirty="0" smtClean="0"/>
              <a:t> – גידול בבלוטת יותרת הכליה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דימום או חסימה במערכת העיכול 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/>
              <a:t>פרכוסים ו/או תנועות לא רצוניות של שרירי הפנים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בקצב לב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דיכוי ייצור תאי דם במח העצם</a:t>
            </a: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יש לקחת חצי שעה לפני ארוחה על בטן ריקה ו/או לפני השינה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מומלץ שלא לבצע פעולות הדורשות ערנות שעתיים אחרי נטילת התרופה (הערה – התרופה עלולה לגרום לישנוניות ותופעות נוירולוגיות אחרות)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אין לשתות אלכוהול במקביל לטיפול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נוגדי הקאה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647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משלשלים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/>
              <a:t>מנגנון פעולה </a:t>
            </a:r>
          </a:p>
          <a:p>
            <a:pPr algn="ctr"/>
            <a:r>
              <a:rPr lang="he-IL" sz="4000" dirty="0" smtClean="0"/>
              <a:t> </a:t>
            </a:r>
            <a:endParaRPr lang="he-IL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האצת ריקון הקיבה מערכת העיכול התחתונה 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3200" dirty="0" smtClean="0"/>
              <a:t>ספיחת נוזלים אל תוך המעי הגס וריכוך תוכן הקיבה </a:t>
            </a: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88401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Bisacodyl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 err="1" smtClean="0"/>
              <a:t>Bisacodyl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err="1" smtClean="0"/>
              <a:t>Laxadin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ריקון מעי לפני בדיקות, ניתוחים </a:t>
            </a:r>
            <a:r>
              <a:rPr lang="he-IL" sz="1400" dirty="0" err="1" smtClean="0"/>
              <a:t>וכו</a:t>
            </a:r>
            <a:r>
              <a:rPr lang="he-IL" sz="1400" dirty="0" smtClean="0"/>
              <a:t>..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דלקות במעי לרבות </a:t>
            </a:r>
            <a:r>
              <a:rPr lang="he-IL" sz="1400" dirty="0" err="1" smtClean="0"/>
              <a:t>אפנדציטיס</a:t>
            </a:r>
            <a:r>
              <a:rPr lang="he-IL" sz="1400" dirty="0" smtClean="0"/>
              <a:t> (דלקת בתוספתן) ודלקת במעי הגס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דימום ממערכת העיכול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חסימת מעיים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בחילות/הקאות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כאבי בטן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לא לרחת בסמוך לצריכת מוצרי חלב (הערה- חלב יגרום להתמוססות מהירה של התרופה ותופעות לוואי חמורות יותר)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הגברת תנועתיות במעי הגס והאצת הריקון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משלשלים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723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Sodium </a:t>
            </a:r>
            <a:r>
              <a:rPr lang="en-US" u="sng" dirty="0" err="1" smtClean="0"/>
              <a:t>Phoshate</a:t>
            </a:r>
            <a:r>
              <a:rPr lang="en-US" u="sng" dirty="0" smtClean="0"/>
              <a:t> (PR)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400" u="sng" dirty="0" smtClean="0"/>
              <a:t>ת.ז לתרופה: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he-IL" sz="1400" dirty="0" smtClean="0"/>
              <a:t>שם </a:t>
            </a:r>
            <a:r>
              <a:rPr lang="he-IL" sz="1400" dirty="0" smtClean="0"/>
              <a:t>גנרי: </a:t>
            </a:r>
            <a:r>
              <a:rPr lang="en-US" sz="1400" dirty="0"/>
              <a:t>Sodium </a:t>
            </a:r>
            <a:r>
              <a:rPr lang="en-US" sz="1400" dirty="0" err="1"/>
              <a:t>Phoshate</a:t>
            </a:r>
            <a:r>
              <a:rPr lang="en-US" sz="1400" dirty="0"/>
              <a:t> 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2</a:t>
            </a:r>
            <a:r>
              <a:rPr lang="he-IL" sz="1400" dirty="0" smtClean="0"/>
              <a:t>. שמות מסחריים: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en-US" sz="1400" dirty="0" smtClean="0"/>
              <a:t>Fleet Enema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3.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עצירות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ריקון מעי לפני בדיקות, ניתוחים </a:t>
            </a:r>
            <a:r>
              <a:rPr lang="he-IL" sz="1400" dirty="0" err="1" smtClean="0"/>
              <a:t>וכו</a:t>
            </a:r>
            <a:r>
              <a:rPr lang="he-IL" sz="1400" dirty="0" smtClean="0"/>
              <a:t>..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4.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אלרגיה </a:t>
            </a:r>
            <a:r>
              <a:rPr lang="he-IL" sz="1400" dirty="0" smtClean="0"/>
              <a:t>לתרופה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דלקות חמורות במעי הגס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דימום ממערכת העיכול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חסימת מעיים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בחילות/הקאות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5. תופעות לוואי עיקריות: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שלשולים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כאבי בטן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הפרעות במאזן המלחים</a:t>
            </a: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6. הדרכות למטופל: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400" dirty="0" smtClean="0"/>
              <a:t>לאחר החדרת החוקן יש להתאפק לפחות 5-10 דקות לפני ריקון בשירותים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4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400" dirty="0" smtClean="0"/>
              <a:t>7. מנגנון פעולה: ספיחת נוזלים לחלל המעי וריכוך תוכן מעי </a:t>
            </a:r>
            <a:endParaRPr lang="he-IL" sz="14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400" dirty="0"/>
          </a:p>
        </p:txBody>
      </p:sp>
      <p:sp>
        <p:nvSpPr>
          <p:cNvPr id="4" name="מלבן 3"/>
          <p:cNvSpPr/>
          <p:nvPr/>
        </p:nvSpPr>
        <p:spPr>
          <a:xfrm>
            <a:off x="838200" y="14605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3886200" y="198437"/>
            <a:ext cx="8051800" cy="436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700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 smtClean="0"/>
              <a:t>משלשלים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17503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1095</Words>
  <Application>Microsoft Office PowerPoint</Application>
  <PresentationFormat>מסך רחב</PresentationFormat>
  <Paragraphs>265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סותרי חומצה </vt:lpstr>
      <vt:lpstr>Omeprazole</vt:lpstr>
      <vt:lpstr>Calcium + Magnesium Carbonate</vt:lpstr>
      <vt:lpstr>נוגדי הקאה </vt:lpstr>
      <vt:lpstr>Metoclopramide</vt:lpstr>
      <vt:lpstr>משלשלים</vt:lpstr>
      <vt:lpstr>Bisacodyl</vt:lpstr>
      <vt:lpstr>Sodium Phoshate (PR)</vt:lpstr>
      <vt:lpstr>Parrafin</vt:lpstr>
      <vt:lpstr>Loperamide</vt:lpstr>
      <vt:lpstr>Papaverine</vt:lpstr>
      <vt:lpstr>Benzocaine + Bismuth + Zinc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15</cp:revision>
  <dcterms:created xsi:type="dcterms:W3CDTF">2021-08-17T11:45:06Z</dcterms:created>
  <dcterms:modified xsi:type="dcterms:W3CDTF">2021-08-18T10:02:31Z</dcterms:modified>
</cp:coreProperties>
</file>