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363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770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132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971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867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183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722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110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269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482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46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10F34-196C-4658-ADF0-5AF8B1EA3DCE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686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9300" y="1346200"/>
            <a:ext cx="10769600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9600" dirty="0" smtClean="0"/>
              <a:t>לומדת תרופות תקן 15</a:t>
            </a:r>
          </a:p>
          <a:p>
            <a:pPr algn="ctr"/>
            <a:r>
              <a:rPr lang="he-IL" sz="9600" dirty="0" smtClean="0"/>
              <a:t>תרופות אחרות</a:t>
            </a:r>
            <a:endParaRPr lang="he-IL" sz="9600" dirty="0"/>
          </a:p>
        </p:txBody>
      </p:sp>
    </p:spTree>
    <p:extLst>
      <p:ext uri="{BB962C8B-B14F-4D97-AF65-F5344CB8AC3E}">
        <p14:creationId xmlns:p14="http://schemas.microsoft.com/office/powerpoint/2010/main" val="56190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u="sng" dirty="0" smtClean="0"/>
              <a:t>(ג'ל) </a:t>
            </a:r>
            <a:r>
              <a:rPr lang="en-US" u="sng" dirty="0" smtClean="0"/>
              <a:t>Petroleum</a:t>
            </a:r>
            <a:endParaRPr lang="he-IL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e-IL" sz="1600" u="sng" dirty="0" smtClean="0"/>
              <a:t>ת.ז לתרופה: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u="sng" dirty="0" smtClean="0"/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he-IL" sz="1600" dirty="0" smtClean="0"/>
              <a:t>שם גנרי: </a:t>
            </a:r>
            <a:r>
              <a:rPr lang="en-US" sz="1600" dirty="0"/>
              <a:t>Petroleum</a:t>
            </a: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2. שמות מסחריים: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en-US" sz="1600" dirty="0" smtClean="0"/>
              <a:t>Vaseline</a:t>
            </a: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3. התוויות: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יובש בעור או בשפתיים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שפשפת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4. התוויות נגד: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אלרגיה לתרופה 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5. תופעות לוואי עיקריות: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גירוי מקומי של העור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6. הדרכות למטופל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למרוח על האזור הרלוונטי עד 4 פעמים ביום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endParaRPr lang="he-IL" sz="1600" dirty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7. מנגנון פעולה: שימון וסיכוך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/>
          </a:p>
        </p:txBody>
      </p:sp>
      <p:sp>
        <p:nvSpPr>
          <p:cNvPr id="4" name="מלבן 3"/>
          <p:cNvSpPr/>
          <p:nvPr/>
        </p:nvSpPr>
        <p:spPr>
          <a:xfrm>
            <a:off x="965200" y="2070100"/>
            <a:ext cx="2514600" cy="207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תמונה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2228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Zinc Oxide + Iron Oxide</a:t>
            </a:r>
            <a:endParaRPr lang="he-IL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e-IL" sz="1600" u="sng" dirty="0" smtClean="0"/>
              <a:t>ת.ז לתרופה: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u="sng" dirty="0" smtClean="0"/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he-IL" sz="1600" dirty="0" smtClean="0"/>
              <a:t>שם גנרי: </a:t>
            </a:r>
            <a:r>
              <a:rPr lang="en-US" sz="1600" dirty="0"/>
              <a:t>Zinc Oxide + Iron Oxide</a:t>
            </a: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2. שמות מסחריים: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en-US" sz="1600" dirty="0" smtClean="0"/>
              <a:t>Calamine</a:t>
            </a:r>
            <a:r>
              <a:rPr lang="he-IL" sz="1600" dirty="0" smtClean="0"/>
              <a:t> (תמיסה)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3. התוויות: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גירוי עור מקומי על ידי עקיצות קלות ותגובות אלרגיות קלות 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4. התוויות נגד: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אלרגיה לתרופה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פצעים וחתכים פתוחים / כוויות 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5. תופעות לוואי עיקריות: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גירוי מקומי של העור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6. הדרכות למטופל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למרוח על האזור הרלוונטי עד 6 פעמים ביום ולהמתין לייבוש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endParaRPr lang="he-IL" sz="1600" dirty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7. מנגנון פעולה: הרגעת עור מגורה באמצעות ייבוש והפחתת גרד 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/>
          </a:p>
        </p:txBody>
      </p:sp>
      <p:sp>
        <p:nvSpPr>
          <p:cNvPr id="4" name="מלבן 3"/>
          <p:cNvSpPr/>
          <p:nvPr/>
        </p:nvSpPr>
        <p:spPr>
          <a:xfrm>
            <a:off x="965200" y="2070100"/>
            <a:ext cx="2514600" cy="207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תמונה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2641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Benzocaine + Salicylic Acid</a:t>
            </a:r>
            <a:endParaRPr lang="he-IL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e-IL" sz="1600" u="sng" dirty="0" smtClean="0"/>
              <a:t>ת.ז לתרופה: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u="sng" dirty="0" smtClean="0"/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he-IL" sz="1600" dirty="0" smtClean="0"/>
              <a:t>שם גנרי: </a:t>
            </a:r>
            <a:r>
              <a:rPr lang="en-US" sz="1600" dirty="0"/>
              <a:t>Benzocaine + Salicylic Acid</a:t>
            </a: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2. שמות מסחריים: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en-US" sz="1600" dirty="0" err="1" smtClean="0"/>
              <a:t>Naxacorn</a:t>
            </a:r>
            <a:r>
              <a:rPr lang="he-IL" sz="1600" dirty="0" smtClean="0"/>
              <a:t> (נוזל </a:t>
            </a:r>
            <a:r>
              <a:rPr lang="en-US" sz="1600" dirty="0" smtClean="0"/>
              <a:t>sol</a:t>
            </a:r>
            <a:r>
              <a:rPr lang="he-IL" sz="1600" dirty="0" smtClean="0"/>
              <a:t> או מדבקות עוריות </a:t>
            </a:r>
            <a:r>
              <a:rPr lang="en-US" sz="1600" dirty="0" smtClean="0"/>
              <a:t>Trans-Dermal</a:t>
            </a:r>
            <a:r>
              <a:rPr lang="he-IL" sz="1600" dirty="0" smtClean="0"/>
              <a:t>)</a:t>
            </a: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3. התוויות: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יבלות </a:t>
            </a:r>
            <a:r>
              <a:rPr lang="he-IL" sz="1600" dirty="0"/>
              <a:t>ועור </a:t>
            </a:r>
            <a:r>
              <a:rPr lang="he-IL" sz="1600" dirty="0" smtClean="0"/>
              <a:t>מעובה/קשה/יבש בכפות רגליים</a:t>
            </a:r>
            <a:endParaRPr lang="he-IL" sz="1600" dirty="0"/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4. התוויות נגד: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אלרגיה לתרופה 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5. תופעות לוואי עיקריות: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גירוי מקומי של העור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6. הדרכות למטופל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למרוח על האזור הרלוונטי עד 1-3 פעמים ביום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7. מנגנון פעולה: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en-US" sz="1600" dirty="0" smtClean="0"/>
              <a:t>Benzocaine </a:t>
            </a:r>
            <a:r>
              <a:rPr lang="he-IL" sz="1600" dirty="0" smtClean="0"/>
              <a:t> </a:t>
            </a:r>
            <a:r>
              <a:rPr lang="he-IL" sz="1600" dirty="0"/>
              <a:t>הינו חומר אלחוש מקומי כמו </a:t>
            </a:r>
            <a:r>
              <a:rPr lang="he-IL" sz="1600" dirty="0" err="1" smtClean="0"/>
              <a:t>לידוקאין</a:t>
            </a:r>
            <a:endParaRPr lang="he-IL" sz="16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en-US" sz="1600" dirty="0"/>
              <a:t>Salicylic </a:t>
            </a:r>
            <a:r>
              <a:rPr lang="en-US" sz="1600" dirty="0" smtClean="0"/>
              <a:t>Acid</a:t>
            </a:r>
            <a:r>
              <a:rPr lang="he-IL" sz="1600" dirty="0" smtClean="0"/>
              <a:t> חומר הגורם ל"שבירת" חלבונים בתאי עור וקילוף תאי עור מתים ביבלות ועור מעובה/קשה/יבש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/>
          </a:p>
        </p:txBody>
      </p:sp>
      <p:sp>
        <p:nvSpPr>
          <p:cNvPr id="4" name="מלבן 3"/>
          <p:cNvSpPr/>
          <p:nvPr/>
        </p:nvSpPr>
        <p:spPr>
          <a:xfrm>
            <a:off x="965200" y="2070100"/>
            <a:ext cx="2514600" cy="207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תמונה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4461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err="1" smtClean="0"/>
              <a:t>Cetomacrogol</a:t>
            </a:r>
            <a:r>
              <a:rPr lang="en-US" u="sng" dirty="0" smtClean="0"/>
              <a:t> (CRM)</a:t>
            </a:r>
            <a:endParaRPr lang="he-IL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e-IL" sz="1600" u="sng" dirty="0" smtClean="0"/>
              <a:t>ת.ז לתרופה: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u="sng" dirty="0" smtClean="0"/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he-IL" sz="1600" dirty="0" smtClean="0"/>
              <a:t>שם גנרי: </a:t>
            </a:r>
            <a:r>
              <a:rPr lang="en-US" sz="1600" dirty="0" err="1"/>
              <a:t>Cetomacrogol</a:t>
            </a: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2. שמות מסחריים: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en-US" sz="1600" dirty="0" err="1" smtClean="0"/>
              <a:t>Cetomag</a:t>
            </a:r>
            <a:endParaRPr lang="en-US" sz="16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en-US" sz="1600" dirty="0" err="1" smtClean="0"/>
              <a:t>Dermacol</a:t>
            </a: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3. התוויות: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עור יבש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4. התוויות נגד: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אלרגיה לתרופה 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5. תופעות לוואי עיקריות: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גירוי מקומי של העור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6. הדרכות למטופל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למרוח על האזור הרלוונטי במידת הצורך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אין למרוח על עור פצוע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endParaRPr lang="he-IL" sz="1600" dirty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7. מנגנון פעולה: שמירה על לחות העור 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/>
          </a:p>
        </p:txBody>
      </p:sp>
      <p:sp>
        <p:nvSpPr>
          <p:cNvPr id="4" name="מלבן 3"/>
          <p:cNvSpPr/>
          <p:nvPr/>
        </p:nvSpPr>
        <p:spPr>
          <a:xfrm>
            <a:off x="965200" y="2070100"/>
            <a:ext cx="2514600" cy="207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תמונה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7175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u="sng" dirty="0" smtClean="0"/>
              <a:t>(ג'ל)</a:t>
            </a:r>
            <a:r>
              <a:rPr lang="en-US" u="sng" dirty="0" smtClean="0"/>
              <a:t>Benzoyl Peroxide </a:t>
            </a:r>
            <a:endParaRPr lang="he-IL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e-IL" sz="1600" u="sng" dirty="0" smtClean="0"/>
              <a:t>ת.ז לתרופה: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u="sng" dirty="0" smtClean="0"/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he-IL" sz="1600" dirty="0" smtClean="0"/>
              <a:t>שם גנרי: </a:t>
            </a:r>
            <a:r>
              <a:rPr lang="en-US" sz="1600" dirty="0"/>
              <a:t>Benzoyl Peroxide </a:t>
            </a: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2. שמות מסחריים: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en-US" sz="1600" dirty="0" err="1" smtClean="0"/>
              <a:t>Clearex</a:t>
            </a:r>
            <a:endParaRPr lang="en-US" sz="16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en-US" sz="1600" dirty="0" err="1" smtClean="0"/>
              <a:t>Benzac</a:t>
            </a: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3. התוויות: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טיפול ומניעה של פצעי בגרות (</a:t>
            </a:r>
            <a:r>
              <a:rPr lang="en-US" sz="1600" dirty="0" smtClean="0"/>
              <a:t>Acne</a:t>
            </a:r>
            <a:r>
              <a:rPr lang="he-IL" sz="16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4. התוויות נגד: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אלרגיה לתרופה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פצעים חמורים והצטלקויות חמורות 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5. תופעות לוואי עיקריות: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גירוי מקומי של העור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6. הדרכות למטופל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למרוח פעמיים ביום אחרי שטיפת פנים עם מים וסבון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אין למרוח על עור פצוע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endParaRPr lang="he-IL" sz="1600" dirty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7. מנגנון פעולה: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פעילות אנטי-חיידקית מקומית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הפחתת שומניות העור באופן מקומי 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/>
          </a:p>
        </p:txBody>
      </p:sp>
      <p:sp>
        <p:nvSpPr>
          <p:cNvPr id="4" name="מלבן 3"/>
          <p:cNvSpPr/>
          <p:nvPr/>
        </p:nvSpPr>
        <p:spPr>
          <a:xfrm>
            <a:off x="965200" y="2070100"/>
            <a:ext cx="2514600" cy="207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תמונה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7651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err="1" smtClean="0"/>
              <a:t>Tertinoin</a:t>
            </a:r>
            <a:r>
              <a:rPr lang="en-US" u="sng" dirty="0" smtClean="0"/>
              <a:t> (CRM)</a:t>
            </a:r>
            <a:endParaRPr lang="he-IL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e-IL" sz="1600" u="sng" dirty="0" smtClean="0"/>
              <a:t>ת.ז לתרופה: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u="sng" dirty="0" smtClean="0"/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he-IL" sz="1600" dirty="0" smtClean="0"/>
              <a:t>שם גנרי: </a:t>
            </a:r>
            <a:r>
              <a:rPr lang="en-US" sz="1600" dirty="0" err="1"/>
              <a:t>Tertinoin</a:t>
            </a:r>
            <a:r>
              <a:rPr lang="en-US" sz="1600" u="sng" dirty="0"/>
              <a:t> </a:t>
            </a: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2. שמות מסחריים: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en-US" sz="1600" dirty="0" err="1" smtClean="0"/>
              <a:t>Retavit</a:t>
            </a: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he-IL" sz="1600" dirty="0" smtClean="0"/>
              <a:t>3. </a:t>
            </a:r>
            <a:r>
              <a:rPr lang="he-IL" sz="1600" dirty="0">
                <a:solidFill>
                  <a:prstClr val="black"/>
                </a:solidFill>
              </a:rPr>
              <a:t>מנגנון פעולה: נגזרת של ויטמין </a:t>
            </a:r>
            <a:r>
              <a:rPr lang="en-US" sz="1600" dirty="0">
                <a:solidFill>
                  <a:prstClr val="black"/>
                </a:solidFill>
              </a:rPr>
              <a:t>A</a:t>
            </a:r>
            <a:r>
              <a:rPr lang="he-IL" sz="1600" dirty="0">
                <a:solidFill>
                  <a:prstClr val="black"/>
                </a:solidFill>
              </a:rPr>
              <a:t> (מונעת חסימה של תעלות שערה בעור ובכך מפחיתה פצעי בגרות)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4. התוויות</a:t>
            </a:r>
            <a:r>
              <a:rPr lang="he-IL" sz="1600" dirty="0" smtClean="0"/>
              <a:t>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/>
              <a:t>טיפול ומניעה של פצעי בגרות (</a:t>
            </a:r>
            <a:r>
              <a:rPr lang="en-US" sz="1600" dirty="0"/>
              <a:t>Acne</a:t>
            </a:r>
            <a:r>
              <a:rPr lang="he-IL" sz="16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/>
              <a:t>5</a:t>
            </a:r>
            <a:r>
              <a:rPr lang="he-IL" sz="1600" dirty="0" smtClean="0"/>
              <a:t>. </a:t>
            </a:r>
            <a:r>
              <a:rPr lang="he-IL" sz="1600" dirty="0" smtClean="0"/>
              <a:t>התוויות נגד: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אלרגיה לתרופה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עור פצוע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הריון/הנקה (כולל תכנון הריון) (תרופות המכילות/נגזרות של ויטמין </a:t>
            </a:r>
            <a:r>
              <a:rPr lang="en-US" sz="1600" dirty="0" smtClean="0"/>
              <a:t>A</a:t>
            </a:r>
            <a:r>
              <a:rPr lang="he-IL" sz="1600" dirty="0" smtClean="0"/>
              <a:t> מגבירות </a:t>
            </a:r>
            <a:r>
              <a:rPr lang="he-IL" sz="1600" dirty="0" err="1" smtClean="0"/>
              <a:t>סיוכיים</a:t>
            </a:r>
            <a:r>
              <a:rPr lang="he-IL" sz="1600" dirty="0" smtClean="0"/>
              <a:t> למומים מולדים בעובר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/>
              <a:t>6</a:t>
            </a:r>
            <a:r>
              <a:rPr lang="he-IL" sz="1600" dirty="0" smtClean="0"/>
              <a:t>. </a:t>
            </a:r>
            <a:r>
              <a:rPr lang="he-IL" sz="1600" dirty="0" smtClean="0"/>
              <a:t>תופעות לוואי עיקריות: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גירוי מקומי של העור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שינוי בצבע העור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רגישות מוגברת של העור לשמש 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/>
              <a:t>7</a:t>
            </a:r>
            <a:r>
              <a:rPr lang="he-IL" sz="1600" dirty="0" smtClean="0"/>
              <a:t>. </a:t>
            </a:r>
            <a:r>
              <a:rPr lang="he-IL" sz="1600" dirty="0" smtClean="0"/>
              <a:t>הדרכות למטופל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מריחה לפי הוראות הרופא לאחר שטיפת פנים עם מים וסבון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אין למרוח על עור פצוע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יש להשתמש באמצעי מניעה בזמן קיום יחסי מין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צמצום חשיפה לשמש ושימוש בקרם הגנה ( הערה – התרופה מגבירה את רגישות העור לשמש)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/>
          </a:p>
        </p:txBody>
      </p:sp>
      <p:sp>
        <p:nvSpPr>
          <p:cNvPr id="4" name="מלבן 3"/>
          <p:cNvSpPr/>
          <p:nvPr/>
        </p:nvSpPr>
        <p:spPr>
          <a:xfrm>
            <a:off x="965200" y="2070100"/>
            <a:ext cx="2514600" cy="207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תמונה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9809366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540</Words>
  <Application>Microsoft Office PowerPoint</Application>
  <PresentationFormat>מסך רחב</PresentationFormat>
  <Paragraphs>157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ערכת נושא Office</vt:lpstr>
      <vt:lpstr>מצגת של PowerPoint</vt:lpstr>
      <vt:lpstr>(ג'ל) Petroleum</vt:lpstr>
      <vt:lpstr>Zinc Oxide + Iron Oxide</vt:lpstr>
      <vt:lpstr>Benzocaine + Salicylic Acid</vt:lpstr>
      <vt:lpstr>Cetomacrogol (CRM)</vt:lpstr>
      <vt:lpstr>(ג'ל)Benzoyl Peroxide </vt:lpstr>
      <vt:lpstr>Tertinoin (CRM)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Shira Bodek</dc:creator>
  <cp:lastModifiedBy>Shira Bodek</cp:lastModifiedBy>
  <cp:revision>9</cp:revision>
  <dcterms:created xsi:type="dcterms:W3CDTF">2021-08-17T11:45:06Z</dcterms:created>
  <dcterms:modified xsi:type="dcterms:W3CDTF">2021-08-18T12:22:49Z</dcterms:modified>
</cp:coreProperties>
</file>