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6" r:id="rId4"/>
    <p:sldId id="267" r:id="rId5"/>
    <p:sldId id="268" r:id="rId6"/>
    <p:sldId id="269" r:id="rId7"/>
    <p:sldId id="270" r:id="rId8"/>
    <p:sldId id="277" r:id="rId9"/>
    <p:sldId id="271" r:id="rId10"/>
    <p:sldId id="274" r:id="rId11"/>
    <p:sldId id="272" r:id="rId12"/>
    <p:sldId id="273" r:id="rId13"/>
    <p:sldId id="275" r:id="rId14"/>
    <p:sldId id="276" r:id="rId15"/>
    <p:sldId id="26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BA TRAORE" initials="ST" lastIdx="2" clrIdx="0">
    <p:extLst>
      <p:ext uri="{19B8F6BF-5375-455C-9EA6-DF929625EA0E}">
        <p15:presenceInfo xmlns:p15="http://schemas.microsoft.com/office/powerpoint/2012/main" userId="3c9edf028789c9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4FE"/>
    <a:srgbClr val="D9E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83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0,'0'618,"0"-597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49 51,'-1'0,"0"0,0 0,0 1,0-1,0 1,1-1,-1 1,0-1,0 1,0-1,1 1,-1-1,0 1,1 0,-1 0,1-1,-1 1,1 0,-1 0,1 0,-1 0,1-1,0 1,-1 0,1 0,0 0,0 2,-5 30,5-27,-4 299,5-199,-16-454,12 324,1 12,0 0,1 0,0 0,2-21,-1 31,0 0,1 0,-1 0,1-1,-1 1,1 0,0 0,0 0,0 0,0 0,0 0,0 0,1 1,-1-1,1 0,-1 1,1-1,-1 1,1-1,0 1,0 0,0 0,0 0,0 0,0 0,0 0,0 0,0 1,0-1,4 0,37-6,33-4,-69 10,0 1,0 0,0 0,-1 1,1 0,0 0,0 1,9 2,-13-2,-1 0,1 0,0 0,-1 0,1 1,-1-1,1 1,-1-1,0 1,0 0,-1 0,1 0,0 0,-1 0,0 0,0 0,0 1,0-1,0 0,-1 1,1-1,-1 1,0-1,0 0,0 1,0-1,-2 5,2-2,-1 0,0 0,0 0,-1 0,1 0,-1 0,-1-1,1 1,-1 0,0-1,0 0,-1 0,1 0,-8 7,3-5,-1 0,0 0,0-1,-1-1,1 1,-1-1,0-1,-1 0,1-1,-1 0,-19 3,-9 4,23-5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0,'0'5,"0"5,0 5,0 4,0 4,0 1,0 1,0-3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28 18,'0'669,"1"-751,-17-125,10 166,2 0,1 0,6-71,-2 105,1 0,0 0,0 0,1 0,-1 0,2 1,-1-1,1 1,0 0,0 0,0 0,1 1,0 0,0 0,7-6,-3 4,0 0,0 1,1 0,-1 1,2-1,-1 2,0-1,1 2,11-4,-19 7,-1-1,1 1,-1-1,0 1,1 0,-1 0,1 0,-1 0,1 1,-1-1,1 1,-1-1,0 1,1 0,-1 0,0 0,0 0,0 0,1 0,2 4,-2-2,-1-1,1 1,-1 1,0-1,-1 0,1 0,0 1,-1-1,0 1,1-1,-2 1,2 5,0 3,-1 1,-1-1,0 0,-1 1,0-1,-1 0,-5 19,-3 13,7-31,0 0,-10 24,11-32,-1 0,1 0,-1 0,-1-1,1 0,-1 1,1-1,-1 0,-1-1,-6 6,1-3,-1 0,1-1,-18 6,-14 7,24-8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86 104,'-11'0,"-35"2,45-2,-1 0,1 0,0 0,-1 1,1-1,0 0,0 1,-1-1,1 1,0-1,0 1,0 0,0-1,0 1,0 0,0 0,0 0,0 0,0 0,0 0,0 0,1 0,-1 0,0 0,1 0,-1 1,1-1,-1 2,1-3,0 1,0 0,1 0,-1 0,0 0,1 0,-1 0,0-1,1 1,-1 0,1 0,-1-1,1 1,0 0,-1 0,1-1,0 1,-1-1,1 1,0-1,0 1,-1-1,1 1,0-1,0 0,0 1,0-1,0 0,0 0,1 1,31 4,-31-5,6 1,0-1,0 1,0-2,0 1,0-1,0 0,0-1,0 0,0 0,11-6,-15 6,-1 0,1 0,-1 0,1-1,-1 0,0 0,0 1,0-2,-1 1,1 0,-1-1,1 1,-1-1,0 1,-1-1,1 0,-1 0,1 0,-1 0,-1 0,1 0,0-6,-1 8,0 0,0 0,0 0,0-1,0 1,-1 0,1 0,-1 0,0 0,1 0,-1 0,0 0,0 0,-1 0,1 0,0 0,0 0,-1 1,1-1,-1 1,0-1,1 1,-1-1,0 1,0 0,0 0,0 0,0 0,0 0,0 1,0-1,0 0,0 1,-1 0,-3-1,1 0,-1 1,1-1,-1 1,0 1,1-1,-1 1,1-1,-1 2,1-1,-1 0,1 1,0 0,-8 4,6 0,1-1,0 1,0 0,1 1,-1-1,1 1,1 0,-1 1,1-1,-4 12,-3 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461 1,'1'0,"-1"0,0 0,1 0,-1 0,0 0,1 0,-1 0,0 1,0-1,1 0,-1 0,0 0,1 1,-1-1,0 0,0 0,0 0,1 1,-1-1,0 0,0 1,0-1,0 0,0 0,1 1,-1-1,0 0,0 1,0-1,0 0,0 1,0-1,0 0,0 1,0-1,0 0,0 1,0-1,0 0,-1 1,1-1,0 0,0 0,0 1,0-1,0 0,-1 0,1 1,-1-1,-8 18,-18 15,-1-1,-1-2,-48 39,67-60,-24 21,4-2,-2-1,-67 43,96-69,-52 34,53-33,-1 0,1-1,0 1,0 0,0 0,0 0,0 0,0 1,1-1,-1 0,1 1,-1-1,1 1,0-1,0 1,0 0,0 0,0 5,1-7,0 0,1 0,-1 0,1 1,-1-1,1 0,0 0,-1 0,1 0,0 0,0 0,0 0,0-1,-1 1,1 0,0 0,1-1,-1 1,0 0,0-1,0 1,0-1,0 0,0 1,1-1,1 0,39 6,-30-5,373 21,-373-22,1 1,0 1,-1 0,1 0,-1 1,0 1,20 8,-19-5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97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53,'0'722,"0"-1293,0 558,1 0,0 0,1 0,0 0,1 0,0 1,1 0,6-14,-7 21,-1 1,1-1,-1 0,1 1,0 0,1 0,-1 0,1 0,0 0,0 1,0-1,0 1,1 0,-1 1,1-1,0 1,0 0,0 0,0 0,0 1,0 0,6-1,-4 1,-1 0,1 1,-1 0,1 0,0 1,-1-1,1 1,-1 1,1 0,7 2,-11-2,0 0,0 0,0-1,0 2,0-1,-1 0,1 0,-1 1,0 0,0-1,0 1,0 0,0 0,0 0,-1 0,0 0,1 1,-1-1,0 0,-1 1,2 5,-1-1,0 1,-1-1,0 1,0 0,-1-1,0 1,0-1,-1 0,0 1,0-1,-1 0,0 0,-1 0,0-1,0 1,0-1,-1 0,0 0,-1 0,0-1,0 0,0 0,0 0,-1-1,0 0,0 0,-1-1,1 0,-1 0,0-1,0 0,-14 4,-35 10,30-6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98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123 1,'-7'-1,"0"1,1 0,-1 1,0 0,0 0,1 0,-1 1,-6 3,9-3,1 0,-1 0,1 1,0-1,0 1,0 0,1 0,-1 0,1 0,-1 0,1 1,0-1,0 1,1-1,-3 5,2-4,1 0,-1 0,1 1,-1-1,1 0,0 0,1 1,-1-1,1 0,0 1,0-1,0 0,0 1,1-1,0 0,0 1,0-1,1 0,-1 0,3 5,-1-5,0-1,0 1,0-1,0 0,1 0,-1 0,1 0,0-1,0 0,0 1,0-1,0 0,0-1,0 1,1-1,-1 0,1 0,-1 0,7-1,-2 1,1-1,0 0,-1 0,1-1,0-1,17-4,-25 6,0-1,0 1,0-1,0 1,0-1,0 0,0 0,0 0,-1 0,1 0,0 0,-1-1,1 1,0 0,-1-1,0 0,1 1,-1-1,0 0,0 1,0-1,0 0,0 0,0 0,-1 0,1 0,-1 0,1 0,-1 0,0 0,0 0,1 0,-2-1,1 1,0 0,0 0,-2-4,0 2,-1 0,0 1,0-1,0 1,0-1,0 1,-1 0,1 0,-1 0,0 1,0-1,0 1,-6-2,-24-18,20 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99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77 78,'-2'54,"-17"89,1-16,11-42,3 97,-17-362,16 82,8-118,-2 209,0-1,1 0,-1 1,1 0,1-1,-1 1,1 0,1 0,-1 0,1 1,0-1,1 1,-1 0,1 0,1 0,-1 1,1 0,6-5,-3 4,0 0,1 1,-1 0,1 1,1 0,-1 1,0-1,1 2,0 0,0 0,-1 1,12 0,162 6,-180-4,-1-1,0 1,0-1,0 1,1 0,-1 0,0 0,0 1,0-1,-1 1,1-1,0 1,0 0,-1 0,1 0,-1 1,0-1,4 4,-4-1,1-1,-1 1,0-1,0 1,0 0,-1-1,0 1,0 0,0 0,0 0,-1 7,1-4,-1 0,-1-1,0 1,0 0,0-1,-1 1,0-1,-1 0,0 1,0-1,0 0,-1-1,0 1,0-1,-1 1,-5 5,0-4,1-1,-1-1,-1 0,1 0,-1-1,0 0,0-1,-17 4,4-2,0-1,0-1,-28 0,-71-5,102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00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23 1,'0'4,"0"6,0 5,0 4,0 4,0 1,0 1,0 1,0 0,-4-5,-1-1,-1 0,2 0,1-2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01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515 199,'-9'0,"0"1,0 1,0 0,1 0,-1 1,0 0,1 0,0 1,-1 0,1 0,1 1,-14 11,-6 6,-45 51,71-72,-19 24,1 1,1 1,1 1,2 1,-22 56,20-45,-1-2,-38 61,42-81,-14 18,27-34,0 0,0 0,-1 0,1 0,1 0,-1 0,0 0,0 0,1 0,-1 0,1 0,0 0,0 1,0 3,0-5,1 1,0-1,0 1,0-1,0 0,0 1,0-1,1 0,-1 0,0 0,1 0,-1 0,0 0,1 0,-1 0,1-1,0 1,-1 0,4 0,34 7,-8-1,1 0,-1 2,59 26,84 54,-95-47,38 18,176 97,-263-132,-30-25,1 1,-1-1,0 0,1 1,-1-1,0 0,0 1,1-1,-1 1,0-1,0 0,0 1,1-1,-1 1,0-1,0 1,0-1,0 1,0-1,0 0,0 1,0-1,0 1,0-1,0 1,-1 0,0 0,0-1,0 1,1-1,-1 1,0-1,0 1,0-1,0 0,0 0,0 1,-1-1,1 0,0 0,0 0,0 0,0 0,-2 0,-9-2,-1 1,1-1,-1-1,1 0,-23-10,-58-33,-237-148,256 160,56 27,0-1,0-1,1-1,-29-20,40 26,-2-1,1 2,0-1,-1 1,1 0,-1 0,0 1,0 0,0 1,-13-1,9 0,0 0,0 0,-17-7,25 8,0-1,1 0,-1 0,1 0,-1-1,1 1,0-1,0 1,0-1,0 0,0 0,1-1,-1 1,-2-5,1 0,-1-1,1 1,1-1,0 1,-4-18,6 21,1-1,0 1,0-1,0 0,1 1,-1-1,1 1,1-1,-1 1,5-10,8-14,1 0,1 1,32-39,5-10,-29 42,30-34,23-31,60-85,-79 113,-37 47,-18 23,-13 17,-73 102,-188 284,146-155,110-205,10-22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84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0,'0'63,"16"112,10-31,-22-119,-1 0,-1 1,-1-1,-3 30,3 48,3-82,1-6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02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1 304,'1356'0,"-1327"-2,0-2,-1 0,0-2,0-1,50-20,-47 15,0 2,1 1,0 2,37-4,280 8,-172 6,18-16,4 0,-159 9,-23-5,-17 9,0-1,0 1,0-1,1 1,-1-1,0 1,0-1,0 1,0-1,0 1,0-1,0 1,0-1,-1 1,1-1,0 1,0-1,0 1,0-1,-1 1,1-1,0 1,-1 0,1-1,0 1,-1-1,1 1,0 0,-1-1,1 1,-1 0,1-1,-1 1,-17-13,0 1,-1 0,-1 2,1 0,-35-11,-22-11,66 27,0-1,0 1,-15-13,25 18,0 0,0 0,0 0,-1 0,1 0,0 0,0 0,0 0,-1 0,1 0,0 0,0 0,0 0,0-1,-1 1,1 0,0 0,0 0,0 0,0 0,0-1,-1 1,1 0,0 0,0 0,0 0,0-1,0 1,0 0,0 0,0 0,0-1,0 1,0 0,0 0,0 0,0-1,0 1,0 0,0 0,0 0,0 0,0-1,0 1,0 0,0 0,0 0,0-1,1 1,11 2,19 9,-24-7,0 0,-1 0,1 0,-1 1,0 0,0 0,0 0,-1 1,9 10,-13-13,0-1,0 0,0 0,0 1,0-1,-1 1,1-1,-1 0,1 1,-1-1,0 1,0-1,0 1,0-1,0 1,-1-1,1 1,-1-1,0 1,0-1,0 0,0 1,0-1,0 0,0 0,-1 0,1 0,-1 0,0 0,1 0,-1 0,0-1,0 1,-3 1,-30 23,-2-2,-71 37,12-9,0 7,57-34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03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69 248,'0'0,"0"0,0-1,0 1,0 0,0 0,0-1,0 1,1 0,-1 0,0-1,0 1,0 0,0 0,0-1,0 1,0 0,0 0,0-1,0 1,-1 0,1 0,0-1,0 1,0 0,0 0,0-1,0 1,0 0,-1 0,1 0,0-1,0 1,0 0,-1 0,1 0,0 0,0-1,0 1,-1 0,1 0,0 0,0 0,-1 0,1 0,0 0,0 0,-1 0,1 0,0 0,0 0,-1 0,1 0,0 0,0 0,-1 0,1 0,0 0,0 0,-1 0,1 0,0 0,0 0,0 1,-1-1,-9 16,9-14,1-1,-1 1,1 0,0 0,-1 0,1 0,0 0,0 0,1 0,-1 0,0 0,1 0,-1 0,1 0,0 0,-1-1,1 1,0 0,0 0,0-1,0 1,1-1,-1 1,0-1,1 1,-1-1,3 2,-3-2,0-1,0 0,0 1,0-1,0 0,0 1,0-1,0 0,0 0,0 0,0 0,0 0,0 0,0 0,0 0,0-1,0 1,0 0,0-1,0 1,1-1,-1 0,1 0,0-1,-1 1,1 0,-1-1,0 1,1-1,-1 0,0 1,0-1,0 0,0 0,0 0,1-2,0-5,1 1,-1-1,0 0,1-15,-3 21,0-1,0 1,0 0,0-1,-1 1,1 0,-1-1,0 1,0 0,0 0,0 0,0 0,-1 0,1 0,-4-4,5 7,-1-1,1 0,-1 1,1-1,-1 1,1-1,-1 1,1 0,-1-1,1 1,-1 0,1-1,-1 1,0 0,1 0,-1-1,0 1,1 0,-1 0,0 0,1 0,-1 0,0 0,1 0,-1 0,0 0,1 0,-1 0,0 0,1 1,-1-1,0 0,1 0,-1 1,1-1,-1 0,1 1,-1-1,0 1,1-1,-1 1,1-1,0 1,-1-1,1 1,-1-1,1 1,0 0,0-1,-1 1,1-1,0 1,0 0,0-1,-1 1,1 1,-9 39,10 0,-1-40,0 0,0 1,0-1,0 0,1 0,-1 0,0 0,0 1,1-1,-1 0,1 0,0 0,-1 0,1 0,-1 0,1 0,0 0,0 0,0-1,0 1,0 0,0 0,0-1,0 1,0 0,0-1,0 1,0-1,0 1,2-1,-2 0,1-1,-1 0,0 1,0-1,1 0,-1 0,0 0,0 0,0 0,0 0,0 0,0 0,-1 0,1 0,0-1,0 1,-1 0,1-1,-1 1,1 0,-1-1,0 1,1-1,-1 1,0-3,5-37,-5 36,-1 1,1 0,-1-1,0 1,-1 0,1 0,0 0,-1 0,0 0,0 0,0 0,-1 0,1 1,-5-5,6 6,-1 0,0 1,0-1,0 0,0 1,0-1,0 1,0-1,0 1,0 0,-1 0,1 0,0 0,-1 1,1-1,-1 1,1-1,-1 1,1 0,-1 0,0 0,1 0,-1 0,1 1,-4 0,4-1,1 1,-1 0,0-1,1 1,-1 0,1 0,0 0,-1 0,1 0,0 0,-1 0,1 1,0-1,0 0,0 1,0-1,0 1,0-1,1 1,-1-1,0 1,1 0,-1-1,1 1,0 0,-1-1,1 1,0 0,0-1,0 1,0 0,1 0,-1 1,1 0,-1-1,1 1,0-1,0 0,0 1,0-1,1 0,-1 0,0 1,1-1,0 0,-1-1,1 1,0 0,0 0,0-1,0 1,0-1,0 0,1 1,4 1,-5-2,1-1,0 1,0 0,-1-1,1 1,0-1,0 0,0 0,0 0,-1 0,1-1,0 1,0-1,-1 1,1-1,0 0,-1 0,1-1,-1 1,1 0,-1-1,1 1,-1-1,0 0,0 0,0 0,0 0,0 0,0 0,-1-1,1 1,-1 0,0-1,1 1,0-4,2-5,0 0,-1 0,-1 0,1 0,-2 0,0-1,0-15,-1 24,0 0,0 0,0 0,-1 0,1 0,-1 0,0 0,0 1,0-1,0 0,0 1,-1-1,1 0,-1 1,0 0,0-1,1 1,-2 0,1 0,0 0,0 0,-1 1,1-1,-1 0,1 1,-1 0,-4-2,4 2,1 1,-1-1,1 1,-1 0,1 0,-1 0,1 0,-1 0,1 1,-1-1,1 1,0-1,-1 1,1 0,0 0,-1 0,1 0,0 1,0-1,0 0,0 1,0 0,0-1,0 1,1 0,-1 0,1 0,-1 0,1 0,0 0,0 1,-2 2,0 6,0 0,0 0,1 0,0 0,1 0,0 0,1 0,0 0,4 19,-4-28,1 1,0 0,0 0,0-1,0 1,0-1,1 1,-1-1,1 1,-1-1,1 0,0 0,0 0,0 0,0 0,1 0,-1-1,0 1,1-1,-1 1,1-1,0 0,-1 0,1 0,0 0,-1-1,1 1,0-1,4 1,-3-1,-1 0,0 0,0 0,1 0,-1 0,0 0,0-1,1 0,-1 1,0-1,0-1,0 1,0 0,0-1,0 1,0-1,-1 0,1 0,-1 0,1 0,-1-1,0 1,1 0,-1-1,2-4,0-3,-1 0,0-1,0 1,-2 0,1-1,-1 1,0-1,-1 0,-1 1,0-1,0 1,-1-1,-3-10,5 19,-1 0,0 0,1 1,-1-1,0 0,0 1,0-1,0 1,0-1,0 1,-1 0,1-1,0 1,-1 0,1 0,-1 0,1 0,-1 0,0 0,1 0,-1 1,0-1,0 1,1-1,-1 1,0-1,0 1,0 0,0 0,0 0,1 0,-1 0,0 1,0-1,-2 1,0 1,1-1,-1 1,1-1,0 1,-1 0,1 1,0-1,0 0,0 1,1 0,-1-1,1 1,-1 0,1 1,0-1,-2 4,-10 41,11-26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04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80 0,'1'18,"0"0,2 0,0 0,1 0,9 24,-1-2,-6-16,-1 1,2 46,-7-50,2 0,1 0,1-1,11 38,63 165,-67-194,-4-10,17 33,-14-31,-1 0,-2 1,0 0,-1 0,-1 1,-1 0,0 26,7 29,-10-77,-1 1,1-1,-1 1,1-1,-1 1,0-1,0 1,0-1,0 1,0-1,0 1,0-1,-1 1,1-1,0 1,-1-1,1 1,-1-1,0 0,1 1,-1-1,0 0,0 1,0-1,-1 1,0-1,0-1,0 1,0-1,0 0,0 0,0 0,0 0,0 0,0 0,0-1,0 1,0-1,0 1,0-1,0 0,0 0,1 0,-1 0,-2-1,-23-15,2 0,-1-2,2 0,-26-28,44 41,-50-38,43 35,0 0,1-1,0-1,-12-13,23 23,1 1,0 0,-1-1,1 1,0 0,-1-1,1 1,0 0,-1-1,1 1,0-1,0 1,-1 0,1-1,0 1,0-1,0 1,0-1,0 1,0-1,0 1,-1-1,1 1,1-1,-1 1,0-1,0 1,0-1,0 1,0-1,0 1,0 0,1-1,-1 1,0-1,1 0,19-3,26 10,-33-2,0 2,-1-1,0 2,0-1,0 2,0 0,-1 0,16 16,-11-11,-13-9,1-1,0-1,-1 1,1 0,1-1,-1 0,0 0,1 0,-1-1,1 1,-1-1,1 0,-1-1,1 1,0-1,0 0,-1 0,1 0,0 0,-1-1,1 0,0 0,-1 0,1-1,5-2,-1-1,1 0,-1-1,-1 0,1-1,-1 0,0 0,-1-1,1 1,-1-2,6-9,136-176,-136 177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05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260 989,'0'-810,"0"798,-2-47,2 57,0-1,-1 1,1 0,-1-1,1 1,-1-1,0 1,0 0,0-1,0 1,0 0,0 0,-1 0,1 0,-1 0,0 0,1 1,-5-4,5 4,-1 1,1 0,-1 0,1 0,-1 0,1 0,0 0,-1 0,1 0,-1 1,1-1,0 0,-1 1,1-1,0 1,-1 0,1-1,0 1,0 0,0 0,-1 0,1 0,-1 1,-29 29,22-21,-2 0,0 1,1 1,0 0,1 0,0 1,1 0,0 0,-9 26,-20 40,15-33,14-32,7-18,10-25,2 6,2 1,1 0,18-23,-16 25,-2-1,0 0,16-35,-25 43,0 0,1 1,1 0,0 0,0 1,11-12,-16 20,1 0,0 1,0-1,0 1,0 0,0 0,0 0,1 0,-1 1,1-1,-1 1,1 0,0 0,-1 0,1 1,0-1,0 1,-1 0,1 0,0 0,0 0,-1 1,1 0,0-1,0 1,5 3,12 4,33 19,17 7,-48-24,0 2,-1 0,-1 2,0 0,0 1,-2 1,30 31,-36-34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0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49,'149'1,"252"-33,-312 22,166 2,-211 9,-23-1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1,'1'2,"0"0,1 0,-1-1,0 1,1 0,-1 0,1-1,-1 1,1-1,0 0,-1 1,1-1,4 2,3 3,40 32,1-2,92 50,-108-64,-1 1,-1 2,-1 1,-1 1,26 32,46 41,48 31,-126-107,41 54,-43-48,32 30,-42-49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222 0,'-29'47,"-35"112,20-43,29-77,1 2,3 0,-10 60,-1 127,20-200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0 959,'2'0,"-1"-1,0 1,0-1,0 1,0-1,1 0,-1 1,0-1,0 0,0 0,0 1,0-1,-1 0,1 0,0 0,0 0,1-3,4-3,14-16,-1-1,-1-1,28-52,31-88,-57 120,4-10,52-123,-62 139,-2-1,12-68,-22 97,0 1,-2-1,1 0,-1 0,-2-11,2 19,-1 0,0-1,0 1,0 0,0 0,0 0,-1 0,1 0,-1 0,0 0,0 1,0-1,0 0,0 1,-1 0,1-1,-1 1,1 0,-7-3,4 2,-1 0,0 0,0 0,-1 1,1 0,0 0,-1 1,1 0,-1 0,-8 0,11 1,1 1,-1-1,1 1,0 0,-1 0,1 0,0 1,0-1,0 1,0-1,0 1,0 0,0 0,1 1,-1-1,1 1,-1-1,1 1,0 0,0-1,-2 5,-8 15,1 0,1 0,2 1,-11 39,-13 97,29-143,-21 141,7 0,4 205,15-226,-3 231,-11-253,-1 25,13-135,0 0,0 0,0 0,-1 0,0 1,0-1,0 0,0 0,-3 4,-6 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1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0,'1'3,"-1"-1,1 0,-1 1,1-1,0 0,0 0,0 0,0 1,0-1,0 0,1-1,-1 1,1 0,1 2,30 26,-17-16,6 10,-2 1,0 1,-2 1,-1 1,22 48,-25-45,2 0,2-2,0 0,42 49,-52-71,0-1,1 0,0 0,0 0,18 6,26 17,-50-26,0-1,0 1,0-1,0 1,0 0,-1 0,1 0,-1 0,0 1,0-1,3 8,-4-10,-1 1,1-1,-1 1,0-1,0 1,0-1,0 1,0-1,0 1,0-1,-1 1,1-1,0 1,-1-1,1 1,-1-1,0 0,1 1,-1-1,0 0,0 1,0-1,0 0,0 0,0 0,0 0,0 0,0 0,-2 1,-6 4,0-1,0 0,-15 6,1 0,-102 64,-29 16,88-64,52-20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104 101,'-4'0,"0"0,1 1,-1-1,0 1,0 0,1 0,-1 1,0-1,1 1,0-1,-1 1,1 0,0 1,0-1,0 0,0 1,0 0,1-1,-1 1,1 0,-1 1,1-1,0 0,1 1,-1-1,-2 8,0 2,0 0,0 1,2-1,0 1,0-1,1 18,1-14,-1 0,1 1,1-1,4 27,-4-40,0 1,1 0,-1 0,1-1,0 1,0-1,1 1,0-1,-1 0,1 0,0 0,1 0,-1-1,1 0,0 1,-1-1,6 3,3 0,0 0,1-1,-1-1,1 0,0 0,0-1,27 2,-21-4,1 0,-1-1,0-1,0-1,19-4,-27 3,-1 1,1-1,-1-1,0 0,-1-1,1 0,16-11,-20 11,-1 0,1 0,-1 0,0-1,-1 1,1-1,-1-1,-1 1,1 0,-1-1,0 0,3-9,1-10,-1 0,-2 0,0-1,-2 1,0-1,-3-27,0 48,-1 0,1 0,-1-1,0 1,0 0,-1 1,0-1,0 0,0 1,-1-1,1 1,-1 0,-1 0,1 1,-1-1,1 1,-1 0,-1 0,1 1,0-1,-1 1,-10-4,2 0,-2 2,1-1,-1 2,0 0,1 1,-2 0,-30 0,41 3,1 0,-1 0,0 1,1-1,-1 1,0 1,1-1,-1 1,1 0,-8 4,-3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8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0,'0'1061,"0"-1040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12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75,'1'-1,"-1"0,0 1,1-1,-1 0,0 0,1 1,-1-1,1 0,-1 1,1-1,0 1,-1-1,1 1,-1-1,1 1,0-1,0 1,-1-1,1 1,0 0,0 0,-1-1,1 1,1 0,24-6,-23 6,41-8,7-1,100-5,-110 14,16 0,0-2,63-10,-81 7,73-1,-81 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13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1,'6'3,"0"1,-1 0,1 1,-1 0,0 0,8 9,15 15,-9-10,0 0,-1 2,-1 0,-1 1,-1 1,14 28,41 59,-52-84,-1 0,12 29,15 22,83 108,-114-168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14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320 0,'-2'1,"1"-1,-1 1,1-1,0 1,-1-1,1 1,0 0,0 0,-1 0,1-1,0 1,0 0,0 0,0 0,0 1,-1 1,-16 25,12-18,-23 33,16-26,0 0,2 2,0-1,1 1,1 1,1 0,-9 32,-63 266,77-307,0 0,-1 0,-11 21,9-21,1 0,-8 23,-8 42,18-58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15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1659,'1'-6,"0"1,1 0,-1-1,1 1,1 0,-1 0,1 0,0 1,0-1,0 0,6-6,7-11,-9 11,150-268,26-122,-31-17,-130 344,-2 0,17-137,-36 207,-1-1,0 0,0 0,0 0,-1 1,0-1,0 0,0 0,0 1,-3-8,2 10,0-1,1 1,-1-1,0 1,0 0,0 0,0 0,-1 0,1 0,-1 0,1 1,-1-1,1 1,-1 0,0 0,0 0,-4-1,-1-1,0 1,0 1,0-1,0 2,0-1,0 1,0 0,0 0,-1 1,1 1,0-1,0 1,1 0,-1 1,0 0,-8 4,5 0,0 1,1-1,0 2,0-1,1 1,0 1,0 0,1 0,-11 18,2 1,0 1,2 1,2 0,1 1,-12 48,13-32,3 0,2 1,-1 58,-24 235,27-311,-6 103,7 186,6-159,-3 991,0-1119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16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371 0,'-5'1,"-1"0,1 0,0 0,0 1,0-1,0 1,1 0,-1 1,0-1,1 1,0 0,-1 0,-3 4,-1 1,1 0,0 0,0 1,-13 18,4 5,1 0,-13 36,-2 5,-35 54,-13 28,78-153,0 0,0 0,0 0,1 0,-1 0,0 0,1 1,-1-1,1 0,0 0,0 0,0 0,0 1,0-1,0 0,0 0,1 0,-1 0,1 1,0-1,0 0,-1 0,3 2,-1-1,1-2,-1 1,1 0,-1 0,1-1,0 0,-1 1,1-1,0 0,0 0,0-1,0 1,0 0,0-1,6 0,174 0,-124-3,87 7,78 34,-201-36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17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258 385,'-3'0,"1"1,-1 0,1-1,0 1,0 0,-1 0,1 1,0-1,0 0,0 1,0-1,0 1,0-1,-2 4,-22 28,20-22,0 0,0 1,2-1,-1 1,1 0,1 0,0 1,1-1,-1 15,1 20,4 52,-1-52,-1-40,0 8,1 0,0-1,0 1,7 24,-6-35,-1 1,1-1,0 0,0 0,0-1,1 1,-1 0,1-1,0 1,0-1,0 0,1 0,-1 0,1 0,-1-1,1 0,0 1,0-1,0-1,5 3,9 1,1 0,-1-1,1-1,0-1,0 0,0-2,0 0,27-4,-21 0,1-1,-1 0,0-2,-1-1,42-20,-52 21,-1 0,1-1,-1-1,-1 0,0-1,0 0,-1 0,0-2,-1 1,0-1,-1-1,0 0,-1 0,0 0,-1-1,-1 0,0-1,-1 1,-1-1,0 0,-1-1,0 1,0-24,-1 4,-2 1,-1 0,-1-1,-2 1,-2 0,0 0,-19-51,20 70,-1 0,-1 0,0 1,-1 0,0 1,-1 0,-1 0,0 1,0 0,-1 0,-1 1,0 1,0 0,-1 1,-1 0,1 1,-1 0,-26-9,15 10,0 1,0 1,0 1,-1 1,1 1,-1 1,-47 6,42-1,0 1,1 2,0 0,1 3,0 0,-32 17,56-25,1 0,0 1,0 0,0 0,0 0,0 0,0 1,1-1,0 1,0 0,0 0,0 0,1 0,-1 1,1-1,-3 8,2 2,0-1,0 1,2 0,-1 21,0 44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18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50 290,'2'31,"1"-1,2 0,12 44,-14-60,1-1,1 0,0 0,9 17,-12-26,0-1,0 1,1-1,-1 0,1 0,0 0,0 0,0 0,0 0,0-1,1 0,-1 1,1-1,-1-1,1 1,0 0,0-1,6 2,4-2,-19-4,-18-11,15 3,1-1,0 0,0 0,1-1,1 0,-8-25,7 18,-7-23,1-1,3 0,-7-78,15 47,1 49,-5-45,0 56,0 24,-1 26,-20 136,25-149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51:35.979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25,'34'2,"0"1,55 13,11 2,232 6,6 1,35 8,-255-24,132-7,-125-3,30-12,-27 0,-6 0,5-1,-93 11,0-2,46-12,36-5,30 10,-79 9,108-21,-111 11,-39 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51:43.24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49,'677'0,"-650"2,-1 2,0 0,0 2,0 1,44 18,-2-2,-42-14,1-2,0 0,0-2,0-1,31 0,-18-2,45 8,-45-4,47 1,1044-8,-1059-3,0-3,94-21,71-9,-184 32,0-3,103-30,-150 36,1 0,-1-1,1 0,-1-1,11-7,-12 7,28-19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8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0,'0'16,"-1"20,2 0,2 0,9 49,-7-55,3 49,-1-1,4 64,-7-66,10 6,-5-36,2 5,-6-30,-2 0,3 38,-6 9,0-24,1 0,8 50,-4-65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2656 486,'-66'0,"-248"-7,260 2,0-2,0-3,-92-29,-46-19,153 50,1 1,-1 1,-45 1,-616 9,-102-4,798 0,-3 1,0-2,0 1,0-1,-14-3,20 4,0 0,0 0,0-1,0 1,0-1,0 1,0-1,0 1,0-1,1 1,-1-1,0 0,0 0,0 1,1-1,-1 0,0 0,1 0,-1 0,1 0,-1 0,1 0,-1 0,1 0,0 0,-1 0,1 0,0 0,0 0,0 0,0-1,0 1,0 0,0 0,0 0,0 0,1 0,-1 0,0 0,1-2,3-5,0 0,0 0,1 0,0 0,0 1,13-14,47-42,-38 38,12-11,65-46,-71 59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0,'1'4,"-1"0,1 0,0-1,0 1,0 0,1-1,0 1,-1-1,1 1,0-1,0 0,1 0,-1 0,1 0,-1 0,1 0,5 2,1 3,0-1,1-1,0 0,16 7,54 15,-53-19,42 19,-8-3,-39-17,35 19,-23-8,-17-10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8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81 32,'-4'0,"1"1,-1-1,1 1,0 0,-1 0,1 1,0-1,0 1,-1-1,1 1,1 0,-1 0,0 1,0-1,1 0,-1 1,1 0,0-1,0 1,0 0,0 0,1 0,-1 0,1 1,-1-1,1 0,0 1,0 3,0-4,0-1,1 1,-1 0,1-1,-1 1,1 0,0-1,0 1,0 0,1-1,-1 1,1 0,-1-1,1 1,0-1,0 1,0-1,0 1,1-1,-1 0,1 1,-1-1,1 0,0 0,0 0,-1 0,2-1,-1 1,0 0,0-1,0 0,1 1,-1-1,1 0,-1 0,1 0,2 0,0 0,-1-1,1 0,0 0,-1 0,1 0,-1-1,1 0,-1 0,1 0,-1-1,1 1,-1-1,0 0,0 0,0-1,0 1,0-1,-1 0,1 0,-1 0,6-7,-6 7,0-1,0 1,0-1,-1 0,1 0,-1 0,0 0,-1 0,1-1,-1 1,0 0,0-1,0 1,0-1,-1 1,1-1,-1 1,-1-1,1 0,-1 1,1-1,-3-6,1 9,0-1,1 1,-1-1,0 1,-1 0,1-1,0 1,-1 0,1 1,-1-1,1 0,-1 1,0-1,0 1,0 0,0 0,0 0,0 1,0-1,0 0,0 1,-4 0,0-1,0 1,0-1,-1 2,1-1,0 1,0 0,0 0,-11 4,15-3,0 0,1 0,-1 0,0 0,1 0,0 1,0-1,0 1,0-1,0 1,0 0,0 0,1 0,0 0,-1 0,1 0,0 0,1 1,-1-1,1 0,-1 0,1 1,0 3,0-4,-1 0,1 0,0 0,1 1,-1-1,1 0,-1 0,1 0,0 0,0 0,0 0,0 0,1 0,-1 0,1-1,0 1,0-1,0 1,0-1,0 1,0-1,1 0,-1 0,4 2,-2-3,1 1,0 0,0-1,1 0,-1 0,0 0,0-1,0 0,1 0,-1 0,0 0,0-1,1 0,-1 0,0-1,0 1,0-1,0 0,-1 0,7-4,-8 4,0 0,-1 0,1 0,0-1,-1 1,1-1,-1 1,0-1,0 0,0 0,0 0,-1 0,1 0,-1 0,1-1,-1 1,0 0,-1-1,1 1,0-1,-1 1,0-1,0 1,0-1,0 1,-1-1,1 1,-1-1,0 1,0 0,-1-4,1 5,0-1,-1 1,1 0,0 0,-1 0,1 0,-1 0,1 0,-1 0,0 1,0-1,0 1,0-1,0 1,0 0,0 0,-1 0,1 0,0 0,-1 0,1 0,0 1,-1-1,1 1,-1 0,1 0,-4 0,3 0,-1 0,1 1,-1-1,0 1,1 0,0 0,-1 0,1 0,0 0,-1 1,1 0,0 0,0 0,0 0,0 0,1 0,-1 1,-2 3,1-2,-22 36,25-38,0 0,0-1,0 1,0 0,1 0,-1-1,0 1,1 0,0 0,-1 0,1 0,0 0,0 0,0 0,0-1,0 1,1 0,-1 0,0 0,2 3,5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9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347 0,'-3'0,"1"1,0-1,0 1,0-1,-1 1,1 0,0 0,0 0,0 0,0 0,0 0,1 1,-1-1,0 1,0-1,1 1,-1 0,1-1,0 1,-1 0,1 0,0 0,0 0,0 0,-1 4,-3 8,1-1,1 1,-3 15,4-16,-3 26,1 1,3-1,3 44,-2 55,-3-117,-1 0,-1 0,-1-1,-14 34,13-35,0 0,0 1,2 0,1 0,-3 25,4-20,0-1,-2 1,-1-1,-11 30,14-47,-2 18,1 0,0 1,2-1,1 1,4 42,-1-10,-3-76,0 1,-2-1,0 0,-1 1,-9-26,-2 3,-23-45,22 50,12 24,-1 1,0-1,-1 1,-10-15,15 24,1 1,0 0,0 0,0-1,0 1,-1 0,1 0,0-1,0 1,-1 0,1 0,0-1,0 1,-1 0,1 0,0 0,0 0,-1-1,1 1,0 0,-1 0,1 0,0 0,-1 0,1 0,0 0,-1 0,1 0,0 0,-1 0,1 0,0 0,-1 0,-5 12,3 22,3-31,-1 128,2-115,1 1,0 0,1-1,1 1,10 26,-13-40,-1-1,1 0,0 0,0-1,0 1,0 0,0 0,1 0,-1-1,0 1,1-1,-1 1,1-1,0 1,-1-1,1 0,0 0,0 0,0 0,0 0,4 1,-4-2,1 0,-1 0,1 0,-1-1,1 1,-1-1,1 1,-1-1,1 0,-1 0,0 0,0 0,1-1,-1 1,3-3,4-4,-1 1,0-1,-1-1,0 1,0-1,-1-1,7-11,-8 12,0 1,1 0,0 0,0 0,1 1,-1 0,2 0,7-6,12-6,29-16,-53 33,5-1,-1-1,1 1,0 1,14-4,-14 4,0 0,0 0,-1-1,1 0,9-5,-2-2,-2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9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139 923,'-2'-123,"4"-130,2 226,1 1,13-43,6-26,-14 43,-5 31,-1-1,1-31,-5 12,0 13,1-1,6-36,-6 65,-1-1,0 1,0-1,1 0,-1 1,0-1,0 1,0-1,0 0,0 1,0-1,0 0,0 1,0-1,0 1,0-1,0 0,0 1,0-1,-1 1,1-1,0 0,-1 1,1-1,0 1,-1-1,1 1,0-1,-1 1,0-1,0 1,0 0,0 0,0 0,0 1,0-1,0 0,0 1,0-1,0 0,0 1,0 0,0-1,0 1,0-1,-1 2,-33 33,35-35,-51 60,-45 67,78-105,18-22,0 0,0 0,0 0,0 0,0 0,0 0,0 0,0 0,0 0,0-1,0 1,0 0,0 0,0 0,0 0,0 0,0 0,0 0,0 0,0 0,0 0,0 0,0 0,0 0,0 0,0 0,0 0,0 0,0-1,0 1,0 0,0 0,-1 0,1 0,0 0,0 0,0 0,0 0,0 0,0 0,0 0,0 0,0 0,0 0,0 0,0 0,0 0,0 0,0 0,-1 0,10-15,58-69,-19 25,4-4,-51 61,0 0,0 1,1-1,-1 0,0 0,0 1,1-1,-1 1,1-1,0 1,-1 0,1-1,0 1,0 0,0 0,0 0,0 1,0-1,0 0,0 1,0-1,0 1,0 0,0 0,1-1,2 2,-2 0,1 0,-1 0,0 1,1 0,-1-1,0 1,0 0,0 1,-1-1,1 0,0 1,-1 0,1-1,-1 1,2 4,21 36,-22-35,1-1,0 0,0 0,0 0,1-1,0 1,1-1,8 8,6 1,-1 0,-1 2,0 0,19 24,-23-20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66AAF-BBEE-4BFE-A712-AD9D44CF0488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16E6F-B96E-404F-AEC6-B4496A5515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404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16E6F-B96E-404F-AEC6-B4496A5515D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95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6.png"/><Relationship Id="rId42" Type="http://schemas.openxmlformats.org/officeDocument/2006/relationships/customXml" Target="../ink/ink21.xml"/><Relationship Id="rId47" Type="http://schemas.openxmlformats.org/officeDocument/2006/relationships/image" Target="../media/image29.png"/><Relationship Id="rId63" Type="http://schemas.openxmlformats.org/officeDocument/2006/relationships/image" Target="../media/image37.png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11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4.png"/><Relationship Id="rId40" Type="http://schemas.openxmlformats.org/officeDocument/2006/relationships/customXml" Target="../ink/ink20.xml"/><Relationship Id="rId45" Type="http://schemas.openxmlformats.org/officeDocument/2006/relationships/image" Target="../media/image28.png"/><Relationship Id="rId53" Type="http://schemas.openxmlformats.org/officeDocument/2006/relationships/image" Target="../media/image32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5" Type="http://schemas.openxmlformats.org/officeDocument/2006/relationships/image" Target="../media/image8.png"/><Relationship Id="rId61" Type="http://schemas.openxmlformats.org/officeDocument/2006/relationships/image" Target="../media/image36.png"/><Relationship Id="rId19" Type="http://schemas.openxmlformats.org/officeDocument/2006/relationships/image" Target="../media/image1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9.png"/><Relationship Id="rId30" Type="http://schemas.openxmlformats.org/officeDocument/2006/relationships/customXml" Target="../ink/ink15.xml"/><Relationship Id="rId35" Type="http://schemas.openxmlformats.org/officeDocument/2006/relationships/image" Target="../media/image23.png"/><Relationship Id="rId43" Type="http://schemas.openxmlformats.org/officeDocument/2006/relationships/image" Target="../media/image27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40.png"/><Relationship Id="rId77" Type="http://schemas.openxmlformats.org/officeDocument/2006/relationships/image" Target="../media/image44.png"/><Relationship Id="rId8" Type="http://schemas.openxmlformats.org/officeDocument/2006/relationships/customXml" Target="../ink/ink4.xml"/><Relationship Id="rId51" Type="http://schemas.openxmlformats.org/officeDocument/2006/relationships/image" Target="../media/image31.png"/><Relationship Id="rId72" Type="http://schemas.openxmlformats.org/officeDocument/2006/relationships/customXml" Target="../ink/ink36.xml"/><Relationship Id="rId3" Type="http://schemas.openxmlformats.org/officeDocument/2006/relationships/image" Target="../media/image7.png"/><Relationship Id="rId12" Type="http://schemas.openxmlformats.org/officeDocument/2006/relationships/customXml" Target="../ink/ink6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5.png"/><Relationship Id="rId67" Type="http://schemas.openxmlformats.org/officeDocument/2006/relationships/image" Target="../media/image39.png"/><Relationship Id="rId20" Type="http://schemas.openxmlformats.org/officeDocument/2006/relationships/customXml" Target="../ink/ink10.xml"/><Relationship Id="rId41" Type="http://schemas.openxmlformats.org/officeDocument/2006/relationships/image" Target="../media/image26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30.png"/><Relationship Id="rId57" Type="http://schemas.openxmlformats.org/officeDocument/2006/relationships/image" Target="../media/image34.png"/><Relationship Id="rId10" Type="http://schemas.openxmlformats.org/officeDocument/2006/relationships/customXml" Target="../ink/ink5.xml"/><Relationship Id="rId31" Type="http://schemas.openxmlformats.org/officeDocument/2006/relationships/image" Target="../media/image21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8.png"/><Relationship Id="rId73" Type="http://schemas.openxmlformats.org/officeDocument/2006/relationships/image" Target="../media/image42.png"/><Relationship Id="rId4" Type="http://schemas.openxmlformats.org/officeDocument/2006/relationships/customXml" Target="../ink/ink2.xml"/><Relationship Id="rId9" Type="http://schemas.openxmlformats.org/officeDocument/2006/relationships/image" Target="../media/image10.png"/><Relationship Id="rId13" Type="http://schemas.openxmlformats.org/officeDocument/2006/relationships/image" Target="../media/image12.png"/><Relationship Id="rId18" Type="http://schemas.openxmlformats.org/officeDocument/2006/relationships/customXml" Target="../ink/ink9.xml"/><Relationship Id="rId39" Type="http://schemas.openxmlformats.org/officeDocument/2006/relationships/image" Target="../media/image25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3.png"/><Relationship Id="rId76" Type="http://schemas.openxmlformats.org/officeDocument/2006/relationships/customXml" Target="../ink/ink38.xml"/><Relationship Id="rId7" Type="http://schemas.openxmlformats.org/officeDocument/2006/relationships/image" Target="../media/image9.png"/><Relationship Id="rId71" Type="http://schemas.openxmlformats.org/officeDocument/2006/relationships/image" Target="../media/image41.png"/><Relationship Id="rId2" Type="http://schemas.openxmlformats.org/officeDocument/2006/relationships/customXml" Target="../ink/ink1.xml"/><Relationship Id="rId2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AFD1DA5-3CBE-468B-BD32-06A7D0AC5FC9}"/>
              </a:ext>
            </a:extLst>
          </p:cNvPr>
          <p:cNvSpPr txBox="1"/>
          <p:nvPr/>
        </p:nvSpPr>
        <p:spPr>
          <a:xfrm>
            <a:off x="1559496" y="2132856"/>
            <a:ext cx="907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Perpetua Titling MT" panose="02020502060505020804" pitchFamily="18" charset="0"/>
              </a:rPr>
              <a:t>Veille 6 apprentissage supervisé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F1625AE-7858-4B60-9BE0-6A914EA9F639}"/>
              </a:ext>
            </a:extLst>
          </p:cNvPr>
          <p:cNvSpPr txBox="1"/>
          <p:nvPr/>
        </p:nvSpPr>
        <p:spPr>
          <a:xfrm>
            <a:off x="4799856" y="3878759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Perpetua Titling MT" panose="02020502060505020804" pitchFamily="18" charset="0"/>
              </a:rPr>
              <a:t>Groupe 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ADC095A-98C0-49ED-877C-163064DD2304}"/>
              </a:ext>
            </a:extLst>
          </p:cNvPr>
          <p:cNvSpPr txBox="1"/>
          <p:nvPr/>
        </p:nvSpPr>
        <p:spPr>
          <a:xfrm>
            <a:off x="10920536" y="652534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Perpetua Titling MT" panose="02020502060505020804" pitchFamily="18" charset="0"/>
              </a:rPr>
              <a:t>Sommaire :</a:t>
            </a:r>
          </a:p>
        </p:txBody>
      </p:sp>
      <p:sp>
        <p:nvSpPr>
          <p:cNvPr id="9" name="Heptagone 8">
            <a:extLst>
              <a:ext uri="{FF2B5EF4-FFF2-40B4-BE49-F238E27FC236}">
                <a16:creationId xmlns:a16="http://schemas.microsoft.com/office/drawing/2014/main" id="{FEA11D58-CB43-4BF6-B816-6D985520E9C1}"/>
              </a:ext>
            </a:extLst>
          </p:cNvPr>
          <p:cNvSpPr/>
          <p:nvPr/>
        </p:nvSpPr>
        <p:spPr>
          <a:xfrm>
            <a:off x="5231904" y="5877272"/>
            <a:ext cx="996122" cy="894101"/>
          </a:xfrm>
          <a:prstGeom prst="heptagon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1/14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383C7D9-8AC2-421D-A520-1D1A13E58695}"/>
              </a:ext>
            </a:extLst>
          </p:cNvPr>
          <p:cNvSpPr txBox="1"/>
          <p:nvPr/>
        </p:nvSpPr>
        <p:spPr>
          <a:xfrm>
            <a:off x="1991544" y="47667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b="1" dirty="0">
                <a:latin typeface="Perpetua Titling MT" panose="02020502060505020804" pitchFamily="18" charset="0"/>
              </a:rPr>
              <a:t>Utilisation dans la regression ou classification</a:t>
            </a:r>
            <a:endParaRPr lang="fr-FR" b="1" dirty="0">
              <a:latin typeface="Perpetua Titling MT" panose="02020502060505020804" pitchFamily="18" charset="0"/>
              <a:cs typeface="Calibri" panose="020F0502020204030204" pitchFamily="34" charset="0"/>
            </a:endParaRPr>
          </a:p>
        </p:txBody>
      </p:sp>
      <p:sp>
        <p:nvSpPr>
          <p:cNvPr id="11" name="Heptagone 10">
            <a:extLst>
              <a:ext uri="{FF2B5EF4-FFF2-40B4-BE49-F238E27FC236}">
                <a16:creationId xmlns:a16="http://schemas.microsoft.com/office/drawing/2014/main" id="{2E8B605F-E906-48E2-B510-3AA2336608CF}"/>
              </a:ext>
            </a:extLst>
          </p:cNvPr>
          <p:cNvSpPr/>
          <p:nvPr/>
        </p:nvSpPr>
        <p:spPr>
          <a:xfrm>
            <a:off x="5231904" y="5877272"/>
            <a:ext cx="996122" cy="894101"/>
          </a:xfrm>
          <a:prstGeom prst="heptagon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10/14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7874181-1D35-4560-99E5-D0D9F8CC43A9}"/>
              </a:ext>
            </a:extLst>
          </p:cNvPr>
          <p:cNvSpPr txBox="1"/>
          <p:nvPr/>
        </p:nvSpPr>
        <p:spPr>
          <a:xfrm>
            <a:off x="1487488" y="1196752"/>
            <a:ext cx="4896544" cy="89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106CAC-4149-422A-B8A5-B34D241C324C}"/>
              </a:ext>
            </a:extLst>
          </p:cNvPr>
          <p:cNvSpPr txBox="1"/>
          <p:nvPr/>
        </p:nvSpPr>
        <p:spPr>
          <a:xfrm>
            <a:off x="1343472" y="1196752"/>
            <a:ext cx="9073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L'algorithme </a:t>
            </a:r>
            <a:r>
              <a:rPr lang="fr-FR" b="1" dirty="0"/>
              <a:t>DGS </a:t>
            </a:r>
            <a:r>
              <a:rPr lang="fr-FR" dirty="0"/>
              <a:t>étant utilisé pour minimiser une fonction alors pour l'utiliser il faut transformer le problème de régression ou de classification en un problème de recherche du minimum d'une fonction 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5DDDBC-F728-47BA-A05F-E12D33F3C678}"/>
              </a:ext>
            </a:extLst>
          </p:cNvPr>
          <p:cNvSpPr txBox="1"/>
          <p:nvPr/>
        </p:nvSpPr>
        <p:spPr>
          <a:xfrm>
            <a:off x="1343472" y="24208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Cette fonction est la fonction erreur E(w)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EDFE846-7C6A-4C3D-A74D-D0D85B717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32" y="2824162"/>
            <a:ext cx="5638800" cy="1209675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4DF143F-4085-4FF4-A29E-EC375D471763}"/>
              </a:ext>
            </a:extLst>
          </p:cNvPr>
          <p:cNvSpPr txBox="1"/>
          <p:nvPr/>
        </p:nvSpPr>
        <p:spPr>
          <a:xfrm>
            <a:off x="1121453" y="4077265"/>
            <a:ext cx="634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fonction L dépend du problème qu'on veut résoudre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5DFD531-2693-4ED5-A535-18CB9708E5A9}"/>
              </a:ext>
            </a:extLst>
          </p:cNvPr>
          <p:cNvSpPr txBox="1"/>
          <p:nvPr/>
        </p:nvSpPr>
        <p:spPr>
          <a:xfrm>
            <a:off x="1121453" y="4622191"/>
            <a:ext cx="634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 </a:t>
            </a:r>
            <a:r>
              <a:rPr lang="fr-FR" dirty="0"/>
              <a:t>: c'est la fonction de régularisation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205837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5B8622F4-3A95-4493-AD9D-DA9BC01CA9F8}"/>
              </a:ext>
            </a:extLst>
          </p:cNvPr>
          <p:cNvSpPr txBox="1"/>
          <p:nvPr/>
        </p:nvSpPr>
        <p:spPr>
          <a:xfrm>
            <a:off x="44074" y="6530103"/>
            <a:ext cx="158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Perpetua Titling MT" panose="02020502060505020804" pitchFamily="18" charset="0"/>
              </a:rPr>
              <a:t>choix de alpha </a:t>
            </a:r>
            <a:endParaRPr lang="fr-FR" b="1" dirty="0">
              <a:latin typeface="Perpetua Titling MT" panose="020205020605050208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D5088B0-148C-4622-9100-EF4CC112C5B3}"/>
              </a:ext>
            </a:extLst>
          </p:cNvPr>
          <p:cNvSpPr txBox="1"/>
          <p:nvPr/>
        </p:nvSpPr>
        <p:spPr>
          <a:xfrm>
            <a:off x="4403812" y="577679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b="1" dirty="0">
                <a:latin typeface="Perpetua Titling MT" panose="02020502060505020804" pitchFamily="18" charset="0"/>
              </a:rPr>
              <a:t>régression</a:t>
            </a:r>
            <a:endParaRPr lang="fr-FR" sz="1100" b="1" dirty="0">
              <a:latin typeface="Perpetua Titling MT" panose="02020502060505020804" pitchFamily="18" charset="0"/>
              <a:cs typeface="Calibri" panose="020F050202020403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468D51D-C05F-4251-B980-27D0B76EC343}"/>
              </a:ext>
            </a:extLst>
          </p:cNvPr>
          <p:cNvSpPr txBox="1"/>
          <p:nvPr/>
        </p:nvSpPr>
        <p:spPr>
          <a:xfrm>
            <a:off x="1559496" y="3284984"/>
            <a:ext cx="1656184" cy="648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114EE81-FBD4-47D1-B32D-E68A4C4A65C7}"/>
              </a:ext>
            </a:extLst>
          </p:cNvPr>
          <p:cNvSpPr txBox="1"/>
          <p:nvPr/>
        </p:nvSpPr>
        <p:spPr>
          <a:xfrm>
            <a:off x="4799856" y="5730926"/>
            <a:ext cx="1656184" cy="648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D89C0E0-5869-497D-B73B-4CBF16C0B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265055"/>
            <a:ext cx="8931742" cy="446587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DFBE213-DB12-46E5-B39A-29E610B77840}"/>
              </a:ext>
            </a:extLst>
          </p:cNvPr>
          <p:cNvSpPr/>
          <p:nvPr/>
        </p:nvSpPr>
        <p:spPr>
          <a:xfrm>
            <a:off x="1667508" y="1265055"/>
            <a:ext cx="3204356" cy="8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0B2630-9C23-4ADC-9491-669681FB7938}"/>
              </a:ext>
            </a:extLst>
          </p:cNvPr>
          <p:cNvSpPr/>
          <p:nvPr/>
        </p:nvSpPr>
        <p:spPr>
          <a:xfrm>
            <a:off x="6096000" y="1265054"/>
            <a:ext cx="3204356" cy="8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5ECA951-4452-4A31-80E8-EB678FEF6DD5}"/>
              </a:ext>
            </a:extLst>
          </p:cNvPr>
          <p:cNvSpPr txBox="1"/>
          <p:nvPr/>
        </p:nvSpPr>
        <p:spPr>
          <a:xfrm>
            <a:off x="1919536" y="11247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Linéaire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9BFBC68-424A-4533-AD86-060CADE03D9A}"/>
              </a:ext>
            </a:extLst>
          </p:cNvPr>
          <p:cNvSpPr txBox="1"/>
          <p:nvPr/>
        </p:nvSpPr>
        <p:spPr>
          <a:xfrm>
            <a:off x="7698178" y="1265230"/>
            <a:ext cx="156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Polynomiale</a:t>
            </a:r>
          </a:p>
        </p:txBody>
      </p:sp>
      <p:sp>
        <p:nvSpPr>
          <p:cNvPr id="11" name="Heptagone 10">
            <a:extLst>
              <a:ext uri="{FF2B5EF4-FFF2-40B4-BE49-F238E27FC236}">
                <a16:creationId xmlns:a16="http://schemas.microsoft.com/office/drawing/2014/main" id="{8A08111E-E993-400B-BC04-9356EF6C579C}"/>
              </a:ext>
            </a:extLst>
          </p:cNvPr>
          <p:cNvSpPr/>
          <p:nvPr/>
        </p:nvSpPr>
        <p:spPr>
          <a:xfrm>
            <a:off x="5231904" y="5877272"/>
            <a:ext cx="996122" cy="894101"/>
          </a:xfrm>
          <a:prstGeom prst="heptagon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11/14</a:t>
            </a:r>
          </a:p>
        </p:txBody>
      </p:sp>
    </p:spTree>
    <p:extLst>
      <p:ext uri="{BB962C8B-B14F-4D97-AF65-F5344CB8AC3E}">
        <p14:creationId xmlns:p14="http://schemas.microsoft.com/office/powerpoint/2010/main" val="2529977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5B8622F4-3A95-4493-AD9D-DA9BC01CA9F8}"/>
              </a:ext>
            </a:extLst>
          </p:cNvPr>
          <p:cNvSpPr txBox="1"/>
          <p:nvPr/>
        </p:nvSpPr>
        <p:spPr>
          <a:xfrm>
            <a:off x="44074" y="6530103"/>
            <a:ext cx="158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Perpetua Titling MT" panose="02020502060505020804" pitchFamily="18" charset="0"/>
              </a:rPr>
              <a:t>choix de alpha </a:t>
            </a:r>
            <a:endParaRPr lang="fr-FR" b="1" dirty="0">
              <a:latin typeface="Perpetua Titling MT" panose="020205020605050208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468D51D-C05F-4251-B980-27D0B76EC343}"/>
              </a:ext>
            </a:extLst>
          </p:cNvPr>
          <p:cNvSpPr txBox="1"/>
          <p:nvPr/>
        </p:nvSpPr>
        <p:spPr>
          <a:xfrm>
            <a:off x="1559496" y="3284984"/>
            <a:ext cx="1656184" cy="648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114EE81-FBD4-47D1-B32D-E68A4C4A65C7}"/>
              </a:ext>
            </a:extLst>
          </p:cNvPr>
          <p:cNvSpPr txBox="1"/>
          <p:nvPr/>
        </p:nvSpPr>
        <p:spPr>
          <a:xfrm>
            <a:off x="4781353" y="5730926"/>
            <a:ext cx="1656184" cy="648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FBE213-DB12-46E5-B39A-29E610B77840}"/>
              </a:ext>
            </a:extLst>
          </p:cNvPr>
          <p:cNvSpPr/>
          <p:nvPr/>
        </p:nvSpPr>
        <p:spPr>
          <a:xfrm>
            <a:off x="1667508" y="1265055"/>
            <a:ext cx="3204356" cy="8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0B2630-9C23-4ADC-9491-669681FB7938}"/>
              </a:ext>
            </a:extLst>
          </p:cNvPr>
          <p:cNvSpPr/>
          <p:nvPr/>
        </p:nvSpPr>
        <p:spPr>
          <a:xfrm>
            <a:off x="6096000" y="1265054"/>
            <a:ext cx="3204356" cy="8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3CD03B50-FF08-45A5-BDD8-E880D87F227C}"/>
                  </a:ext>
                </a:extLst>
              </p:cNvPr>
              <p:cNvSpPr txBox="1"/>
              <p:nvPr/>
            </p:nvSpPr>
            <p:spPr>
              <a:xfrm>
                <a:off x="1055440" y="1226185"/>
                <a:ext cx="3572068" cy="5849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600" dirty="0"/>
                  <a:t>y(</a:t>
                </a:r>
                <a:r>
                  <a:rPr lang="pt-BR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pt-BR" sz="3600" dirty="0"/>
                  <a:t>,</a:t>
                </a:r>
                <a:r>
                  <a:rPr lang="pt-BR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</a:t>
                </a:r>
                <a:r>
                  <a:rPr lang="pt-BR" sz="3600" dirty="0"/>
                  <a:t>) </a:t>
                </a:r>
                <a14:m>
                  <m:oMath xmlns:m="http://schemas.openxmlformats.org/officeDocument/2006/math">
                    <m:r>
                      <a:rPr lang="pt-BR" sz="36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360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36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3600" b="0" i="1" baseline="30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fr-FR" sz="36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3CD03B50-FF08-45A5-BDD8-E880D87F2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1226185"/>
                <a:ext cx="3572068" cy="584904"/>
              </a:xfrm>
              <a:prstGeom prst="rect">
                <a:avLst/>
              </a:prstGeom>
              <a:blipFill>
                <a:blip r:embed="rId3"/>
                <a:stretch>
                  <a:fillRect l="-7679" t="-22917" b="-468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8A9B4E8B-E04D-4E5E-961C-F4C8E7232FD1}"/>
              </a:ext>
            </a:extLst>
          </p:cNvPr>
          <p:cNvSpPr txBox="1"/>
          <p:nvPr/>
        </p:nvSpPr>
        <p:spPr>
          <a:xfrm>
            <a:off x="5087888" y="131327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Est le model avec une erreur de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DBA9554-C88F-4B5E-9B72-D740BD017242}"/>
                  </a:ext>
                </a:extLst>
              </p:cNvPr>
              <p:cNvSpPr txBox="1"/>
              <p:nvPr/>
            </p:nvSpPr>
            <p:spPr>
              <a:xfrm>
                <a:off x="1271566" y="2152991"/>
                <a:ext cx="6264491" cy="4945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3200" dirty="0"/>
                  <a:t>E(w) </a:t>
                </a:r>
                <a14:m>
                  <m:oMath xmlns:m="http://schemas.openxmlformats.org/officeDocument/2006/math">
                    <m:r>
                      <a:rPr lang="pt-BR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1/2</m:t>
                    </m:r>
                    <m:nary>
                      <m:naryPr>
                        <m:chr m:val="∑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320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32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fr-FR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𝑡𝑛</m:t>
                            </m:r>
                          </m:e>
                        </m:d>
                        <m:r>
                          <a:rPr lang="fr-FR" sz="32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fr-FR" sz="32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DBA9554-C88F-4B5E-9B72-D740BD017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566" y="2152991"/>
                <a:ext cx="6264491" cy="494559"/>
              </a:xfrm>
              <a:prstGeom prst="rect">
                <a:avLst/>
              </a:prstGeom>
              <a:blipFill>
                <a:blip r:embed="rId4"/>
                <a:stretch>
                  <a:fillRect l="-3992" t="-27160" b="-469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02ADE393-977F-4C06-B3D0-2796D8854CC9}"/>
              </a:ext>
            </a:extLst>
          </p:cNvPr>
          <p:cNvSpPr txBox="1"/>
          <p:nvPr/>
        </p:nvSpPr>
        <p:spPr>
          <a:xfrm>
            <a:off x="938138" y="2756630"/>
            <a:ext cx="10342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model </a:t>
            </a:r>
            <a:r>
              <a:rPr lang="fr-FR" b="1" dirty="0"/>
              <a:t>optimal</a:t>
            </a:r>
            <a:r>
              <a:rPr lang="fr-FR" dirty="0"/>
              <a:t> est le model qui donne un </a:t>
            </a:r>
            <a:r>
              <a:rPr lang="fr-FR" b="1" dirty="0"/>
              <a:t>E(w)</a:t>
            </a:r>
            <a:r>
              <a:rPr lang="fr-FR" dirty="0"/>
              <a:t> minimal </a:t>
            </a:r>
          </a:p>
          <a:p>
            <a:r>
              <a:rPr lang="fr-FR" dirty="0"/>
              <a:t>Cela revient à trouver un </a:t>
            </a:r>
            <a:r>
              <a:rPr lang="fr-FR" b="1" dirty="0"/>
              <a:t>W*</a:t>
            </a:r>
            <a:r>
              <a:rPr lang="fr-FR" dirty="0"/>
              <a:t> (optimal) tel que E(w*) est la plus petite possible selon la précision souhaitée  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B5D80CC-C669-4B4B-8BC0-AF3ED229EBC6}"/>
              </a:ext>
            </a:extLst>
          </p:cNvPr>
          <p:cNvSpPr txBox="1"/>
          <p:nvPr/>
        </p:nvSpPr>
        <p:spPr>
          <a:xfrm>
            <a:off x="1847528" y="4594308"/>
            <a:ext cx="473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400" b="1" dirty="0"/>
              <a:t>W</a:t>
            </a:r>
            <a:r>
              <a:rPr lang="nn-NO" sz="2400" b="1" baseline="-25000" dirty="0"/>
              <a:t>k+1</a:t>
            </a:r>
            <a:r>
              <a:rPr lang="nn-NO" sz="2400" b="1" dirty="0"/>
              <a:t> = W</a:t>
            </a:r>
            <a:r>
              <a:rPr lang="nn-NO" sz="2400" b="1" baseline="-25000" dirty="0"/>
              <a:t>k</a:t>
            </a:r>
            <a:r>
              <a:rPr lang="nn-NO" sz="2400" b="1" dirty="0"/>
              <a:t> − </a:t>
            </a:r>
            <a:r>
              <a:rPr lang="el-GR" sz="2400" b="1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nn-NO" sz="24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n-NO" sz="2400" b="1" dirty="0"/>
              <a:t>.</a:t>
            </a:r>
            <a:r>
              <a:rPr lang="nn-NO" sz="2400" b="1" i="1" dirty="0"/>
              <a:t>grad</a:t>
            </a:r>
            <a:r>
              <a:rPr lang="nn-NO" sz="2400" b="1" dirty="0"/>
              <a:t> </a:t>
            </a:r>
            <a:r>
              <a:rPr lang="nn-NO" sz="2400" b="1" i="1" dirty="0"/>
              <a:t>E</a:t>
            </a:r>
            <a:r>
              <a:rPr lang="nn-NO" sz="2400" b="1" dirty="0"/>
              <a:t> (W</a:t>
            </a:r>
            <a:r>
              <a:rPr lang="nn-NO" sz="2400" b="1" baseline="-25000" dirty="0"/>
              <a:t>k</a:t>
            </a:r>
            <a:r>
              <a:rPr lang="nn-NO" sz="2400" b="1" dirty="0"/>
              <a:t> )</a:t>
            </a:r>
            <a:endParaRPr lang="fr-F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EAFE423-25C9-4552-B2F0-350D5D7FA4DB}"/>
              </a:ext>
            </a:extLst>
          </p:cNvPr>
          <p:cNvSpPr txBox="1"/>
          <p:nvPr/>
        </p:nvSpPr>
        <p:spPr>
          <a:xfrm>
            <a:off x="938138" y="3789040"/>
            <a:ext cx="105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choisit un </a:t>
            </a:r>
            <a:r>
              <a:rPr lang="fr-FR" b="1" dirty="0"/>
              <a:t>W</a:t>
            </a:r>
            <a:r>
              <a:rPr lang="fr-FR" b="1" baseline="-25000" dirty="0"/>
              <a:t>0 </a:t>
            </a:r>
            <a:r>
              <a:rPr lang="fr-FR" dirty="0"/>
              <a:t> et avec </a:t>
            </a:r>
            <a:r>
              <a:rPr lang="fr-FR" b="1" dirty="0"/>
              <a:t>l'algorithme de la descente du gradient stochastique </a:t>
            </a:r>
            <a:r>
              <a:rPr lang="fr-FR" dirty="0"/>
              <a:t>déjà expliqué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889BD6-78FC-4109-983C-FAF0AEAAE438}"/>
              </a:ext>
            </a:extLst>
          </p:cNvPr>
          <p:cNvSpPr txBox="1"/>
          <p:nvPr/>
        </p:nvSpPr>
        <p:spPr>
          <a:xfrm>
            <a:off x="844355" y="5524465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À répéter jusqu'à la précision souhaitée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77FEEA2-D83F-437F-9EDC-7A47F4FBA0E1}"/>
              </a:ext>
            </a:extLst>
          </p:cNvPr>
          <p:cNvCxnSpPr>
            <a:cxnSpLocks/>
          </p:cNvCxnSpPr>
          <p:nvPr/>
        </p:nvCxnSpPr>
        <p:spPr>
          <a:xfrm flipV="1">
            <a:off x="1128769" y="5024439"/>
            <a:ext cx="774086" cy="500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eptagone 18">
            <a:extLst>
              <a:ext uri="{FF2B5EF4-FFF2-40B4-BE49-F238E27FC236}">
                <a16:creationId xmlns:a16="http://schemas.microsoft.com/office/drawing/2014/main" id="{53EDCCDD-E2D0-460E-A72E-DEC9E8FC9FAE}"/>
              </a:ext>
            </a:extLst>
          </p:cNvPr>
          <p:cNvSpPr/>
          <p:nvPr/>
        </p:nvSpPr>
        <p:spPr>
          <a:xfrm>
            <a:off x="5231904" y="5877272"/>
            <a:ext cx="996122" cy="894101"/>
          </a:xfrm>
          <a:prstGeom prst="heptagon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12/14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D4AAC2C-C07A-4A56-910A-396871F73ED1}"/>
              </a:ext>
            </a:extLst>
          </p:cNvPr>
          <p:cNvSpPr txBox="1"/>
          <p:nvPr/>
        </p:nvSpPr>
        <p:spPr>
          <a:xfrm>
            <a:off x="10740516" y="6582994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Perpetua Titling MT" panose="02020502060505020804" pitchFamily="18" charset="0"/>
              </a:rPr>
              <a:t>classification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D5088B0-148C-4622-9100-EF4CC112C5B3}"/>
              </a:ext>
            </a:extLst>
          </p:cNvPr>
          <p:cNvSpPr txBox="1"/>
          <p:nvPr/>
        </p:nvSpPr>
        <p:spPr>
          <a:xfrm>
            <a:off x="4403812" y="577679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b="1" dirty="0">
                <a:latin typeface="Perpetua Titling MT" panose="02020502060505020804" pitchFamily="18" charset="0"/>
              </a:rPr>
              <a:t>régression</a:t>
            </a:r>
            <a:endParaRPr lang="fr-FR" sz="1100" b="1" dirty="0">
              <a:latin typeface="Perpetua Titling MT" panose="02020502060505020804" pitchFamily="18" charset="0"/>
              <a:cs typeface="Calibri" panose="020F050202020403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9052748-811A-47D8-8172-C082CB2F0A4D}"/>
              </a:ext>
            </a:extLst>
          </p:cNvPr>
          <p:cNvSpPr txBox="1"/>
          <p:nvPr/>
        </p:nvSpPr>
        <p:spPr>
          <a:xfrm>
            <a:off x="6886712" y="2231979"/>
            <a:ext cx="113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+ </a:t>
            </a:r>
            <a:r>
              <a:rPr lang="el-GR" sz="2000" dirty="0"/>
              <a:t>λ</a:t>
            </a:r>
            <a:r>
              <a:rPr lang="fr-FR" sz="2000" dirty="0"/>
              <a:t>R(w)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C0726B2-CC41-4087-BAB4-A99F66AE1293}"/>
                  </a:ext>
                </a:extLst>
              </p:cNvPr>
              <p:cNvSpPr txBox="1"/>
              <p:nvPr/>
            </p:nvSpPr>
            <p:spPr>
              <a:xfrm>
                <a:off x="8400256" y="2234983"/>
                <a:ext cx="3020827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b="1" i="0" dirty="0" smtClean="0"/>
                      <m:t>Ici</m:t>
                    </m:r>
                    <m:r>
                      <m:rPr>
                        <m:nor/>
                      </m:rPr>
                      <a:rPr lang="fr-FR" b="1" i="0" dirty="0" smtClean="0"/>
                      <m:t> </m:t>
                    </m:r>
                    <m:r>
                      <m:rPr>
                        <m:nor/>
                      </m:rPr>
                      <a:rPr lang="fr-FR" b="1" dirty="0" smtClean="0"/>
                      <m:t>L</m:t>
                    </m:r>
                    <m:r>
                      <m:rPr>
                        <m:nor/>
                      </m:rPr>
                      <a:rPr lang="fr-FR" b="1" dirty="0" smtClean="0"/>
                      <m:t>(</m:t>
                    </m:r>
                    <m:r>
                      <m:rPr>
                        <m:nor/>
                      </m:rPr>
                      <a:rPr lang="fr-FR" b="1" dirty="0" smtClean="0"/>
                      <m:t>yi</m:t>
                    </m:r>
                    <m:r>
                      <m:rPr>
                        <m:nor/>
                      </m:rPr>
                      <a:rPr lang="fr-FR" b="1" baseline="-25000" dirty="0" smtClean="0"/>
                      <m:t>,</m:t>
                    </m:r>
                    <m:r>
                      <m:rPr>
                        <m:nor/>
                      </m:rPr>
                      <a:rPr lang="fr-FR" b="1" i="0" dirty="0" smtClean="0"/>
                      <m:t>Tn</m:t>
                    </m:r>
                    <m:r>
                      <m:rPr>
                        <m:nor/>
                      </m:rPr>
                      <a:rPr lang="fr-FR" b="1" dirty="0" smtClean="0"/>
                      <m:t>))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fr-FR" dirty="0"/>
                  <a:t>y(</a:t>
                </a:r>
                <a:r>
                  <a:rPr lang="fr-FR" dirty="0" err="1"/>
                  <a:t>x,w</a:t>
                </a:r>
                <a:r>
                  <a:rPr lang="fr-FR" dirty="0"/>
                  <a:t>) - </a:t>
                </a:r>
                <a:r>
                  <a:rPr lang="fr-FR" dirty="0" err="1"/>
                  <a:t>Tn</a:t>
                </a:r>
                <a:r>
                  <a:rPr lang="fr-FR" dirty="0"/>
                  <a:t> }</a:t>
                </a:r>
                <a:r>
                  <a:rPr lang="fr-FR" baseline="30000" dirty="0"/>
                  <a:t>2</a:t>
                </a:r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C0726B2-CC41-4087-BAB4-A99F66AE1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256" y="2234983"/>
                <a:ext cx="3020827" cy="391133"/>
              </a:xfrm>
              <a:prstGeom prst="rect">
                <a:avLst/>
              </a:prstGeom>
              <a:blipFill>
                <a:blip r:embed="rId5"/>
                <a:stretch>
                  <a:fillRect l="-3024" t="-7813" r="-2016" b="-18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7321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ED5088B0-148C-4622-9100-EF4CC112C5B3}"/>
              </a:ext>
            </a:extLst>
          </p:cNvPr>
          <p:cNvSpPr txBox="1"/>
          <p:nvPr/>
        </p:nvSpPr>
        <p:spPr>
          <a:xfrm>
            <a:off x="0" y="6475272"/>
            <a:ext cx="205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100" b="1" dirty="0">
                <a:latin typeface="Perpetua Titling MT" panose="02020502060505020804" pitchFamily="18" charset="0"/>
              </a:rPr>
              <a:t>régression</a:t>
            </a:r>
            <a:endParaRPr lang="fr-FR" sz="800" b="1" dirty="0">
              <a:latin typeface="Perpetua Titling MT" panose="02020502060505020804" pitchFamily="18" charset="0"/>
              <a:cs typeface="Calibri" panose="020F050202020403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468D51D-C05F-4251-B980-27D0B76EC343}"/>
              </a:ext>
            </a:extLst>
          </p:cNvPr>
          <p:cNvSpPr txBox="1"/>
          <p:nvPr/>
        </p:nvSpPr>
        <p:spPr>
          <a:xfrm>
            <a:off x="623392" y="2919757"/>
            <a:ext cx="4320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Pour les donnée mal classé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114EE81-FBD4-47D1-B32D-E68A4C4A65C7}"/>
              </a:ext>
            </a:extLst>
          </p:cNvPr>
          <p:cNvSpPr txBox="1"/>
          <p:nvPr/>
        </p:nvSpPr>
        <p:spPr>
          <a:xfrm>
            <a:off x="4781353" y="5730926"/>
            <a:ext cx="1656184" cy="648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0B2630-9C23-4ADC-9491-669681FB7938}"/>
              </a:ext>
            </a:extLst>
          </p:cNvPr>
          <p:cNvSpPr/>
          <p:nvPr/>
        </p:nvSpPr>
        <p:spPr>
          <a:xfrm>
            <a:off x="6096000" y="1265054"/>
            <a:ext cx="3204356" cy="8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Heptagone 18">
            <a:extLst>
              <a:ext uri="{FF2B5EF4-FFF2-40B4-BE49-F238E27FC236}">
                <a16:creationId xmlns:a16="http://schemas.microsoft.com/office/drawing/2014/main" id="{53EDCCDD-E2D0-460E-A72E-DEC9E8FC9FAE}"/>
              </a:ext>
            </a:extLst>
          </p:cNvPr>
          <p:cNvSpPr/>
          <p:nvPr/>
        </p:nvSpPr>
        <p:spPr>
          <a:xfrm>
            <a:off x="5231904" y="5877272"/>
            <a:ext cx="996122" cy="894101"/>
          </a:xfrm>
          <a:prstGeom prst="heptagon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13/14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D4AAC2C-C07A-4A56-910A-396871F73ED1}"/>
              </a:ext>
            </a:extLst>
          </p:cNvPr>
          <p:cNvSpPr txBox="1"/>
          <p:nvPr/>
        </p:nvSpPr>
        <p:spPr>
          <a:xfrm>
            <a:off x="4217796" y="348197"/>
            <a:ext cx="267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classification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1218A76-1B72-4432-8E36-081CB1DB3B8D}"/>
              </a:ext>
            </a:extLst>
          </p:cNvPr>
          <p:cNvSpPr txBox="1"/>
          <p:nvPr/>
        </p:nvSpPr>
        <p:spPr>
          <a:xfrm>
            <a:off x="479376" y="1265054"/>
            <a:ext cx="11233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y a classification lorsqu'on a un ensemble fini de classes Y et à chaque donnée (élément) X correspond une classe.</a:t>
            </a:r>
          </a:p>
          <a:p>
            <a:endParaRPr lang="fr-FR" dirty="0"/>
          </a:p>
          <a:p>
            <a:r>
              <a:rPr lang="fr-FR" dirty="0"/>
              <a:t>La quantité </a:t>
            </a:r>
            <a:r>
              <a:rPr lang="fr-FR" b="1" dirty="0" err="1"/>
              <a:t>y</a:t>
            </a:r>
            <a:r>
              <a:rPr lang="fr-FR" b="1" baseline="-25000" dirty="0" err="1"/>
              <a:t>i</a:t>
            </a:r>
            <a:r>
              <a:rPr lang="fr-FR" b="1" dirty="0" err="1"/>
              <a:t>F</a:t>
            </a:r>
            <a:r>
              <a:rPr lang="fr-FR" b="1" dirty="0"/>
              <a:t>(x</a:t>
            </a:r>
            <a:r>
              <a:rPr lang="fr-FR" b="1" baseline="-25000" dirty="0"/>
              <a:t>i</a:t>
            </a:r>
            <a:r>
              <a:rPr lang="fr-FR" b="1" dirty="0"/>
              <a:t>) </a:t>
            </a:r>
            <a:r>
              <a:rPr lang="fr-FR" dirty="0"/>
              <a:t>est négative pour les données mal classées et positive pour les données bien classées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A84C0F0-10FD-40BF-98C8-22A54B1251E2}"/>
              </a:ext>
            </a:extLst>
          </p:cNvPr>
          <p:cNvSpPr txBox="1"/>
          <p:nvPr/>
        </p:nvSpPr>
        <p:spPr>
          <a:xfrm>
            <a:off x="623392" y="3336741"/>
            <a:ext cx="65527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y</a:t>
            </a:r>
            <a:r>
              <a:rPr lang="fr-FR" b="1" baseline="-25000" dirty="0" err="1"/>
              <a:t>i</a:t>
            </a:r>
            <a:r>
              <a:rPr lang="fr-FR" b="1" dirty="0" err="1"/>
              <a:t>F</a:t>
            </a:r>
            <a:r>
              <a:rPr lang="fr-FR" b="1" dirty="0"/>
              <a:t>(x</a:t>
            </a:r>
            <a:r>
              <a:rPr lang="fr-FR" b="1" baseline="-25000" dirty="0"/>
              <a:t>i</a:t>
            </a:r>
            <a:r>
              <a:rPr lang="fr-FR" b="1" dirty="0"/>
              <a:t>) &lt; 0 </a:t>
            </a:r>
            <a:r>
              <a:rPr lang="fr-FR" dirty="0"/>
              <a:t>donc </a:t>
            </a:r>
            <a:r>
              <a:rPr lang="fr-FR" b="1" dirty="0"/>
              <a:t>- </a:t>
            </a:r>
            <a:r>
              <a:rPr lang="fr-FR" b="1" dirty="0" err="1"/>
              <a:t>y</a:t>
            </a:r>
            <a:r>
              <a:rPr lang="fr-FR" b="1" baseline="-25000" dirty="0" err="1"/>
              <a:t>i</a:t>
            </a:r>
            <a:r>
              <a:rPr lang="fr-FR" b="1" dirty="0" err="1"/>
              <a:t>F</a:t>
            </a:r>
            <a:r>
              <a:rPr lang="fr-FR" b="1" dirty="0"/>
              <a:t>(x</a:t>
            </a:r>
            <a:r>
              <a:rPr lang="fr-FR" b="1" baseline="-25000" dirty="0"/>
              <a:t>i</a:t>
            </a:r>
            <a:r>
              <a:rPr lang="fr-FR" b="1" dirty="0"/>
              <a:t>) &gt; 0  soit L la fonction de perte :   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0DF4471-F3C2-42E6-92B7-91ED3E3E9070}"/>
              </a:ext>
            </a:extLst>
          </p:cNvPr>
          <p:cNvSpPr txBox="1"/>
          <p:nvPr/>
        </p:nvSpPr>
        <p:spPr>
          <a:xfrm>
            <a:off x="623392" y="4236654"/>
            <a:ext cx="25202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On Pose L(</a:t>
            </a:r>
            <a:r>
              <a:rPr lang="fr-FR" b="1" dirty="0" err="1"/>
              <a:t>y</a:t>
            </a:r>
            <a:r>
              <a:rPr lang="fr-FR" b="1" baseline="-25000" dirty="0" err="1"/>
              <a:t>i,</a:t>
            </a:r>
            <a:r>
              <a:rPr lang="fr-FR" b="1" dirty="0" err="1"/>
              <a:t>F</a:t>
            </a:r>
            <a:r>
              <a:rPr lang="fr-FR" b="1" dirty="0"/>
              <a:t>(x</a:t>
            </a:r>
            <a:r>
              <a:rPr lang="fr-FR" b="1" baseline="-25000" dirty="0"/>
              <a:t>i</a:t>
            </a:r>
            <a:r>
              <a:rPr lang="fr-FR" b="1" dirty="0"/>
              <a:t>)) = 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EE50BA1-695E-4F9E-B69A-69D8FC4712EF}"/>
              </a:ext>
            </a:extLst>
          </p:cNvPr>
          <p:cNvSpPr txBox="1"/>
          <p:nvPr/>
        </p:nvSpPr>
        <p:spPr>
          <a:xfrm>
            <a:off x="3649848" y="3907087"/>
            <a:ext cx="25922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0 si </a:t>
            </a:r>
            <a:r>
              <a:rPr lang="fr-FR" b="1" dirty="0" err="1"/>
              <a:t>y</a:t>
            </a:r>
            <a:r>
              <a:rPr lang="fr-FR" b="1" baseline="-25000" dirty="0" err="1"/>
              <a:t>i</a:t>
            </a:r>
            <a:r>
              <a:rPr lang="fr-FR" b="1" dirty="0" err="1"/>
              <a:t>F</a:t>
            </a:r>
            <a:r>
              <a:rPr lang="fr-FR" b="1" dirty="0"/>
              <a:t>(x</a:t>
            </a:r>
            <a:r>
              <a:rPr lang="fr-FR" b="1" baseline="-25000" dirty="0"/>
              <a:t>i</a:t>
            </a:r>
            <a:r>
              <a:rPr lang="fr-FR" b="1" dirty="0"/>
              <a:t>) &gt; 0 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4947109-07CB-4D82-AE2E-9E362DC3493C}"/>
              </a:ext>
            </a:extLst>
          </p:cNvPr>
          <p:cNvSpPr txBox="1"/>
          <p:nvPr/>
        </p:nvSpPr>
        <p:spPr>
          <a:xfrm>
            <a:off x="3649848" y="4421319"/>
            <a:ext cx="25922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-</a:t>
            </a:r>
            <a:r>
              <a:rPr lang="fr-FR" b="1" dirty="0" err="1"/>
              <a:t>y</a:t>
            </a:r>
            <a:r>
              <a:rPr lang="fr-FR" b="1" baseline="-25000" dirty="0" err="1"/>
              <a:t>i</a:t>
            </a:r>
            <a:r>
              <a:rPr lang="fr-FR" b="1" dirty="0" err="1"/>
              <a:t>F</a:t>
            </a:r>
            <a:r>
              <a:rPr lang="fr-FR" b="1" dirty="0"/>
              <a:t>(x</a:t>
            </a:r>
            <a:r>
              <a:rPr lang="fr-FR" b="1" baseline="-25000" dirty="0"/>
              <a:t>i</a:t>
            </a:r>
            <a:r>
              <a:rPr lang="fr-FR" b="1" dirty="0"/>
              <a:t>) sinon </a:t>
            </a:r>
            <a:endParaRPr lang="fr-FR" dirty="0"/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3C4DE621-5FCD-4027-ACBA-C96E17AC55B8}"/>
              </a:ext>
            </a:extLst>
          </p:cNvPr>
          <p:cNvSpPr/>
          <p:nvPr/>
        </p:nvSpPr>
        <p:spPr>
          <a:xfrm>
            <a:off x="2918255" y="3808200"/>
            <a:ext cx="864096" cy="122623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BCCC657-5E09-485E-BF98-CB77AD899498}"/>
              </a:ext>
            </a:extLst>
          </p:cNvPr>
          <p:cNvSpPr txBox="1"/>
          <p:nvPr/>
        </p:nvSpPr>
        <p:spPr>
          <a:xfrm>
            <a:off x="6077214" y="4131123"/>
            <a:ext cx="3403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= max(0, - </a:t>
            </a:r>
            <a:r>
              <a:rPr lang="fr-FR" b="1" dirty="0" err="1"/>
              <a:t>y</a:t>
            </a:r>
            <a:r>
              <a:rPr lang="fr-FR" b="1" baseline="-25000" dirty="0" err="1"/>
              <a:t>i,</a:t>
            </a:r>
            <a:r>
              <a:rPr lang="fr-FR" b="1" dirty="0" err="1"/>
              <a:t>F</a:t>
            </a:r>
            <a:r>
              <a:rPr lang="fr-FR" b="1" dirty="0"/>
              <a:t>(x</a:t>
            </a:r>
            <a:r>
              <a:rPr lang="fr-FR" b="1" baseline="-25000" dirty="0"/>
              <a:t>i </a:t>
            </a:r>
            <a:r>
              <a:rPr lang="fr-FR" b="1" dirty="0"/>
              <a:t>) 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01A83960-A9BA-4213-84BE-ED8923644951}"/>
                  </a:ext>
                </a:extLst>
              </p:cNvPr>
              <p:cNvSpPr txBox="1"/>
              <p:nvPr/>
            </p:nvSpPr>
            <p:spPr>
              <a:xfrm>
                <a:off x="1026114" y="5297422"/>
                <a:ext cx="2520280" cy="10334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)=1/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fr-FR" dirty="0"/>
                            <m:t>L</m:t>
                          </m:r>
                          <m:r>
                            <m:rPr>
                              <m:nor/>
                            </m:rPr>
                            <a:rPr lang="fr-FR" dirty="0"/>
                            <m:t>(</m:t>
                          </m:r>
                          <m:r>
                            <m:rPr>
                              <m:nor/>
                            </m:rPr>
                            <a:rPr lang="fr-FR" dirty="0"/>
                            <m:t>yi</m:t>
                          </m:r>
                          <m:r>
                            <m:rPr>
                              <m:nor/>
                            </m:rPr>
                            <a:rPr lang="fr-FR" baseline="-25000" dirty="0"/>
                            <m:t>,</m:t>
                          </m:r>
                          <m:r>
                            <m:rPr>
                              <m:nor/>
                            </m:rPr>
                            <a:rPr lang="fr-FR" dirty="0"/>
                            <m:t>F</m:t>
                          </m:r>
                          <m:r>
                            <m:rPr>
                              <m:nor/>
                            </m:rPr>
                            <a:rPr lang="fr-FR" dirty="0"/>
                            <m:t>(</m:t>
                          </m:r>
                          <m:r>
                            <m:rPr>
                              <m:nor/>
                            </m:rPr>
                            <a:rPr lang="fr-FR" dirty="0"/>
                            <m:t>xi</m:t>
                          </m:r>
                          <m:r>
                            <m:rPr>
                              <m:nor/>
                            </m:rPr>
                            <a:rPr lang="fr-FR" dirty="0"/>
                            <m:t>))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01A83960-A9BA-4213-84BE-ED8923644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14" y="5297422"/>
                <a:ext cx="2520280" cy="10334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4F43D0FE-C3E6-4CF0-8F47-9A3101C55356}"/>
              </a:ext>
            </a:extLst>
          </p:cNvPr>
          <p:cNvSpPr txBox="1"/>
          <p:nvPr/>
        </p:nvSpPr>
        <p:spPr>
          <a:xfrm>
            <a:off x="3431704" y="5482087"/>
            <a:ext cx="113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 </a:t>
            </a:r>
            <a:r>
              <a:rPr lang="el-GR" dirty="0"/>
              <a:t>λ</a:t>
            </a:r>
            <a:r>
              <a:rPr lang="fr-FR" dirty="0"/>
              <a:t>R(w)</a:t>
            </a:r>
          </a:p>
        </p:txBody>
      </p:sp>
    </p:spTree>
    <p:extLst>
      <p:ext uri="{BB962C8B-B14F-4D97-AF65-F5344CB8AC3E}">
        <p14:creationId xmlns:p14="http://schemas.microsoft.com/office/powerpoint/2010/main" val="4182899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ED5088B0-148C-4622-9100-EF4CC112C5B3}"/>
              </a:ext>
            </a:extLst>
          </p:cNvPr>
          <p:cNvSpPr txBox="1"/>
          <p:nvPr/>
        </p:nvSpPr>
        <p:spPr>
          <a:xfrm>
            <a:off x="0" y="6475272"/>
            <a:ext cx="205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100" b="1" dirty="0">
                <a:latin typeface="Perpetua Titling MT" panose="02020502060505020804" pitchFamily="18" charset="0"/>
              </a:rPr>
              <a:t>régression</a:t>
            </a:r>
            <a:endParaRPr lang="fr-FR" sz="800" b="1" dirty="0">
              <a:latin typeface="Perpetua Titling MT" panose="02020502060505020804" pitchFamily="18" charset="0"/>
              <a:cs typeface="Calibri" panose="020F050202020403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114EE81-FBD4-47D1-B32D-E68A4C4A65C7}"/>
              </a:ext>
            </a:extLst>
          </p:cNvPr>
          <p:cNvSpPr txBox="1"/>
          <p:nvPr/>
        </p:nvSpPr>
        <p:spPr>
          <a:xfrm>
            <a:off x="4781353" y="5730926"/>
            <a:ext cx="1656184" cy="648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0B2630-9C23-4ADC-9491-669681FB7938}"/>
              </a:ext>
            </a:extLst>
          </p:cNvPr>
          <p:cNvSpPr/>
          <p:nvPr/>
        </p:nvSpPr>
        <p:spPr>
          <a:xfrm>
            <a:off x="6096000" y="1265054"/>
            <a:ext cx="3204356" cy="8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Heptagone 18">
            <a:extLst>
              <a:ext uri="{FF2B5EF4-FFF2-40B4-BE49-F238E27FC236}">
                <a16:creationId xmlns:a16="http://schemas.microsoft.com/office/drawing/2014/main" id="{53EDCCDD-E2D0-460E-A72E-DEC9E8FC9FAE}"/>
              </a:ext>
            </a:extLst>
          </p:cNvPr>
          <p:cNvSpPr/>
          <p:nvPr/>
        </p:nvSpPr>
        <p:spPr>
          <a:xfrm>
            <a:off x="5231904" y="5877272"/>
            <a:ext cx="996122" cy="894101"/>
          </a:xfrm>
          <a:prstGeom prst="heptagon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14/14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D4AAC2C-C07A-4A56-910A-396871F73ED1}"/>
              </a:ext>
            </a:extLst>
          </p:cNvPr>
          <p:cNvSpPr txBox="1"/>
          <p:nvPr/>
        </p:nvSpPr>
        <p:spPr>
          <a:xfrm>
            <a:off x="4217796" y="348197"/>
            <a:ext cx="267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classification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1218A76-1B72-4432-8E36-081CB1DB3B8D}"/>
              </a:ext>
            </a:extLst>
          </p:cNvPr>
          <p:cNvSpPr txBox="1"/>
          <p:nvPr/>
        </p:nvSpPr>
        <p:spPr>
          <a:xfrm>
            <a:off x="623392" y="1265054"/>
            <a:ext cx="1073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E(w) minimale correspond à un model optimal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01A83960-A9BA-4213-84BE-ED8923644951}"/>
                  </a:ext>
                </a:extLst>
              </p:cNvPr>
              <p:cNvSpPr txBox="1"/>
              <p:nvPr/>
            </p:nvSpPr>
            <p:spPr>
              <a:xfrm>
                <a:off x="6061963" y="1085601"/>
                <a:ext cx="2520280" cy="10334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fr-FR" dirty="0"/>
                            <m:t>L</m:t>
                          </m:r>
                          <m:r>
                            <m:rPr>
                              <m:nor/>
                            </m:rPr>
                            <a:rPr lang="fr-FR" dirty="0"/>
                            <m:t>(</m:t>
                          </m:r>
                          <m:r>
                            <m:rPr>
                              <m:nor/>
                            </m:rPr>
                            <a:rPr lang="fr-FR" dirty="0"/>
                            <m:t>yi</m:t>
                          </m:r>
                          <m:r>
                            <m:rPr>
                              <m:nor/>
                            </m:rPr>
                            <a:rPr lang="fr-FR" baseline="-25000" dirty="0"/>
                            <m:t>,</m:t>
                          </m:r>
                          <m:r>
                            <m:rPr>
                              <m:nor/>
                            </m:rPr>
                            <a:rPr lang="fr-FR" dirty="0"/>
                            <m:t>F</m:t>
                          </m:r>
                          <m:r>
                            <m:rPr>
                              <m:nor/>
                            </m:rPr>
                            <a:rPr lang="fr-FR" dirty="0"/>
                            <m:t>(</m:t>
                          </m:r>
                          <m:r>
                            <m:rPr>
                              <m:nor/>
                            </m:rPr>
                            <a:rPr lang="fr-FR" dirty="0"/>
                            <m:t>xi</m:t>
                          </m:r>
                          <m:r>
                            <m:rPr>
                              <m:nor/>
                            </m:rPr>
                            <a:rPr lang="fr-FR" dirty="0"/>
                            <m:t>))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01A83960-A9BA-4213-84BE-ED8923644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963" y="1085601"/>
                <a:ext cx="2520280" cy="10334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4F43D0FE-C3E6-4CF0-8F47-9A3101C55356}"/>
              </a:ext>
            </a:extLst>
          </p:cNvPr>
          <p:cNvSpPr txBox="1"/>
          <p:nvPr/>
        </p:nvSpPr>
        <p:spPr>
          <a:xfrm>
            <a:off x="8345220" y="1270266"/>
            <a:ext cx="113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 </a:t>
            </a:r>
            <a:r>
              <a:rPr lang="el-GR" dirty="0"/>
              <a:t>λ</a:t>
            </a:r>
            <a:r>
              <a:rPr lang="fr-FR" dirty="0"/>
              <a:t>R(w)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A14B496-6593-407E-89BE-1D2073B9862E}"/>
              </a:ext>
            </a:extLst>
          </p:cNvPr>
          <p:cNvSpPr txBox="1"/>
          <p:nvPr/>
        </p:nvSpPr>
        <p:spPr>
          <a:xfrm>
            <a:off x="623392" y="2276872"/>
            <a:ext cx="921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suffit de remplacer f par E dans l'expression de la descente du gradient et suivre les étape de l'algorithme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8A7B50A-6888-4B79-897D-1BE74652DE94}"/>
              </a:ext>
            </a:extLst>
          </p:cNvPr>
          <p:cNvSpPr txBox="1"/>
          <p:nvPr/>
        </p:nvSpPr>
        <p:spPr>
          <a:xfrm>
            <a:off x="2711624" y="3057857"/>
            <a:ext cx="473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400" b="1" dirty="0"/>
              <a:t>W</a:t>
            </a:r>
            <a:r>
              <a:rPr lang="nn-NO" sz="2400" b="1" baseline="-25000" dirty="0"/>
              <a:t>k+1</a:t>
            </a:r>
            <a:r>
              <a:rPr lang="nn-NO" sz="2400" b="1" dirty="0"/>
              <a:t> = W</a:t>
            </a:r>
            <a:r>
              <a:rPr lang="nn-NO" sz="2400" b="1" baseline="-25000" dirty="0"/>
              <a:t>k</a:t>
            </a:r>
            <a:r>
              <a:rPr lang="nn-NO" sz="2400" b="1" dirty="0"/>
              <a:t> − </a:t>
            </a:r>
            <a:r>
              <a:rPr lang="el-GR" sz="2400" b="1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nn-NO" sz="24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n-NO" sz="2400" b="1" dirty="0"/>
              <a:t>.</a:t>
            </a:r>
            <a:r>
              <a:rPr lang="nn-NO" sz="2400" b="1" i="1" dirty="0"/>
              <a:t>grad</a:t>
            </a:r>
            <a:r>
              <a:rPr lang="nn-NO" sz="2400" b="1" dirty="0"/>
              <a:t> </a:t>
            </a:r>
            <a:r>
              <a:rPr lang="nn-NO" sz="2400" b="1" i="1" dirty="0"/>
              <a:t>E</a:t>
            </a:r>
            <a:r>
              <a:rPr lang="nn-NO" sz="2400" b="1" dirty="0"/>
              <a:t> (W</a:t>
            </a:r>
            <a:r>
              <a:rPr lang="nn-NO" sz="2400" b="1" baseline="-25000" dirty="0"/>
              <a:t>k</a:t>
            </a:r>
            <a:r>
              <a:rPr lang="nn-NO" sz="2400" b="1" dirty="0"/>
              <a:t> )</a:t>
            </a:r>
            <a:endParaRPr lang="fr-F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26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B1DEE30-F519-4485-8CE3-B0E600B7BA83}"/>
              </a:ext>
            </a:extLst>
          </p:cNvPr>
          <p:cNvSpPr txBox="1"/>
          <p:nvPr/>
        </p:nvSpPr>
        <p:spPr>
          <a:xfrm>
            <a:off x="3791744" y="2420888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solidFill>
                  <a:schemeClr val="accent1"/>
                </a:solidFill>
              </a:rPr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1132507348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4DC5EBB-EF86-41B8-8AAC-CBC612AFB5C3}"/>
              </a:ext>
            </a:extLst>
          </p:cNvPr>
          <p:cNvSpPr txBox="1"/>
          <p:nvPr/>
        </p:nvSpPr>
        <p:spPr>
          <a:xfrm>
            <a:off x="5231904" y="66652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Sommaire :</a:t>
            </a:r>
          </a:p>
          <a:p>
            <a:endParaRPr lang="fr-FR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D45CEC-EA63-4CDA-ACFB-50377865A3F5}"/>
              </a:ext>
            </a:extLst>
          </p:cNvPr>
          <p:cNvSpPr txBox="1"/>
          <p:nvPr/>
        </p:nvSpPr>
        <p:spPr>
          <a:xfrm>
            <a:off x="3431704" y="177281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descente du gradient stochastique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84C1ECE-3C1F-4557-9903-5013FE15DA1C}"/>
              </a:ext>
            </a:extLst>
          </p:cNvPr>
          <p:cNvSpPr txBox="1"/>
          <p:nvPr/>
        </p:nvSpPr>
        <p:spPr>
          <a:xfrm>
            <a:off x="4335070" y="2503747"/>
            <a:ext cx="47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Perpetua Titling MT" panose="02020502060505020804" pitchFamily="18" charset="0"/>
              </a:rPr>
              <a:t>Formulation mathématique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A9A4B7-8DE9-4F20-88CE-9A203BA7D9B3}"/>
              </a:ext>
            </a:extLst>
          </p:cNvPr>
          <p:cNvSpPr txBox="1"/>
          <p:nvPr/>
        </p:nvSpPr>
        <p:spPr>
          <a:xfrm>
            <a:off x="4326547" y="3057745"/>
            <a:ext cx="212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Perpetua Titling MT" panose="02020502060505020804" pitchFamily="18" charset="0"/>
              </a:rPr>
              <a:t>régression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8507270-2D7D-4AF5-B529-A4ADC560010E}"/>
              </a:ext>
            </a:extLst>
          </p:cNvPr>
          <p:cNvSpPr txBox="1"/>
          <p:nvPr/>
        </p:nvSpPr>
        <p:spPr>
          <a:xfrm>
            <a:off x="4335070" y="3718956"/>
            <a:ext cx="298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Perpetua Titling MT" panose="02020502060505020804" pitchFamily="18" charset="0"/>
              </a:rPr>
              <a:t>classification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E209EC5-FFFB-42B0-A8DD-2E8F255E5993}"/>
              </a:ext>
            </a:extLst>
          </p:cNvPr>
          <p:cNvSpPr txBox="1"/>
          <p:nvPr/>
        </p:nvSpPr>
        <p:spPr>
          <a:xfrm>
            <a:off x="8926960" y="6596390"/>
            <a:ext cx="326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Perpetua Titling MT" panose="02020502060505020804" pitchFamily="18" charset="0"/>
              </a:rPr>
              <a:t>descente de gradient stochastique</a:t>
            </a:r>
          </a:p>
        </p:txBody>
      </p:sp>
      <p:sp>
        <p:nvSpPr>
          <p:cNvPr id="9" name="Heptagone 8">
            <a:extLst>
              <a:ext uri="{FF2B5EF4-FFF2-40B4-BE49-F238E27FC236}">
                <a16:creationId xmlns:a16="http://schemas.microsoft.com/office/drawing/2014/main" id="{D5ACC8F0-9FE9-4090-8F47-05CE9B64642E}"/>
              </a:ext>
            </a:extLst>
          </p:cNvPr>
          <p:cNvSpPr/>
          <p:nvPr/>
        </p:nvSpPr>
        <p:spPr>
          <a:xfrm>
            <a:off x="5231904" y="5877272"/>
            <a:ext cx="996122" cy="894101"/>
          </a:xfrm>
          <a:prstGeom prst="heptagon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2/14</a:t>
            </a:r>
          </a:p>
        </p:txBody>
      </p:sp>
    </p:spTree>
    <p:extLst>
      <p:ext uri="{BB962C8B-B14F-4D97-AF65-F5344CB8AC3E}">
        <p14:creationId xmlns:p14="http://schemas.microsoft.com/office/powerpoint/2010/main" val="515978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4DC5EBB-EF86-41B8-8AAC-CBC612AFB5C3}"/>
              </a:ext>
            </a:extLst>
          </p:cNvPr>
          <p:cNvSpPr txBox="1"/>
          <p:nvPr/>
        </p:nvSpPr>
        <p:spPr>
          <a:xfrm>
            <a:off x="26889" y="6596390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Perpetua Titling MT" panose="02020502060505020804" pitchFamily="18" charset="0"/>
              </a:rPr>
              <a:t>Sommaire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D45CEC-EA63-4CDA-ACFB-50377865A3F5}"/>
              </a:ext>
            </a:extLst>
          </p:cNvPr>
          <p:cNvSpPr txBox="1"/>
          <p:nvPr/>
        </p:nvSpPr>
        <p:spPr>
          <a:xfrm>
            <a:off x="2063551" y="620688"/>
            <a:ext cx="763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C'est quoi une descente du gradient stochastique 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6DA4B1-C517-43F3-BB03-C42260AE26F7}"/>
              </a:ext>
            </a:extLst>
          </p:cNvPr>
          <p:cNvSpPr txBox="1"/>
          <p:nvPr/>
        </p:nvSpPr>
        <p:spPr>
          <a:xfrm>
            <a:off x="9500815" y="6576526"/>
            <a:ext cx="2664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Perpetua Titling MT" panose="02020502060505020804" pitchFamily="18" charset="0"/>
              </a:rPr>
              <a:t>Formulation mathématique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C705308-4CC2-4D7E-894A-9B8D16A01D58}"/>
              </a:ext>
            </a:extLst>
          </p:cNvPr>
          <p:cNvSpPr txBox="1"/>
          <p:nvPr/>
        </p:nvSpPr>
        <p:spPr>
          <a:xfrm>
            <a:off x="575398" y="1352809"/>
            <a:ext cx="10470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</a:t>
            </a:r>
            <a:r>
              <a:rPr lang="fr-FR" b="1" dirty="0"/>
              <a:t>descente du gradient </a:t>
            </a:r>
            <a:r>
              <a:rPr lang="fr-FR" dirty="0"/>
              <a:t>est un algorithme d'optimisation qui permet de </a:t>
            </a:r>
            <a:r>
              <a:rPr lang="fr-FR" b="1" dirty="0"/>
              <a:t>minimiser</a:t>
            </a:r>
            <a:r>
              <a:rPr lang="fr-FR" dirty="0"/>
              <a:t> une fonction réelle différentiable définie sur un </a:t>
            </a:r>
            <a:r>
              <a:rPr lang="fr-FR" i="1" dirty="0"/>
              <a:t>espace euclidien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365A14-C600-473C-97B2-526D3D29B1E6}"/>
              </a:ext>
            </a:extLst>
          </p:cNvPr>
          <p:cNvSpPr txBox="1"/>
          <p:nvPr/>
        </p:nvSpPr>
        <p:spPr>
          <a:xfrm>
            <a:off x="575398" y="2817049"/>
            <a:ext cx="11305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Lorsqu'on a une très grande quantité de donnée l'application de l'algorithme de descente du gradient sur l'ensemble peut poser des problème de mémoire ou de calcule trop long. </a:t>
            </a:r>
          </a:p>
          <a:p>
            <a:endParaRPr lang="fr-FR" dirty="0"/>
          </a:p>
          <a:p>
            <a:r>
              <a:rPr lang="fr-FR" dirty="0"/>
              <a:t>La </a:t>
            </a:r>
            <a:r>
              <a:rPr lang="fr-FR" b="1" dirty="0"/>
              <a:t>descente du gradient stochastique</a:t>
            </a:r>
            <a:r>
              <a:rPr lang="fr-FR" dirty="0"/>
              <a:t> consiste à choisir à chaque </a:t>
            </a:r>
            <a:r>
              <a:rPr lang="fr-FR" i="1" dirty="0" err="1"/>
              <a:t>epochs</a:t>
            </a:r>
            <a:r>
              <a:rPr lang="fr-FR" dirty="0"/>
              <a:t> une donnée parmi l'ensemble des données, ce qui permet d'éviter les problèmes citer précédemment</a:t>
            </a:r>
            <a:endParaRPr lang="fr-FR" i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AFD6AB-D173-4C4F-9A1D-6503F3B881A5}"/>
              </a:ext>
            </a:extLst>
          </p:cNvPr>
          <p:cNvSpPr txBox="1"/>
          <p:nvPr/>
        </p:nvSpPr>
        <p:spPr>
          <a:xfrm>
            <a:off x="2351584" y="5656121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NB </a:t>
            </a:r>
            <a:r>
              <a:rPr lang="fr-FR" dirty="0" err="1"/>
              <a:t>epochs</a:t>
            </a:r>
            <a:r>
              <a:rPr lang="fr-FR" dirty="0"/>
              <a:t> = </a:t>
            </a:r>
            <a:r>
              <a:rPr lang="fr-FR" dirty="0" err="1"/>
              <a:t>iteration</a:t>
            </a:r>
            <a:endParaRPr lang="fr-FR" dirty="0"/>
          </a:p>
        </p:txBody>
      </p:sp>
      <p:sp>
        <p:nvSpPr>
          <p:cNvPr id="12" name="Heptagone 11">
            <a:extLst>
              <a:ext uri="{FF2B5EF4-FFF2-40B4-BE49-F238E27FC236}">
                <a16:creationId xmlns:a16="http://schemas.microsoft.com/office/drawing/2014/main" id="{DC298C63-088B-436F-A196-583773987B5C}"/>
              </a:ext>
            </a:extLst>
          </p:cNvPr>
          <p:cNvSpPr/>
          <p:nvPr/>
        </p:nvSpPr>
        <p:spPr>
          <a:xfrm>
            <a:off x="5231904" y="5877272"/>
            <a:ext cx="996122" cy="894101"/>
          </a:xfrm>
          <a:prstGeom prst="heptagon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3/14</a:t>
            </a:r>
          </a:p>
        </p:txBody>
      </p:sp>
    </p:spTree>
    <p:extLst>
      <p:ext uri="{BB962C8B-B14F-4D97-AF65-F5344CB8AC3E}">
        <p14:creationId xmlns:p14="http://schemas.microsoft.com/office/powerpoint/2010/main" val="1254265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617A41A-C235-451D-A967-AC4B19F59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63" y="1692271"/>
            <a:ext cx="9753600" cy="511492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4DC5EBB-EF86-41B8-8AAC-CBC612AFB5C3}"/>
              </a:ext>
            </a:extLst>
          </p:cNvPr>
          <p:cNvSpPr txBox="1"/>
          <p:nvPr/>
        </p:nvSpPr>
        <p:spPr>
          <a:xfrm>
            <a:off x="26889" y="6596390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Perpetua Titling MT" panose="02020502060505020804" pitchFamily="18" charset="0"/>
              </a:rPr>
              <a:t>Sommaire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D45CEC-EA63-4CDA-ACFB-50377865A3F5}"/>
              </a:ext>
            </a:extLst>
          </p:cNvPr>
          <p:cNvSpPr txBox="1"/>
          <p:nvPr/>
        </p:nvSpPr>
        <p:spPr>
          <a:xfrm>
            <a:off x="2063551" y="620688"/>
            <a:ext cx="763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C'est quoi une descente du gradient stochastique 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6DA4B1-C517-43F3-BB03-C42260AE26F7}"/>
              </a:ext>
            </a:extLst>
          </p:cNvPr>
          <p:cNvSpPr txBox="1"/>
          <p:nvPr/>
        </p:nvSpPr>
        <p:spPr>
          <a:xfrm>
            <a:off x="9500815" y="6576526"/>
            <a:ext cx="2664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Perpetua Titling MT" panose="02020502060505020804" pitchFamily="18" charset="0"/>
              </a:rPr>
              <a:t>Formulation mathématique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C705308-4CC2-4D7E-894A-9B8D16A01D58}"/>
              </a:ext>
            </a:extLst>
          </p:cNvPr>
          <p:cNvSpPr txBox="1"/>
          <p:nvPr/>
        </p:nvSpPr>
        <p:spPr>
          <a:xfrm>
            <a:off x="1169632" y="1346033"/>
            <a:ext cx="10038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n'est pas garantie que le </a:t>
            </a:r>
            <a:r>
              <a:rPr lang="fr-FR" b="1" dirty="0"/>
              <a:t>minimum</a:t>
            </a:r>
            <a:r>
              <a:rPr lang="fr-FR" dirty="0"/>
              <a:t> trouvé soit </a:t>
            </a:r>
            <a:r>
              <a:rPr lang="fr-FR" b="1" u="sng" dirty="0"/>
              <a:t>globale</a:t>
            </a:r>
            <a:r>
              <a:rPr lang="fr-FR" dirty="0"/>
              <a:t> sauf si on applique l'algorithme sur une </a:t>
            </a:r>
            <a:r>
              <a:rPr lang="fr-FR" b="1" dirty="0"/>
              <a:t>fonction convexe</a:t>
            </a:r>
            <a:endParaRPr lang="fr-FR" b="1" i="1" dirty="0"/>
          </a:p>
        </p:txBody>
      </p:sp>
      <p:sp>
        <p:nvSpPr>
          <p:cNvPr id="20" name="Heptagone 19">
            <a:extLst>
              <a:ext uri="{FF2B5EF4-FFF2-40B4-BE49-F238E27FC236}">
                <a16:creationId xmlns:a16="http://schemas.microsoft.com/office/drawing/2014/main" id="{2CF41AFC-A9B0-4DC5-836B-230C20FDAA19}"/>
              </a:ext>
            </a:extLst>
          </p:cNvPr>
          <p:cNvSpPr/>
          <p:nvPr/>
        </p:nvSpPr>
        <p:spPr>
          <a:xfrm>
            <a:off x="5231904" y="5877272"/>
            <a:ext cx="996122" cy="894101"/>
          </a:xfrm>
          <a:prstGeom prst="heptagon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4/14</a:t>
            </a:r>
          </a:p>
        </p:txBody>
      </p:sp>
    </p:spTree>
    <p:extLst>
      <p:ext uri="{BB962C8B-B14F-4D97-AF65-F5344CB8AC3E}">
        <p14:creationId xmlns:p14="http://schemas.microsoft.com/office/powerpoint/2010/main" val="142479914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6D45CEC-EA63-4CDA-ACFB-50377865A3F5}"/>
              </a:ext>
            </a:extLst>
          </p:cNvPr>
          <p:cNvSpPr txBox="1"/>
          <p:nvPr/>
        </p:nvSpPr>
        <p:spPr>
          <a:xfrm>
            <a:off x="44185" y="6576526"/>
            <a:ext cx="1125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Perpetua Titling MT" panose="02020502060505020804" pitchFamily="18" charset="0"/>
              </a:rPr>
              <a:t>Définition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6DA4B1-C517-43F3-BB03-C42260AE26F7}"/>
              </a:ext>
            </a:extLst>
          </p:cNvPr>
          <p:cNvSpPr txBox="1"/>
          <p:nvPr/>
        </p:nvSpPr>
        <p:spPr>
          <a:xfrm>
            <a:off x="3647728" y="26064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Formulation mathématique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54D8398-D186-4EE1-8B63-4232F8BE6F85}"/>
              </a:ext>
            </a:extLst>
          </p:cNvPr>
          <p:cNvSpPr txBox="1"/>
          <p:nvPr/>
        </p:nvSpPr>
        <p:spPr>
          <a:xfrm>
            <a:off x="839416" y="8367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Concrètement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B36950B-69C6-499C-ADB3-DA8013236317}"/>
              </a:ext>
            </a:extLst>
          </p:cNvPr>
          <p:cNvSpPr txBox="1"/>
          <p:nvPr/>
        </p:nvSpPr>
        <p:spPr>
          <a:xfrm>
            <a:off x="853708" y="1340768"/>
            <a:ext cx="10570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Le gradient d'une fonction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à plusieurs variables en un certain point est un vecteur qui caractérise la variabilité de cette fonction au voisinage de ce point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848D9E56-094F-4231-B55A-83F63576C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7873" y="2276872"/>
            <a:ext cx="2771552" cy="2704768"/>
          </a:xfrm>
          <a:prstGeom prst="rect">
            <a:avLst/>
          </a:prstGeom>
        </p:spPr>
      </p:pic>
      <p:sp>
        <p:nvSpPr>
          <p:cNvPr id="8" name="Heptagone 7">
            <a:extLst>
              <a:ext uri="{FF2B5EF4-FFF2-40B4-BE49-F238E27FC236}">
                <a16:creationId xmlns:a16="http://schemas.microsoft.com/office/drawing/2014/main" id="{B81B0E4D-C1ED-45B6-AD82-4C7240DF5AF3}"/>
              </a:ext>
            </a:extLst>
          </p:cNvPr>
          <p:cNvSpPr/>
          <p:nvPr/>
        </p:nvSpPr>
        <p:spPr>
          <a:xfrm>
            <a:off x="5231904" y="5877272"/>
            <a:ext cx="996122" cy="894101"/>
          </a:xfrm>
          <a:prstGeom prst="heptagon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5/14</a:t>
            </a:r>
          </a:p>
        </p:txBody>
      </p:sp>
    </p:spTree>
    <p:extLst>
      <p:ext uri="{BB962C8B-B14F-4D97-AF65-F5344CB8AC3E}">
        <p14:creationId xmlns:p14="http://schemas.microsoft.com/office/powerpoint/2010/main" val="1585142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B96DA4B1-C517-43F3-BB03-C42260AE26F7}"/>
              </a:ext>
            </a:extLst>
          </p:cNvPr>
          <p:cNvSpPr txBox="1"/>
          <p:nvPr/>
        </p:nvSpPr>
        <p:spPr>
          <a:xfrm>
            <a:off x="3647728" y="26064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Formulation mathématique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54D8398-D186-4EE1-8B63-4232F8BE6F85}"/>
              </a:ext>
            </a:extLst>
          </p:cNvPr>
          <p:cNvSpPr txBox="1"/>
          <p:nvPr/>
        </p:nvSpPr>
        <p:spPr>
          <a:xfrm>
            <a:off x="839416" y="8367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Concrètement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B36950B-69C6-499C-ADB3-DA8013236317}"/>
              </a:ext>
            </a:extLst>
          </p:cNvPr>
          <p:cNvSpPr txBox="1"/>
          <p:nvPr/>
        </p:nvSpPr>
        <p:spPr>
          <a:xfrm>
            <a:off x="853708" y="1340768"/>
            <a:ext cx="10570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Algorithme de la descente de gradient.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Soit une fonction f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		f :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fr-FR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fr-FR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→ f (</a:t>
            </a:r>
            <a:r>
              <a:rPr lang="fr-FR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avec P = (a</a:t>
            </a:r>
            <a:r>
              <a:rPr 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. . . , a</a:t>
            </a:r>
            <a:r>
              <a:rPr 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), et dont on sait calculer le gradient </a:t>
            </a:r>
            <a:r>
              <a:rPr lang="fr-FR" i="1" dirty="0" err="1">
                <a:latin typeface="Calibri" panose="020F0502020204030204" pitchFamily="34" charset="0"/>
                <a:cs typeface="Calibri" panose="020F0502020204030204" pitchFamily="34" charset="0"/>
              </a:rPr>
              <a:t>grad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i="1" dirty="0">
                <a:latin typeface="Calibri" panose="020F0502020204030204" pitchFamily="34" charset="0"/>
                <a:cs typeface="Calibri" panose="020F0502020204030204" pitchFamily="34" charset="0"/>
              </a:rPr>
              <a:t>f (P)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E9FF32-45EE-4816-9F9D-BF704AD05D2E}"/>
              </a:ext>
            </a:extLst>
          </p:cNvPr>
          <p:cNvSpPr txBox="1"/>
          <p:nvPr/>
        </p:nvSpPr>
        <p:spPr>
          <a:xfrm>
            <a:off x="983432" y="2690336"/>
            <a:ext cx="10570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Donnée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Un point initial P</a:t>
            </a:r>
            <a:r>
              <a:rPr 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∈ R</a:t>
            </a:r>
            <a:r>
              <a:rPr lang="fr-FR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Un niveau d’erreur ε &gt; 0.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6B5C6EC-C19F-4E54-836E-D7446E8BCCE6}"/>
              </a:ext>
            </a:extLst>
          </p:cNvPr>
          <p:cNvSpPr txBox="1"/>
          <p:nvPr/>
        </p:nvSpPr>
        <p:spPr>
          <a:xfrm>
            <a:off x="968249" y="3764145"/>
            <a:ext cx="10570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. On calcule une suite de points P1, P2 , . . . ∈ R</a:t>
            </a:r>
            <a:r>
              <a:rPr lang="fr-FR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par récurrence de la façon suivante. Supposons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que l’on ait déjà obtenu le point Pk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on calcule </a:t>
            </a:r>
            <a:r>
              <a:rPr lang="fr-FR" i="1" dirty="0" err="1">
                <a:latin typeface="Calibri" panose="020F0502020204030204" pitchFamily="34" charset="0"/>
                <a:cs typeface="Calibri" panose="020F0502020204030204" pitchFamily="34" charset="0"/>
              </a:rPr>
              <a:t>grad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on choisit un pas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et on calcule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383C7D9-8AC2-421D-A520-1D1A13E58695}"/>
              </a:ext>
            </a:extLst>
          </p:cNvPr>
          <p:cNvSpPr txBox="1"/>
          <p:nvPr/>
        </p:nvSpPr>
        <p:spPr>
          <a:xfrm>
            <a:off x="1991544" y="496447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/>
              <a:t>P</a:t>
            </a:r>
            <a:r>
              <a:rPr lang="nn-NO" baseline="-25000" dirty="0"/>
              <a:t>k+1</a:t>
            </a:r>
            <a:r>
              <a:rPr lang="nn-NO" dirty="0"/>
              <a:t> = P</a:t>
            </a:r>
            <a:r>
              <a:rPr lang="nn-NO" baseline="-25000" dirty="0"/>
              <a:t>k</a:t>
            </a:r>
            <a:r>
              <a:rPr lang="nn-NO" dirty="0"/>
              <a:t> −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nn-NO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n-NO" dirty="0"/>
              <a:t>.</a:t>
            </a:r>
            <a:r>
              <a:rPr lang="nn-NO" i="1" dirty="0"/>
              <a:t>grad</a:t>
            </a:r>
            <a:r>
              <a:rPr lang="nn-NO" dirty="0"/>
              <a:t> </a:t>
            </a:r>
            <a:r>
              <a:rPr lang="nn-NO" i="1" dirty="0"/>
              <a:t>f</a:t>
            </a:r>
            <a:r>
              <a:rPr lang="nn-NO" dirty="0"/>
              <a:t> (P</a:t>
            </a:r>
            <a:r>
              <a:rPr lang="nn-NO" baseline="-25000" dirty="0"/>
              <a:t>k</a:t>
            </a:r>
            <a:r>
              <a:rPr lang="nn-NO" dirty="0"/>
              <a:t> ).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DF39EB1-3C8B-42B8-9376-F5A1B1C8A3F4}"/>
              </a:ext>
            </a:extLst>
          </p:cNvPr>
          <p:cNvSpPr txBox="1"/>
          <p:nvPr/>
        </p:nvSpPr>
        <p:spPr>
          <a:xfrm>
            <a:off x="864831" y="5380672"/>
            <a:ext cx="479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Arrêt: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On s'arrête lorsque </a:t>
            </a:r>
            <a:r>
              <a:rPr lang="nn-NO" dirty="0"/>
              <a:t>||</a:t>
            </a:r>
            <a:r>
              <a:rPr lang="nn-NO" i="1" dirty="0"/>
              <a:t>grad</a:t>
            </a:r>
            <a:r>
              <a:rPr lang="nn-NO" dirty="0"/>
              <a:t> </a:t>
            </a:r>
            <a:r>
              <a:rPr lang="nn-NO" i="1" dirty="0"/>
              <a:t>f</a:t>
            </a:r>
            <a:r>
              <a:rPr lang="nn-NO" dirty="0"/>
              <a:t> (P</a:t>
            </a:r>
            <a:r>
              <a:rPr lang="nn-NO" baseline="-25000" dirty="0"/>
              <a:t>k</a:t>
            </a:r>
            <a:r>
              <a:rPr lang="nn-NO" dirty="0"/>
              <a:t> )|| ≤ ε</a:t>
            </a: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Heptagone 11">
            <a:extLst>
              <a:ext uri="{FF2B5EF4-FFF2-40B4-BE49-F238E27FC236}">
                <a16:creationId xmlns:a16="http://schemas.microsoft.com/office/drawing/2014/main" id="{786E7C14-1889-404D-A572-D13E6DE5BF03}"/>
              </a:ext>
            </a:extLst>
          </p:cNvPr>
          <p:cNvSpPr/>
          <p:nvPr/>
        </p:nvSpPr>
        <p:spPr>
          <a:xfrm>
            <a:off x="5231904" y="5877272"/>
            <a:ext cx="996122" cy="894101"/>
          </a:xfrm>
          <a:prstGeom prst="heptagon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6/14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2A8BF3C-3D5C-4882-AE08-170C9942084F}"/>
              </a:ext>
            </a:extLst>
          </p:cNvPr>
          <p:cNvSpPr txBox="1"/>
          <p:nvPr/>
        </p:nvSpPr>
        <p:spPr>
          <a:xfrm>
            <a:off x="5003890" y="494770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chaque donnée</a:t>
            </a:r>
          </a:p>
        </p:txBody>
      </p:sp>
    </p:spTree>
    <p:extLst>
      <p:ext uri="{BB962C8B-B14F-4D97-AF65-F5344CB8AC3E}">
        <p14:creationId xmlns:p14="http://schemas.microsoft.com/office/powerpoint/2010/main" val="188232512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6D45CEC-EA63-4CDA-ACFB-50377865A3F5}"/>
              </a:ext>
            </a:extLst>
          </p:cNvPr>
          <p:cNvSpPr txBox="1"/>
          <p:nvPr/>
        </p:nvSpPr>
        <p:spPr>
          <a:xfrm>
            <a:off x="44185" y="6576526"/>
            <a:ext cx="1125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Perpetua Titling MT" panose="02020502060505020804" pitchFamily="18" charset="0"/>
              </a:rPr>
              <a:t>Définition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6DA4B1-C517-43F3-BB03-C42260AE26F7}"/>
              </a:ext>
            </a:extLst>
          </p:cNvPr>
          <p:cNvSpPr txBox="1"/>
          <p:nvPr/>
        </p:nvSpPr>
        <p:spPr>
          <a:xfrm>
            <a:off x="3647728" y="26064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Formulation mathématique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54D8398-D186-4EE1-8B63-4232F8BE6F85}"/>
              </a:ext>
            </a:extLst>
          </p:cNvPr>
          <p:cNvSpPr txBox="1"/>
          <p:nvPr/>
        </p:nvSpPr>
        <p:spPr>
          <a:xfrm>
            <a:off x="839416" y="8367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Concrètement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E9FF32-45EE-4816-9F9D-BF704AD05D2E}"/>
              </a:ext>
            </a:extLst>
          </p:cNvPr>
          <p:cNvSpPr txBox="1"/>
          <p:nvPr/>
        </p:nvSpPr>
        <p:spPr>
          <a:xfrm>
            <a:off x="864831" y="1456502"/>
            <a:ext cx="105708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Donnée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∈ R</a:t>
            </a:r>
            <a:r>
              <a:rPr lang="fr-FR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  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Choisit par hasard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ε &gt; 0.  la précision voulue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 est l'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hyper-paramètre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 on peut le fixé ou bien le varié a chaque itération (aussi appelé </a:t>
            </a:r>
            <a:r>
              <a:rPr lang="fr-FR" b="1" i="1" dirty="0">
                <a:latin typeface="Calibri" panose="020F0502020204030204" pitchFamily="34" charset="0"/>
                <a:cs typeface="Calibri" panose="020F0502020204030204" pitchFamily="34" charset="0"/>
              </a:rPr>
              <a:t>vitesse d'</a:t>
            </a:r>
            <a:r>
              <a:rPr lang="fr-FR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apprenti-ssage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 paramètre chercher est P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383C7D9-8AC2-421D-A520-1D1A13E58695}"/>
              </a:ext>
            </a:extLst>
          </p:cNvPr>
          <p:cNvSpPr txBox="1"/>
          <p:nvPr/>
        </p:nvSpPr>
        <p:spPr>
          <a:xfrm>
            <a:off x="3624703" y="420118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/>
              <a:t>P</a:t>
            </a:r>
            <a:r>
              <a:rPr lang="nn-NO" baseline="-25000" dirty="0"/>
              <a:t>k+1</a:t>
            </a:r>
            <a:r>
              <a:rPr lang="nn-NO" dirty="0"/>
              <a:t> = P</a:t>
            </a:r>
            <a:r>
              <a:rPr lang="nn-NO" baseline="-25000" dirty="0"/>
              <a:t>k</a:t>
            </a:r>
            <a:r>
              <a:rPr lang="nn-NO" dirty="0"/>
              <a:t> −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nn-NO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n-NO" dirty="0"/>
              <a:t>.</a:t>
            </a:r>
            <a:r>
              <a:rPr lang="nn-NO" i="1" dirty="0"/>
              <a:t>grad</a:t>
            </a:r>
            <a:r>
              <a:rPr lang="nn-NO" dirty="0"/>
              <a:t> </a:t>
            </a:r>
            <a:r>
              <a:rPr lang="nn-NO" i="1" dirty="0"/>
              <a:t>f</a:t>
            </a:r>
            <a:r>
              <a:rPr lang="nn-NO" dirty="0"/>
              <a:t> (P</a:t>
            </a:r>
            <a:r>
              <a:rPr lang="nn-NO" baseline="-25000" dirty="0"/>
              <a:t>k</a:t>
            </a:r>
            <a:r>
              <a:rPr lang="nn-NO" dirty="0"/>
              <a:t> ).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Heptagone 8">
            <a:extLst>
              <a:ext uri="{FF2B5EF4-FFF2-40B4-BE49-F238E27FC236}">
                <a16:creationId xmlns:a16="http://schemas.microsoft.com/office/drawing/2014/main" id="{B26A142C-0407-4873-9BCD-CA80ADEC743F}"/>
              </a:ext>
            </a:extLst>
          </p:cNvPr>
          <p:cNvSpPr/>
          <p:nvPr/>
        </p:nvSpPr>
        <p:spPr>
          <a:xfrm>
            <a:off x="5231904" y="5877272"/>
            <a:ext cx="996122" cy="894101"/>
          </a:xfrm>
          <a:prstGeom prst="heptagon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7/14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B8622F4-3A95-4493-AD9D-DA9BC01CA9F8}"/>
              </a:ext>
            </a:extLst>
          </p:cNvPr>
          <p:cNvSpPr txBox="1"/>
          <p:nvPr/>
        </p:nvSpPr>
        <p:spPr>
          <a:xfrm>
            <a:off x="10655155" y="6564726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Perpetua Titling MT" panose="02020502060505020804" pitchFamily="18" charset="0"/>
              </a:rPr>
              <a:t>choix de alpha </a:t>
            </a:r>
            <a:endParaRPr lang="fr-FR" b="1" dirty="0"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67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6D45CEC-EA63-4CDA-ACFB-50377865A3F5}"/>
              </a:ext>
            </a:extLst>
          </p:cNvPr>
          <p:cNvSpPr txBox="1"/>
          <p:nvPr/>
        </p:nvSpPr>
        <p:spPr>
          <a:xfrm>
            <a:off x="44185" y="6576526"/>
            <a:ext cx="1125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Perpetua Titling MT" panose="02020502060505020804" pitchFamily="18" charset="0"/>
              </a:rPr>
              <a:t>Définition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6DA4B1-C517-43F3-BB03-C42260AE26F7}"/>
              </a:ext>
            </a:extLst>
          </p:cNvPr>
          <p:cNvSpPr txBox="1"/>
          <p:nvPr/>
        </p:nvSpPr>
        <p:spPr>
          <a:xfrm>
            <a:off x="3647728" y="26064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Formulation mathématique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383C7D9-8AC2-421D-A520-1D1A13E58695}"/>
              </a:ext>
            </a:extLst>
          </p:cNvPr>
          <p:cNvSpPr txBox="1"/>
          <p:nvPr/>
        </p:nvSpPr>
        <p:spPr>
          <a:xfrm>
            <a:off x="8472264" y="12060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/>
              <a:t>P</a:t>
            </a:r>
            <a:r>
              <a:rPr lang="nn-NO" baseline="-25000" dirty="0"/>
              <a:t>k+1</a:t>
            </a:r>
            <a:r>
              <a:rPr lang="nn-NO" dirty="0"/>
              <a:t> = P</a:t>
            </a:r>
            <a:r>
              <a:rPr lang="nn-NO" baseline="-25000" dirty="0"/>
              <a:t>k</a:t>
            </a:r>
            <a:r>
              <a:rPr lang="nn-NO" dirty="0"/>
              <a:t> −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nn-NO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n-NO" dirty="0"/>
              <a:t>.</a:t>
            </a:r>
            <a:r>
              <a:rPr lang="nn-NO" i="1" dirty="0"/>
              <a:t>grad</a:t>
            </a:r>
            <a:r>
              <a:rPr lang="nn-NO" dirty="0"/>
              <a:t> </a:t>
            </a:r>
            <a:r>
              <a:rPr lang="nn-NO" i="1" dirty="0"/>
              <a:t>f</a:t>
            </a:r>
            <a:r>
              <a:rPr lang="nn-NO" dirty="0"/>
              <a:t> (P</a:t>
            </a:r>
            <a:r>
              <a:rPr lang="nn-NO" baseline="-25000" dirty="0"/>
              <a:t>k</a:t>
            </a:r>
            <a:r>
              <a:rPr lang="nn-NO" dirty="0"/>
              <a:t> ).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Heptagone 8">
            <a:extLst>
              <a:ext uri="{FF2B5EF4-FFF2-40B4-BE49-F238E27FC236}">
                <a16:creationId xmlns:a16="http://schemas.microsoft.com/office/drawing/2014/main" id="{B26A142C-0407-4873-9BCD-CA80ADEC743F}"/>
              </a:ext>
            </a:extLst>
          </p:cNvPr>
          <p:cNvSpPr/>
          <p:nvPr/>
        </p:nvSpPr>
        <p:spPr>
          <a:xfrm>
            <a:off x="11071221" y="5490748"/>
            <a:ext cx="996122" cy="894101"/>
          </a:xfrm>
          <a:prstGeom prst="heptagon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8/14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B8622F4-3A95-4493-AD9D-DA9BC01CA9F8}"/>
              </a:ext>
            </a:extLst>
          </p:cNvPr>
          <p:cNvSpPr txBox="1"/>
          <p:nvPr/>
        </p:nvSpPr>
        <p:spPr>
          <a:xfrm>
            <a:off x="10655155" y="6564726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Perpetua Titling MT" panose="02020502060505020804" pitchFamily="18" charset="0"/>
              </a:rPr>
              <a:t>choix de alpha </a:t>
            </a:r>
            <a:endParaRPr lang="fr-FR" b="1" dirty="0">
              <a:latin typeface="Perpetua Titling MT" panose="02020502060505020804" pitchFamily="18" charset="0"/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E2B17CD-AB82-448A-B8CE-7906F77402AB}"/>
              </a:ext>
            </a:extLst>
          </p:cNvPr>
          <p:cNvCxnSpPr>
            <a:cxnSpLocks/>
          </p:cNvCxnSpPr>
          <p:nvPr/>
        </p:nvCxnSpPr>
        <p:spPr>
          <a:xfrm>
            <a:off x="1961967" y="5353235"/>
            <a:ext cx="72353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B185B6C-3F8A-4129-8812-86BA8F6B9AE7}"/>
              </a:ext>
            </a:extLst>
          </p:cNvPr>
          <p:cNvCxnSpPr>
            <a:cxnSpLocks/>
          </p:cNvCxnSpPr>
          <p:nvPr/>
        </p:nvCxnSpPr>
        <p:spPr>
          <a:xfrm flipV="1">
            <a:off x="2805343" y="932155"/>
            <a:ext cx="0" cy="5211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A7C00336-1F6A-45C3-9BFC-728F1E239FAA}"/>
                  </a:ext>
                </a:extLst>
              </p14:cNvPr>
              <p14:cNvContentPartPr/>
              <p14:nvPr/>
            </p14:nvContentPartPr>
            <p14:xfrm>
              <a:off x="3830566" y="5211729"/>
              <a:ext cx="360" cy="23040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A7C00336-1F6A-45C3-9BFC-728F1E239F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2926" y="5193729"/>
                <a:ext cx="360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EB732B66-8457-4FEF-9F2C-550E278D8663}"/>
                  </a:ext>
                </a:extLst>
              </p14:cNvPr>
              <p14:cNvContentPartPr/>
              <p14:nvPr/>
            </p14:nvContentPartPr>
            <p14:xfrm>
              <a:off x="4309917" y="5214988"/>
              <a:ext cx="21960" cy="24408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EB732B66-8457-4FEF-9F2C-550E278D86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91917" y="5196988"/>
                <a:ext cx="576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298486D0-849E-44CA-9E60-85F4E7B132C2}"/>
                  </a:ext>
                </a:extLst>
              </p14:cNvPr>
              <p14:cNvContentPartPr/>
              <p14:nvPr/>
            </p14:nvContentPartPr>
            <p14:xfrm>
              <a:off x="7227029" y="5169999"/>
              <a:ext cx="360" cy="38988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298486D0-849E-44CA-9E60-85F4E7B132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09389" y="5151999"/>
                <a:ext cx="3600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38A823B9-A374-4FA6-9FC3-5C20DBDC3DAB}"/>
                  </a:ext>
                </a:extLst>
              </p14:cNvPr>
              <p14:cNvContentPartPr/>
              <p14:nvPr/>
            </p14:nvContentPartPr>
            <p14:xfrm>
              <a:off x="7744744" y="5157748"/>
              <a:ext cx="41400" cy="422640"/>
            </p14:xfrm>
          </p:contentPart>
        </mc:Choice>
        <mc:Fallback xmlns=""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38A823B9-A374-4FA6-9FC3-5C20DBDC3D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26744" y="5139748"/>
                <a:ext cx="77040" cy="45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e 18">
            <a:extLst>
              <a:ext uri="{FF2B5EF4-FFF2-40B4-BE49-F238E27FC236}">
                <a16:creationId xmlns:a16="http://schemas.microsoft.com/office/drawing/2014/main" id="{C1CEF66E-B9E1-4A47-9C9B-29E9DF18BAD7}"/>
              </a:ext>
            </a:extLst>
          </p:cNvPr>
          <p:cNvGrpSpPr/>
          <p:nvPr/>
        </p:nvGrpSpPr>
        <p:grpSpPr>
          <a:xfrm>
            <a:off x="6838113" y="4716388"/>
            <a:ext cx="956160" cy="214200"/>
            <a:chOff x="6838113" y="4716388"/>
            <a:chExt cx="956160" cy="2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D3352834-6A3A-4CAF-B8F2-A8D14FC06C86}"/>
                    </a:ext>
                  </a:extLst>
                </p14:cNvPr>
                <p14:cNvContentPartPr/>
                <p14:nvPr/>
              </p14:nvContentPartPr>
              <p14:xfrm>
                <a:off x="6838113" y="4716388"/>
                <a:ext cx="956160" cy="17532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D3352834-6A3A-4CAF-B8F2-A8D14FC06C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20473" y="4698388"/>
                  <a:ext cx="9918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64DD2B48-B675-4EA7-8520-92942DC670CD}"/>
                    </a:ext>
                  </a:extLst>
                </p14:cNvPr>
                <p14:cNvContentPartPr/>
                <p14:nvPr/>
              </p14:nvContentPartPr>
              <p14:xfrm>
                <a:off x="6844233" y="4838068"/>
                <a:ext cx="168840" cy="925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64DD2B48-B675-4EA7-8520-92942DC670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26233" y="4820068"/>
                  <a:ext cx="20448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FCE8FE62-2133-4765-818F-E4976E25ED2F}"/>
                  </a:ext>
                </a:extLst>
              </p14:cNvPr>
              <p14:cNvContentPartPr/>
              <p14:nvPr/>
            </p14:nvContentPartPr>
            <p14:xfrm>
              <a:off x="7736909" y="2397787"/>
              <a:ext cx="67320" cy="65520"/>
            </p14:xfrm>
          </p:contentPart>
        </mc:Choice>
        <mc:Fallback xmlns=""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FCE8FE62-2133-4765-818F-E4976E25ED2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18909" y="2379787"/>
                <a:ext cx="1029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Encre 23">
                <a:extLst>
                  <a:ext uri="{FF2B5EF4-FFF2-40B4-BE49-F238E27FC236}">
                    <a16:creationId xmlns:a16="http://schemas.microsoft.com/office/drawing/2014/main" id="{B3D3A620-F8B6-44DE-8721-DE8451D6A0CC}"/>
                  </a:ext>
                </a:extLst>
              </p14:cNvPr>
              <p14:cNvContentPartPr/>
              <p14:nvPr/>
            </p14:nvContentPartPr>
            <p14:xfrm>
              <a:off x="7648501" y="2500584"/>
              <a:ext cx="163800" cy="415080"/>
            </p14:xfrm>
          </p:contentPart>
        </mc:Choice>
        <mc:Fallback xmlns="">
          <p:pic>
            <p:nvPicPr>
              <p:cNvPr id="24" name="Encre 23">
                <a:extLst>
                  <a:ext uri="{FF2B5EF4-FFF2-40B4-BE49-F238E27FC236}">
                    <a16:creationId xmlns:a16="http://schemas.microsoft.com/office/drawing/2014/main" id="{B3D3A620-F8B6-44DE-8721-DE8451D6A0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30501" y="2482584"/>
                <a:ext cx="1994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Encre 24">
                <a:extLst>
                  <a:ext uri="{FF2B5EF4-FFF2-40B4-BE49-F238E27FC236}">
                    <a16:creationId xmlns:a16="http://schemas.microsoft.com/office/drawing/2014/main" id="{4E0761C7-B2A9-4BB8-A8E4-D86CB8680ED6}"/>
                  </a:ext>
                </a:extLst>
              </p14:cNvPr>
              <p14:cNvContentPartPr/>
              <p14:nvPr/>
            </p14:nvContentPartPr>
            <p14:xfrm>
              <a:off x="7740463" y="2012051"/>
              <a:ext cx="171000" cy="332280"/>
            </p14:xfrm>
          </p:contentPart>
        </mc:Choice>
        <mc:Fallback xmlns="">
          <p:pic>
            <p:nvPicPr>
              <p:cNvPr id="25" name="Encre 24">
                <a:extLst>
                  <a:ext uri="{FF2B5EF4-FFF2-40B4-BE49-F238E27FC236}">
                    <a16:creationId xmlns:a16="http://schemas.microsoft.com/office/drawing/2014/main" id="{4E0761C7-B2A9-4BB8-A8E4-D86CB8680ED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22463" y="1994051"/>
                <a:ext cx="206640" cy="36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e 25">
            <a:extLst>
              <a:ext uri="{FF2B5EF4-FFF2-40B4-BE49-F238E27FC236}">
                <a16:creationId xmlns:a16="http://schemas.microsoft.com/office/drawing/2014/main" id="{0403AB9F-46E8-45C1-AAFB-ADC60ED4AAAE}"/>
              </a:ext>
            </a:extLst>
          </p:cNvPr>
          <p:cNvGrpSpPr/>
          <p:nvPr/>
        </p:nvGrpSpPr>
        <p:grpSpPr>
          <a:xfrm>
            <a:off x="7150783" y="5712870"/>
            <a:ext cx="656280" cy="409320"/>
            <a:chOff x="7066713" y="5719708"/>
            <a:chExt cx="656280" cy="40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BFBA0DF9-2E6F-49D1-A78D-4C069D945D4F}"/>
                    </a:ext>
                  </a:extLst>
                </p14:cNvPr>
                <p14:cNvContentPartPr/>
                <p14:nvPr/>
              </p14:nvContentPartPr>
              <p14:xfrm>
                <a:off x="7066713" y="5814388"/>
                <a:ext cx="99720" cy="187560"/>
              </p14:xfrm>
            </p:contentPart>
          </mc:Choice>
          <mc:Fallback xmlns=""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BFBA0DF9-2E6F-49D1-A78D-4C069D945D4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48713" y="5796748"/>
                  <a:ext cx="1353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B1E3596-D0E9-4B07-AC47-CA920840772A}"/>
                    </a:ext>
                  </a:extLst>
                </p14:cNvPr>
                <p14:cNvContentPartPr/>
                <p14:nvPr/>
              </p14:nvContentPartPr>
              <p14:xfrm>
                <a:off x="7119633" y="5974228"/>
                <a:ext cx="360" cy="5148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B1E3596-D0E9-4B07-AC47-CA920840772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01993" y="5956228"/>
                  <a:ext cx="36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4BC743F9-BE40-4933-8978-1D14746F5F2D}"/>
                    </a:ext>
                  </a:extLst>
                </p14:cNvPr>
                <p14:cNvContentPartPr/>
                <p14:nvPr/>
              </p14:nvContentPartPr>
              <p14:xfrm>
                <a:off x="7589073" y="5719708"/>
                <a:ext cx="91800" cy="24768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4BC743F9-BE40-4933-8978-1D14746F5F2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71073" y="5701708"/>
                  <a:ext cx="1274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61737570-9975-4DFE-92AC-7DA80D5460F4}"/>
                    </a:ext>
                  </a:extLst>
                </p14:cNvPr>
                <p14:cNvContentPartPr/>
                <p14:nvPr/>
              </p14:nvContentPartPr>
              <p14:xfrm>
                <a:off x="7648113" y="5910508"/>
                <a:ext cx="74880" cy="5580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61737570-9975-4DFE-92AC-7DA80D5460F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30113" y="5892508"/>
                  <a:ext cx="110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6332392-E006-4714-A1F8-39E1B6F79BCD}"/>
                    </a:ext>
                  </a:extLst>
                </p14:cNvPr>
                <p14:cNvContentPartPr/>
                <p14:nvPr/>
              </p14:nvContentPartPr>
              <p14:xfrm>
                <a:off x="7273353" y="5938948"/>
                <a:ext cx="214920" cy="1900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6332392-E006-4714-A1F8-39E1B6F79B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5713" y="5921308"/>
                  <a:ext cx="250560" cy="22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112561A0-9F32-48AB-B340-C54FE640643C}"/>
                  </a:ext>
                </a:extLst>
              </p14:cNvPr>
              <p14:cNvContentPartPr/>
              <p14:nvPr/>
            </p14:nvContentPartPr>
            <p14:xfrm>
              <a:off x="3694923" y="5599456"/>
              <a:ext cx="90720" cy="27936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112561A0-9F32-48AB-B340-C54FE640643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76923" y="5581816"/>
                <a:ext cx="126360" cy="31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e 32">
            <a:extLst>
              <a:ext uri="{FF2B5EF4-FFF2-40B4-BE49-F238E27FC236}">
                <a16:creationId xmlns:a16="http://schemas.microsoft.com/office/drawing/2014/main" id="{F4D37974-E84D-4DAD-8C1B-68EA6C438038}"/>
              </a:ext>
            </a:extLst>
          </p:cNvPr>
          <p:cNvGrpSpPr/>
          <p:nvPr/>
        </p:nvGrpSpPr>
        <p:grpSpPr>
          <a:xfrm>
            <a:off x="3741903" y="5637616"/>
            <a:ext cx="695520" cy="578880"/>
            <a:chOff x="3684153" y="5635468"/>
            <a:chExt cx="695520" cy="57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Encre 33">
                  <a:extLst>
                    <a:ext uri="{FF2B5EF4-FFF2-40B4-BE49-F238E27FC236}">
                      <a16:creationId xmlns:a16="http://schemas.microsoft.com/office/drawing/2014/main" id="{DB036439-376B-4D06-8C2A-96856EBF518C}"/>
                    </a:ext>
                  </a:extLst>
                </p14:cNvPr>
                <p14:cNvContentPartPr/>
                <p14:nvPr/>
              </p14:nvContentPartPr>
              <p14:xfrm>
                <a:off x="3684153" y="5814388"/>
                <a:ext cx="79920" cy="72720"/>
              </p14:xfrm>
            </p:contentPart>
          </mc:Choice>
          <mc:Fallback xmlns="">
            <p:pic>
              <p:nvPicPr>
                <p:cNvPr id="34" name="Encre 33">
                  <a:extLst>
                    <a:ext uri="{FF2B5EF4-FFF2-40B4-BE49-F238E27FC236}">
                      <a16:creationId xmlns:a16="http://schemas.microsoft.com/office/drawing/2014/main" id="{DB036439-376B-4D06-8C2A-96856EBF518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66513" y="5796388"/>
                  <a:ext cx="1155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DC0F044D-D9BD-419C-B37B-2255FE8451B7}"/>
                    </a:ext>
                  </a:extLst>
                </p14:cNvPr>
                <p14:cNvContentPartPr/>
                <p14:nvPr/>
              </p14:nvContentPartPr>
              <p14:xfrm>
                <a:off x="4206513" y="5635468"/>
                <a:ext cx="173160" cy="241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DC0F044D-D9BD-419C-B37B-2255FE8451B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88873" y="5617468"/>
                  <a:ext cx="2088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3E333F89-298A-48B0-B41D-7305715CF761}"/>
                    </a:ext>
                  </a:extLst>
                </p14:cNvPr>
                <p14:cNvContentPartPr/>
                <p14:nvPr/>
              </p14:nvContentPartPr>
              <p14:xfrm>
                <a:off x="4261593" y="5814388"/>
                <a:ext cx="8280" cy="9792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3E333F89-298A-48B0-B41D-7305715CF76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43953" y="5796748"/>
                  <a:ext cx="439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45DAD6DA-5049-44C9-8587-FCFE8DA89687}"/>
                    </a:ext>
                  </a:extLst>
                </p14:cNvPr>
                <p14:cNvContentPartPr/>
                <p14:nvPr/>
              </p14:nvContentPartPr>
              <p14:xfrm>
                <a:off x="3853713" y="5743108"/>
                <a:ext cx="349560" cy="47124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45DAD6DA-5049-44C9-8587-FCFE8DA8968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36073" y="5725108"/>
                  <a:ext cx="385200" cy="50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D8C17790-99CC-4EE9-8C73-BB214922D5E3}"/>
                  </a:ext>
                </a:extLst>
              </p14:cNvPr>
              <p14:cNvContentPartPr/>
              <p14:nvPr/>
            </p14:nvContentPartPr>
            <p14:xfrm>
              <a:off x="3666153" y="4719988"/>
              <a:ext cx="990000" cy="14364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D8C17790-99CC-4EE9-8C73-BB214922D5E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48513" y="4701988"/>
                <a:ext cx="1025640" cy="17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e 38">
            <a:extLst>
              <a:ext uri="{FF2B5EF4-FFF2-40B4-BE49-F238E27FC236}">
                <a16:creationId xmlns:a16="http://schemas.microsoft.com/office/drawing/2014/main" id="{089F29A3-1C8C-438A-B3D9-1113135C38DF}"/>
              </a:ext>
            </a:extLst>
          </p:cNvPr>
          <p:cNvGrpSpPr/>
          <p:nvPr/>
        </p:nvGrpSpPr>
        <p:grpSpPr>
          <a:xfrm>
            <a:off x="3704026" y="2094389"/>
            <a:ext cx="303120" cy="841680"/>
            <a:chOff x="3581553" y="2094148"/>
            <a:chExt cx="303120" cy="84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00EEB2D5-913C-481C-9DCC-2B54C7DA024F}"/>
                    </a:ext>
                  </a:extLst>
                </p14:cNvPr>
                <p14:cNvContentPartPr/>
                <p14:nvPr/>
              </p14:nvContentPartPr>
              <p14:xfrm>
                <a:off x="3676953" y="2476108"/>
                <a:ext cx="63000" cy="1119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00EEB2D5-913C-481C-9DCC-2B54C7DA024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58953" y="2458108"/>
                  <a:ext cx="986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B38A0371-A1C3-4DA4-BD2B-3B4D45DAEC49}"/>
                    </a:ext>
                  </a:extLst>
                </p14:cNvPr>
                <p14:cNvContentPartPr/>
                <p14:nvPr/>
              </p14:nvContentPartPr>
              <p14:xfrm>
                <a:off x="3672993" y="2547748"/>
                <a:ext cx="211680" cy="388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B38A0371-A1C3-4DA4-BD2B-3B4D45DAEC4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54993" y="2529748"/>
                  <a:ext cx="2473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2D7A8359-EA73-41FD-8375-70CD4B101367}"/>
                    </a:ext>
                  </a:extLst>
                </p14:cNvPr>
                <p14:cNvContentPartPr/>
                <p14:nvPr/>
              </p14:nvContentPartPr>
              <p14:xfrm>
                <a:off x="3581553" y="2094148"/>
                <a:ext cx="239760" cy="35604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2D7A8359-EA73-41FD-8375-70CD4B10136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63913" y="2076508"/>
                  <a:ext cx="275400" cy="39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3F46332B-B070-4B4B-A039-EEFDE4CBA082}"/>
              </a:ext>
            </a:extLst>
          </p:cNvPr>
          <p:cNvGrpSpPr/>
          <p:nvPr/>
        </p:nvGrpSpPr>
        <p:grpSpPr>
          <a:xfrm>
            <a:off x="6374073" y="1661068"/>
            <a:ext cx="1057680" cy="670320"/>
            <a:chOff x="6374073" y="1661068"/>
            <a:chExt cx="1057680" cy="6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B651094-2D9E-4202-B915-82E0A8F5DDB9}"/>
                    </a:ext>
                  </a:extLst>
                </p14:cNvPr>
                <p14:cNvContentPartPr/>
                <p14:nvPr/>
              </p14:nvContentPartPr>
              <p14:xfrm>
                <a:off x="6400353" y="1855108"/>
                <a:ext cx="345600" cy="1800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B651094-2D9E-4202-B915-82E0A8F5DDB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82713" y="1837108"/>
                  <a:ext cx="3812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D1366DB-7629-48A6-ABF1-F23795E3FB69}"/>
                    </a:ext>
                  </a:extLst>
                </p14:cNvPr>
                <p14:cNvContentPartPr/>
                <p14:nvPr/>
              </p14:nvContentPartPr>
              <p14:xfrm>
                <a:off x="6374073" y="1863748"/>
                <a:ext cx="331560" cy="29088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D1366DB-7629-48A6-ABF1-F23795E3FB6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56073" y="1846108"/>
                  <a:ext cx="3672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9E9D26F1-ED9D-49D4-BBF1-4DD39ED47D29}"/>
                    </a:ext>
                  </a:extLst>
                </p14:cNvPr>
                <p14:cNvContentPartPr/>
                <p14:nvPr/>
              </p14:nvContentPartPr>
              <p14:xfrm>
                <a:off x="6711033" y="1846468"/>
                <a:ext cx="80280" cy="28836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9E9D26F1-ED9D-49D4-BBF1-4DD39ED47D2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93033" y="1828468"/>
                  <a:ext cx="1159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8D01CD56-027C-4B27-A974-C7FAE5CE7106}"/>
                    </a:ext>
                  </a:extLst>
                </p14:cNvPr>
                <p14:cNvContentPartPr/>
                <p14:nvPr/>
              </p14:nvContentPartPr>
              <p14:xfrm>
                <a:off x="6826593" y="1661068"/>
                <a:ext cx="137520" cy="67032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8D01CD56-027C-4B27-A974-C7FAE5CE710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08593" y="1643428"/>
                  <a:ext cx="17316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11D8D005-8739-4E85-BE83-84A12447B6DA}"/>
                    </a:ext>
                  </a:extLst>
                </p14:cNvPr>
                <p14:cNvContentPartPr/>
                <p14:nvPr/>
              </p14:nvContentPartPr>
              <p14:xfrm>
                <a:off x="6986433" y="1979308"/>
                <a:ext cx="175680" cy="3157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11D8D005-8739-4E85-BE83-84A12447B6D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68433" y="1961308"/>
                  <a:ext cx="2113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6F76B68-2738-45CB-947F-0458087C2FA4}"/>
                    </a:ext>
                  </a:extLst>
                </p14:cNvPr>
                <p14:cNvContentPartPr/>
                <p14:nvPr/>
              </p14:nvContentPartPr>
              <p14:xfrm>
                <a:off x="7251033" y="2058508"/>
                <a:ext cx="180720" cy="18108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6F76B68-2738-45CB-947F-0458087C2FA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33393" y="2040868"/>
                  <a:ext cx="21636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C10B5AF-C052-470C-B15C-E807C4297C2A}"/>
              </a:ext>
            </a:extLst>
          </p:cNvPr>
          <p:cNvGrpSpPr/>
          <p:nvPr/>
        </p:nvGrpSpPr>
        <p:grpSpPr>
          <a:xfrm>
            <a:off x="4171953" y="1462348"/>
            <a:ext cx="1103400" cy="1002960"/>
            <a:chOff x="4171953" y="1462348"/>
            <a:chExt cx="1103400" cy="100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A962A0CA-98E0-4223-B0AE-8F08C225E07E}"/>
                    </a:ext>
                  </a:extLst>
                </p14:cNvPr>
                <p14:cNvContentPartPr/>
                <p14:nvPr/>
              </p14:nvContentPartPr>
              <p14:xfrm>
                <a:off x="4198953" y="1908028"/>
                <a:ext cx="269280" cy="2700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A962A0CA-98E0-4223-B0AE-8F08C225E07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80953" y="1890028"/>
                  <a:ext cx="3049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718F7B94-FE64-409D-A38B-805D740915AF}"/>
                    </a:ext>
                  </a:extLst>
                </p14:cNvPr>
                <p14:cNvContentPartPr/>
                <p14:nvPr/>
              </p14:nvContentPartPr>
              <p14:xfrm>
                <a:off x="4171953" y="1944028"/>
                <a:ext cx="189360" cy="26712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718F7B94-FE64-409D-A38B-805D740915A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54313" y="1926388"/>
                  <a:ext cx="2250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3" name="Encre 52">
                  <a:extLst>
                    <a:ext uri="{FF2B5EF4-FFF2-40B4-BE49-F238E27FC236}">
                      <a16:creationId xmlns:a16="http://schemas.microsoft.com/office/drawing/2014/main" id="{D0D480FE-A0DE-44B7-ADC8-F09F9F6E3E2C}"/>
                    </a:ext>
                  </a:extLst>
                </p14:cNvPr>
                <p14:cNvContentPartPr/>
                <p14:nvPr/>
              </p14:nvContentPartPr>
              <p14:xfrm>
                <a:off x="4376793" y="1908388"/>
                <a:ext cx="115200" cy="292680"/>
              </p14:xfrm>
            </p:contentPart>
          </mc:Choice>
          <mc:Fallback xmlns="">
            <p:pic>
              <p:nvPicPr>
                <p:cNvPr id="53" name="Encre 52">
                  <a:extLst>
                    <a:ext uri="{FF2B5EF4-FFF2-40B4-BE49-F238E27FC236}">
                      <a16:creationId xmlns:a16="http://schemas.microsoft.com/office/drawing/2014/main" id="{D0D480FE-A0DE-44B7-ADC8-F09F9F6E3E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58793" y="1890388"/>
                  <a:ext cx="1508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7DD32F30-5A7E-483F-805A-F023FC18689D}"/>
                    </a:ext>
                  </a:extLst>
                </p14:cNvPr>
                <p14:cNvContentPartPr/>
                <p14:nvPr/>
              </p14:nvContentPartPr>
              <p14:xfrm>
                <a:off x="4553553" y="1462348"/>
                <a:ext cx="226440" cy="1002960"/>
              </p14:xfrm>
            </p:contentPart>
          </mc:Choice>
          <mc:Fallback xmlns=""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7DD32F30-5A7E-483F-805A-F023FC18689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35913" y="1444708"/>
                  <a:ext cx="262080" cy="10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4A362ECE-F969-4D3C-9310-931F373D6AE3}"/>
                    </a:ext>
                  </a:extLst>
                </p14:cNvPr>
                <p14:cNvContentPartPr/>
                <p14:nvPr/>
              </p14:nvContentPartPr>
              <p14:xfrm>
                <a:off x="4740033" y="1872748"/>
                <a:ext cx="249480" cy="249480"/>
              </p14:xfrm>
            </p:contentPart>
          </mc:Choice>
          <mc:Fallback xmlns=""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4A362ECE-F969-4D3C-9310-931F373D6AE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22393" y="1854748"/>
                  <a:ext cx="2851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8FA7187D-F68D-4D20-B8A0-9487E9BADFE3}"/>
                    </a:ext>
                  </a:extLst>
                </p14:cNvPr>
                <p14:cNvContentPartPr/>
                <p14:nvPr/>
              </p14:nvContentPartPr>
              <p14:xfrm>
                <a:off x="4976193" y="1725508"/>
                <a:ext cx="299160" cy="34524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8FA7187D-F68D-4D20-B8A0-9487E9BADFE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58193" y="1707508"/>
                  <a:ext cx="3348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A1FAAAC5-C1F3-42E8-A275-24625A879CAA}"/>
                    </a:ext>
                  </a:extLst>
                </p14:cNvPr>
                <p14:cNvContentPartPr/>
                <p14:nvPr/>
              </p14:nvContentPartPr>
              <p14:xfrm>
                <a:off x="4962153" y="1795348"/>
                <a:ext cx="67320" cy="2124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A1FAAAC5-C1F3-42E8-A275-24625A879CA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44513" y="1777708"/>
                  <a:ext cx="102960" cy="248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8" name="Arc 57">
            <a:extLst>
              <a:ext uri="{FF2B5EF4-FFF2-40B4-BE49-F238E27FC236}">
                <a16:creationId xmlns:a16="http://schemas.microsoft.com/office/drawing/2014/main" id="{F1222AAE-E90F-4B3C-B4B1-3C132A526507}"/>
              </a:ext>
            </a:extLst>
          </p:cNvPr>
          <p:cNvSpPr/>
          <p:nvPr/>
        </p:nvSpPr>
        <p:spPr>
          <a:xfrm rot="5093224">
            <a:off x="2887449" y="-89494"/>
            <a:ext cx="5361474" cy="4490544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03487658-3C78-4145-93C1-06542E5629BB}"/>
              </a:ext>
            </a:extLst>
          </p:cNvPr>
          <p:cNvSpPr/>
          <p:nvPr/>
        </p:nvSpPr>
        <p:spPr>
          <a:xfrm rot="16538639" flipH="1">
            <a:off x="3398987" y="-89494"/>
            <a:ext cx="5361474" cy="4490544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E5C00CE3-F242-4939-BF15-B308D9E5A971}"/>
              </a:ext>
            </a:extLst>
          </p:cNvPr>
          <p:cNvCxnSpPr>
            <a:cxnSpLocks/>
          </p:cNvCxnSpPr>
          <p:nvPr/>
        </p:nvCxnSpPr>
        <p:spPr>
          <a:xfrm>
            <a:off x="5834109" y="1377519"/>
            <a:ext cx="0" cy="416722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4" name="Encre 63">
                <a:extLst>
                  <a:ext uri="{FF2B5EF4-FFF2-40B4-BE49-F238E27FC236}">
                    <a16:creationId xmlns:a16="http://schemas.microsoft.com/office/drawing/2014/main" id="{B3AEC8DD-5429-44CD-9F2E-EA84C63C7140}"/>
                  </a:ext>
                </a:extLst>
              </p14:cNvPr>
              <p14:cNvContentPartPr/>
              <p14:nvPr/>
            </p14:nvContentPartPr>
            <p14:xfrm>
              <a:off x="10133633" y="1659452"/>
              <a:ext cx="1103760" cy="56880"/>
            </p14:xfrm>
          </p:contentPart>
        </mc:Choice>
        <mc:Fallback xmlns="">
          <p:pic>
            <p:nvPicPr>
              <p:cNvPr id="64" name="Encre 63">
                <a:extLst>
                  <a:ext uri="{FF2B5EF4-FFF2-40B4-BE49-F238E27FC236}">
                    <a16:creationId xmlns:a16="http://schemas.microsoft.com/office/drawing/2014/main" id="{B3AEC8DD-5429-44CD-9F2E-EA84C63C714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115633" y="1641452"/>
                <a:ext cx="11394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5" name="Encre 64">
                <a:extLst>
                  <a:ext uri="{FF2B5EF4-FFF2-40B4-BE49-F238E27FC236}">
                    <a16:creationId xmlns:a16="http://schemas.microsoft.com/office/drawing/2014/main" id="{8A186A39-757D-4489-8560-80D8B2C3F3D9}"/>
                  </a:ext>
                </a:extLst>
              </p14:cNvPr>
              <p14:cNvContentPartPr/>
              <p14:nvPr/>
            </p14:nvContentPartPr>
            <p14:xfrm>
              <a:off x="10133633" y="1744772"/>
              <a:ext cx="1230120" cy="65160"/>
            </p14:xfrm>
          </p:contentPart>
        </mc:Choice>
        <mc:Fallback xmlns="">
          <p:pic>
            <p:nvPicPr>
              <p:cNvPr id="65" name="Encre 64">
                <a:extLst>
                  <a:ext uri="{FF2B5EF4-FFF2-40B4-BE49-F238E27FC236}">
                    <a16:creationId xmlns:a16="http://schemas.microsoft.com/office/drawing/2014/main" id="{8A186A39-757D-4489-8560-80D8B2C3F3D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115633" y="1727132"/>
                <a:ext cx="1265760" cy="1008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ZoneTexte 1">
            <a:extLst>
              <a:ext uri="{FF2B5EF4-FFF2-40B4-BE49-F238E27FC236}">
                <a16:creationId xmlns:a16="http://schemas.microsoft.com/office/drawing/2014/main" id="{A0E6C1D8-6235-44B2-B7B6-8DEA7C9B2766}"/>
              </a:ext>
            </a:extLst>
          </p:cNvPr>
          <p:cNvSpPr txBox="1"/>
          <p:nvPr/>
        </p:nvSpPr>
        <p:spPr>
          <a:xfrm>
            <a:off x="30081" y="559713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le cas ou </a:t>
            </a:r>
            <a:r>
              <a:rPr lang="fr-FR" b="1" dirty="0"/>
              <a:t>P</a:t>
            </a:r>
            <a:r>
              <a:rPr lang="fr-FR" dirty="0"/>
              <a:t> est un scalaire</a:t>
            </a:r>
          </a:p>
        </p:txBody>
      </p:sp>
    </p:spTree>
    <p:extLst>
      <p:ext uri="{BB962C8B-B14F-4D97-AF65-F5344CB8AC3E}">
        <p14:creationId xmlns:p14="http://schemas.microsoft.com/office/powerpoint/2010/main" val="4100227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6D45CEC-EA63-4CDA-ACFB-50377865A3F5}"/>
              </a:ext>
            </a:extLst>
          </p:cNvPr>
          <p:cNvSpPr txBox="1"/>
          <p:nvPr/>
        </p:nvSpPr>
        <p:spPr>
          <a:xfrm>
            <a:off x="44185" y="6576526"/>
            <a:ext cx="1125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Perpetua Titling MT" panose="02020502060505020804" pitchFamily="18" charset="0"/>
              </a:rPr>
              <a:t>Définition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6DA4B1-C517-43F3-BB03-C42260AE26F7}"/>
              </a:ext>
            </a:extLst>
          </p:cNvPr>
          <p:cNvSpPr txBox="1"/>
          <p:nvPr/>
        </p:nvSpPr>
        <p:spPr>
          <a:xfrm>
            <a:off x="479376" y="156870"/>
            <a:ext cx="45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Perpetua Titling MT" panose="02020502060505020804" pitchFamily="18" charset="0"/>
              </a:rPr>
              <a:t>Formulation mathématique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383C7D9-8AC2-421D-A520-1D1A13E58695}"/>
              </a:ext>
            </a:extLst>
          </p:cNvPr>
          <p:cNvSpPr txBox="1"/>
          <p:nvPr/>
        </p:nvSpPr>
        <p:spPr>
          <a:xfrm>
            <a:off x="7752184" y="6565011"/>
            <a:ext cx="4456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100" b="1" dirty="0">
                <a:latin typeface="Perpetua Titling MT" panose="02020502060505020804" pitchFamily="18" charset="0"/>
              </a:rPr>
              <a:t>Utilisation dans la regression ou classification</a:t>
            </a:r>
            <a:endParaRPr lang="fr-FR" sz="1100" b="1" dirty="0">
              <a:latin typeface="Perpetua Titling MT" panose="02020502060505020804" pitchFamily="18" charset="0"/>
              <a:cs typeface="Calibri" panose="020F0502020204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910F3F8-4402-4F47-B0EC-935DFF9E4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90" y="1019825"/>
            <a:ext cx="9937104" cy="496855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111702A-A505-4636-AAA0-81EF15784D0E}"/>
              </a:ext>
            </a:extLst>
          </p:cNvPr>
          <p:cNvSpPr txBox="1"/>
          <p:nvPr/>
        </p:nvSpPr>
        <p:spPr>
          <a:xfrm>
            <a:off x="1166573" y="1484784"/>
            <a:ext cx="265154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200" b="1" dirty="0"/>
              <a:t>Trop grand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6CCBBC-608D-427A-9A46-878A5231651A}"/>
              </a:ext>
            </a:extLst>
          </p:cNvPr>
          <p:cNvSpPr txBox="1"/>
          <p:nvPr/>
        </p:nvSpPr>
        <p:spPr>
          <a:xfrm>
            <a:off x="4511824" y="1592505"/>
            <a:ext cx="26515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Optimal</a:t>
            </a:r>
            <a:endParaRPr lang="fr-FR" sz="3200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B0824E2-CB2B-43DD-96D6-430D00A83C00}"/>
              </a:ext>
            </a:extLst>
          </p:cNvPr>
          <p:cNvSpPr txBox="1"/>
          <p:nvPr/>
        </p:nvSpPr>
        <p:spPr>
          <a:xfrm>
            <a:off x="7680176" y="1654060"/>
            <a:ext cx="265154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Trop petit</a:t>
            </a:r>
            <a:endParaRPr lang="fr-FR" sz="2400" b="1" dirty="0"/>
          </a:p>
        </p:txBody>
      </p:sp>
      <p:sp>
        <p:nvSpPr>
          <p:cNvPr id="11" name="Heptagone 10">
            <a:extLst>
              <a:ext uri="{FF2B5EF4-FFF2-40B4-BE49-F238E27FC236}">
                <a16:creationId xmlns:a16="http://schemas.microsoft.com/office/drawing/2014/main" id="{2E8B605F-E906-48E2-B510-3AA2336608CF}"/>
              </a:ext>
            </a:extLst>
          </p:cNvPr>
          <p:cNvSpPr/>
          <p:nvPr/>
        </p:nvSpPr>
        <p:spPr>
          <a:xfrm>
            <a:off x="5231904" y="5877272"/>
            <a:ext cx="996122" cy="894101"/>
          </a:xfrm>
          <a:prstGeom prst="heptagon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9/14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B8622F4-3A95-4493-AD9D-DA9BC01CA9F8}"/>
              </a:ext>
            </a:extLst>
          </p:cNvPr>
          <p:cNvSpPr txBox="1"/>
          <p:nvPr/>
        </p:nvSpPr>
        <p:spPr>
          <a:xfrm>
            <a:off x="3863752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choix de alpha </a:t>
            </a:r>
            <a:endParaRPr lang="fr-FR" sz="3200" b="1" dirty="0"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117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3002</TotalTime>
  <Words>818</Words>
  <Application>Microsoft Office PowerPoint</Application>
  <PresentationFormat>Grand écran</PresentationFormat>
  <Paragraphs>124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Calibri</vt:lpstr>
      <vt:lpstr>Cambria Math</vt:lpstr>
      <vt:lpstr>Perpetua Titling MT</vt:lpstr>
      <vt:lpstr>Wingdings</vt:lpstr>
      <vt:lpstr>Office 테마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Light-Blue-Abstact-PPT-Design</dc:title>
  <dc:creator>ALLPPT.COM</dc:creator>
  <cp:lastModifiedBy>SEYBA TRAORE</cp:lastModifiedBy>
  <cp:revision>60</cp:revision>
  <dcterms:created xsi:type="dcterms:W3CDTF">2012-06-23T08:20:15Z</dcterms:created>
  <dcterms:modified xsi:type="dcterms:W3CDTF">2022-11-24T13:59:23Z</dcterms:modified>
</cp:coreProperties>
</file>