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9144000" cy="6858000"/>
  <p:notesSz cx="6858000" cy="9144000"/>
  <p:defaultTextStyle>
    <a:lvl1pPr>
      <a:defRPr sz="2400">
        <a:latin typeface="+mn-lt"/>
        <a:ea typeface="+mn-ea"/>
        <a:cs typeface="+mn-cs"/>
        <a:sym typeface="Helvetica"/>
      </a:defRPr>
    </a:lvl1pPr>
    <a:lvl2pPr>
      <a:defRPr sz="2400">
        <a:latin typeface="+mn-lt"/>
        <a:ea typeface="+mn-ea"/>
        <a:cs typeface="+mn-cs"/>
        <a:sym typeface="Helvetica"/>
      </a:defRPr>
    </a:lvl2pPr>
    <a:lvl3pPr>
      <a:defRPr sz="2400">
        <a:latin typeface="+mn-lt"/>
        <a:ea typeface="+mn-ea"/>
        <a:cs typeface="+mn-cs"/>
        <a:sym typeface="Helvetica"/>
      </a:defRPr>
    </a:lvl3pPr>
    <a:lvl4pPr>
      <a:defRPr sz="2400">
        <a:latin typeface="+mn-lt"/>
        <a:ea typeface="+mn-ea"/>
        <a:cs typeface="+mn-cs"/>
        <a:sym typeface="Helvetica"/>
      </a:defRPr>
    </a:lvl4pPr>
    <a:lvl5pPr>
      <a:defRPr sz="2400">
        <a:latin typeface="+mn-lt"/>
        <a:ea typeface="+mn-ea"/>
        <a:cs typeface="+mn-cs"/>
        <a:sym typeface="Helvetica"/>
      </a:defRPr>
    </a:lvl5pPr>
    <a:lvl6pPr>
      <a:defRPr sz="2400">
        <a:latin typeface="+mn-lt"/>
        <a:ea typeface="+mn-ea"/>
        <a:cs typeface="+mn-cs"/>
        <a:sym typeface="Helvetica"/>
      </a:defRPr>
    </a:lvl6pPr>
    <a:lvl7pPr>
      <a:defRPr sz="2400">
        <a:latin typeface="+mn-lt"/>
        <a:ea typeface="+mn-ea"/>
        <a:cs typeface="+mn-cs"/>
        <a:sym typeface="Helvetica"/>
      </a:defRPr>
    </a:lvl7pPr>
    <a:lvl8pPr>
      <a:defRPr sz="2400">
        <a:latin typeface="+mn-lt"/>
        <a:ea typeface="+mn-ea"/>
        <a:cs typeface="+mn-cs"/>
        <a:sym typeface="Helvetica"/>
      </a:defRPr>
    </a:lvl8pPr>
    <a:lvl9pPr>
      <a:defRPr sz="2400"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BFAF1"/>
          </a:solidFill>
        </a:fill>
      </a:tcStyle>
    </a:wholeTbl>
    <a:band2H>
      <a:tcTxStyle b="def" i="def"/>
      <a:tcStyle>
        <a:tcBdr/>
        <a:fill>
          <a:solidFill>
            <a:srgbClr val="FDFDF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4F3D9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4F3D9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4F3D9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CD8CD"/>
          </a:solidFill>
        </a:fill>
      </a:tcStyle>
    </a:wholeTbl>
    <a:band2H>
      <a:tcTxStyle b="def" i="def"/>
      <a:tcStyle>
        <a:tcBdr/>
        <a:fill>
          <a:solidFill>
            <a:srgbClr val="F6EC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833C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833C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833C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F3D9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F3D9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457200" y="274637"/>
            <a:ext cx="8229600" cy="1325564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lvl="0"/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1257300" y="1981200"/>
            <a:ext cx="7048500" cy="4876800"/>
          </a:xfrm>
          <a:prstGeom prst="rect">
            <a:avLst/>
          </a:prstGeom>
        </p:spPr>
        <p:txBody>
          <a:bodyPr lIns="45718" tIns="45718" rIns="45718" bIns="45718"/>
          <a:lstStyle/>
          <a:p>
            <a:pPr lvl="0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85800" y="0"/>
            <a:ext cx="8458200" cy="11430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/>
          <a:lstStyle/>
          <a:p>
            <a:pPr lvl="0"/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</p:sldLayoutIdLst>
  <p:transition spd="med" advClick="1"/>
  <p:txStyles>
    <p:titleStyle>
      <a:lvl1pPr defTabSz="457200">
        <a:defRPr sz="1200">
          <a:latin typeface="+mn-lt"/>
          <a:ea typeface="+mn-ea"/>
          <a:cs typeface="+mn-cs"/>
          <a:sym typeface="Helvetica"/>
        </a:defRPr>
      </a:lvl1pPr>
      <a:lvl2pPr defTabSz="457200">
        <a:defRPr sz="1200">
          <a:latin typeface="+mn-lt"/>
          <a:ea typeface="+mn-ea"/>
          <a:cs typeface="+mn-cs"/>
          <a:sym typeface="Helvetica"/>
        </a:defRPr>
      </a:lvl2pPr>
      <a:lvl3pPr defTabSz="457200">
        <a:defRPr sz="1200">
          <a:latin typeface="+mn-lt"/>
          <a:ea typeface="+mn-ea"/>
          <a:cs typeface="+mn-cs"/>
          <a:sym typeface="Helvetica"/>
        </a:defRPr>
      </a:lvl3pPr>
      <a:lvl4pPr defTabSz="457200">
        <a:defRPr sz="1200">
          <a:latin typeface="+mn-lt"/>
          <a:ea typeface="+mn-ea"/>
          <a:cs typeface="+mn-cs"/>
          <a:sym typeface="Helvetica"/>
        </a:defRPr>
      </a:lvl4pPr>
      <a:lvl5pPr defTabSz="457200">
        <a:defRPr sz="1200">
          <a:latin typeface="+mn-lt"/>
          <a:ea typeface="+mn-ea"/>
          <a:cs typeface="+mn-cs"/>
          <a:sym typeface="Helvetica"/>
        </a:defRPr>
      </a:lvl5pPr>
      <a:lvl6pPr indent="457200" defTabSz="457200">
        <a:defRPr sz="1200">
          <a:latin typeface="+mn-lt"/>
          <a:ea typeface="+mn-ea"/>
          <a:cs typeface="+mn-cs"/>
          <a:sym typeface="Helvetica"/>
        </a:defRPr>
      </a:lvl6pPr>
      <a:lvl7pPr indent="914400" defTabSz="457200">
        <a:defRPr sz="1200">
          <a:latin typeface="+mn-lt"/>
          <a:ea typeface="+mn-ea"/>
          <a:cs typeface="+mn-cs"/>
          <a:sym typeface="Helvetica"/>
        </a:defRPr>
      </a:lvl7pPr>
      <a:lvl8pPr indent="1371600" defTabSz="457200">
        <a:defRPr sz="1200">
          <a:latin typeface="+mn-lt"/>
          <a:ea typeface="+mn-ea"/>
          <a:cs typeface="+mn-cs"/>
          <a:sym typeface="Helvetica"/>
        </a:defRPr>
      </a:lvl8pPr>
      <a:lvl9pPr indent="1828800" defTabSz="457200">
        <a:defRPr sz="1200">
          <a:latin typeface="+mn-lt"/>
          <a:ea typeface="+mn-ea"/>
          <a:cs typeface="+mn-cs"/>
          <a:sym typeface="Helvetica"/>
        </a:defRPr>
      </a:lvl9pPr>
    </p:titleStyle>
    <p:bodyStyle>
      <a:lvl1pPr defTabSz="457200">
        <a:defRPr sz="1200">
          <a:latin typeface="+mn-lt"/>
          <a:ea typeface="+mn-ea"/>
          <a:cs typeface="+mn-cs"/>
          <a:sym typeface="Helvetica"/>
        </a:defRPr>
      </a:lvl1pPr>
      <a:lvl2pPr indent="228600" defTabSz="457200">
        <a:defRPr sz="1200">
          <a:latin typeface="+mn-lt"/>
          <a:ea typeface="+mn-ea"/>
          <a:cs typeface="+mn-cs"/>
          <a:sym typeface="Helvetica"/>
        </a:defRPr>
      </a:lvl2pPr>
      <a:lvl3pPr indent="457200" defTabSz="457200">
        <a:defRPr sz="1200">
          <a:latin typeface="+mn-lt"/>
          <a:ea typeface="+mn-ea"/>
          <a:cs typeface="+mn-cs"/>
          <a:sym typeface="Helvetica"/>
        </a:defRPr>
      </a:lvl3pPr>
      <a:lvl4pPr indent="685800" defTabSz="457200">
        <a:defRPr sz="1200">
          <a:latin typeface="+mn-lt"/>
          <a:ea typeface="+mn-ea"/>
          <a:cs typeface="+mn-cs"/>
          <a:sym typeface="Helvetica"/>
        </a:defRPr>
      </a:lvl4pPr>
      <a:lvl5pPr indent="914400" defTabSz="457200">
        <a:defRPr sz="1200">
          <a:latin typeface="+mn-lt"/>
          <a:ea typeface="+mn-ea"/>
          <a:cs typeface="+mn-cs"/>
          <a:sym typeface="Helvetica"/>
        </a:defRPr>
      </a:lvl5pPr>
      <a:lvl6pPr indent="1371600" defTabSz="457200">
        <a:defRPr sz="1200">
          <a:latin typeface="+mn-lt"/>
          <a:ea typeface="+mn-ea"/>
          <a:cs typeface="+mn-cs"/>
          <a:sym typeface="Helvetica"/>
        </a:defRPr>
      </a:lvl6pPr>
      <a:lvl7pPr indent="1828800" defTabSz="457200">
        <a:defRPr sz="1200">
          <a:latin typeface="+mn-lt"/>
          <a:ea typeface="+mn-ea"/>
          <a:cs typeface="+mn-cs"/>
          <a:sym typeface="Helvetica"/>
        </a:defRPr>
      </a:lvl7pPr>
      <a:lvl8pPr indent="2286000" defTabSz="457200">
        <a:defRPr sz="1200">
          <a:latin typeface="+mn-lt"/>
          <a:ea typeface="+mn-ea"/>
          <a:cs typeface="+mn-cs"/>
          <a:sym typeface="Helvetica"/>
        </a:defRPr>
      </a:lvl8pPr>
      <a:lvl9pPr indent="2743200" defTabSz="457200">
        <a:defRPr sz="1200">
          <a:latin typeface="+mn-lt"/>
          <a:ea typeface="+mn-ea"/>
          <a:cs typeface="+mn-cs"/>
          <a:sym typeface="Helvetica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venir Roman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Avenir Roman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Avenir Roman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Avenir Roman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Avenir Roman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Avenir Roman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Avenir Roman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Avenir Roman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Avenir Rom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3.jpeg"/><Relationship Id="rId4" Type="http://schemas.openxmlformats.org/officeDocument/2006/relationships/image" Target="../media/image1.tif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341312" y="2857499"/>
            <a:ext cx="8458201" cy="1143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 defTabSz="795337">
              <a:defRPr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Estudio e implementación de técnicas de renderizado en tiempo real sobre un prototipo de motor gráfico</a:t>
            </a:r>
          </a:p>
        </p:txBody>
      </p:sp>
      <p:sp>
        <p:nvSpPr>
          <p:cNvPr id="17" name="Shape 17"/>
          <p:cNvSpPr/>
          <p:nvPr/>
        </p:nvSpPr>
        <p:spPr>
          <a:xfrm>
            <a:off x="341312" y="4584699"/>
            <a:ext cx="845820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defTabSz="520700">
              <a:defRPr sz="1800"/>
            </a:pPr>
            <a:r>
              <a:rPr sz="25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Alejandro Catalán Cebollada</a:t>
            </a:r>
            <a:endParaRPr sz="25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defTabSz="520700">
              <a:defRPr sz="1800"/>
            </a:pPr>
            <a:r>
              <a:rPr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Treball Fi de Grau en Enginyeria Informatica</a:t>
            </a:r>
            <a:endParaRPr sz="1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defTabSz="520700">
              <a:defRPr sz="1800"/>
            </a:pPr>
            <a:r>
              <a:rPr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Escola Superior Politècnica UPF</a:t>
            </a:r>
            <a:endParaRPr sz="1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defTabSz="520700">
              <a:defRPr sz="1800"/>
            </a:pPr>
            <a:r>
              <a:rPr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Any 2015</a:t>
            </a:r>
            <a:endParaRPr sz="1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defTabSz="520700">
              <a:defRPr sz="1800"/>
            </a:pPr>
            <a:r>
              <a:rPr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Director del treball: Javier Agenjo, Departament GTI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685800" y="2857499"/>
            <a:ext cx="8458200" cy="1143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2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3. Graphics Pipeline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85800" y="-1"/>
            <a:ext cx="8458200" cy="1143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Graphics Pipeline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914400">
              <a:lnSpc>
                <a:spcPct val="150000"/>
              </a:lnSpc>
              <a:spcBef>
                <a:spcPts val="600"/>
              </a:spcBef>
              <a:defRPr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Con junto de pasos a realizar para transformar una escena 3D en una imagen 2D.</a:t>
            </a:r>
          </a:p>
        </p:txBody>
      </p:sp>
      <p:pic>
        <p:nvPicPr>
          <p:cNvPr id="45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621087"/>
            <a:ext cx="9144000" cy="1722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7700" y="4897437"/>
            <a:ext cx="2143125" cy="201136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/>
          <p:nvPr>
            <p:ph type="body" idx="1"/>
          </p:nvPr>
        </p:nvSpPr>
        <p:spPr>
          <a:xfrm>
            <a:off x="1257300" y="1968500"/>
            <a:ext cx="7048500" cy="4876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74612" indent="-74612" algn="ctr" defTabSz="914400">
              <a:lnSpc>
                <a:spcPct val="120000"/>
              </a:lnSpc>
              <a:spcBef>
                <a:spcPts val="600"/>
              </a:spcBef>
              <a:defRPr sz="1800"/>
            </a:pPr>
            <a:r>
              <a:rPr sz="26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Modelos de Iluminación y </a:t>
            </a:r>
            <a:r>
              <a:rPr sz="25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Sombreado</a:t>
            </a:r>
            <a:endParaRPr>
              <a:latin typeface="Verdana Bold"/>
              <a:ea typeface="Verdana Bold"/>
              <a:cs typeface="Verdana Bold"/>
              <a:sym typeface="Verdana Bold"/>
            </a:endParaRPr>
          </a:p>
          <a:p>
            <a:pPr lvl="0" marL="74612" indent="-74612" defTabSz="914400">
              <a:lnSpc>
                <a:spcPct val="120000"/>
              </a:lnSpc>
              <a:spcBef>
                <a:spcPts val="600"/>
              </a:spcBef>
              <a:defRPr sz="1800"/>
            </a:pPr>
            <a:r>
              <a:rPr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Calculo de la intensidad de color de cada punto de la escena.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lvl="0" marL="74612" indent="-74612" defTabSz="914400">
              <a:lnSpc>
                <a:spcPct val="120000"/>
              </a:lnSpc>
              <a:spcBef>
                <a:spcPts val="600"/>
              </a:spcBef>
              <a:defRPr sz="1800"/>
            </a:pPr>
            <a:r>
              <a:rPr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Tipos de luz: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lvl="0" marL="87047" indent="-87047" defTabSz="914400">
              <a:lnSpc>
                <a:spcPct val="12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14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Luz Direccional</a:t>
            </a:r>
            <a:endParaRPr sz="1400">
              <a:latin typeface="Verdana Bold"/>
              <a:ea typeface="Verdana Bold"/>
              <a:cs typeface="Verdana Bold"/>
              <a:sym typeface="Verdana Bold"/>
            </a:endParaRPr>
          </a:p>
          <a:p>
            <a:pPr lvl="0" marL="87047" indent="-87047" defTabSz="914400">
              <a:lnSpc>
                <a:spcPct val="12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14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Luz Posicional</a:t>
            </a:r>
            <a:endParaRPr sz="1400">
              <a:latin typeface="Verdana Bold"/>
              <a:ea typeface="Verdana Bold"/>
              <a:cs typeface="Verdana Bold"/>
              <a:sym typeface="Verdana Bold"/>
            </a:endParaRPr>
          </a:p>
          <a:p>
            <a:pPr lvl="1" marL="663398" indent="-206198" defTabSz="914400">
              <a:lnSpc>
                <a:spcPct val="12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14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Luz Focal</a:t>
            </a:r>
            <a:endParaRPr sz="1400">
              <a:latin typeface="Verdana Bold"/>
              <a:ea typeface="Verdana Bold"/>
              <a:cs typeface="Verdana Bold"/>
              <a:sym typeface="Verdana Bold"/>
            </a:endParaRPr>
          </a:p>
          <a:p>
            <a:pPr lvl="0" marL="74612" indent="-74612" defTabSz="914400">
              <a:lnSpc>
                <a:spcPct val="120000"/>
              </a:lnSpc>
              <a:spcBef>
                <a:spcPts val="600"/>
              </a:spcBef>
              <a:defRPr sz="1800"/>
            </a:pPr>
            <a:r>
              <a:rPr sz="14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Modelo de iluminación de Phong: los objetos no emiten luz, solo reflejan la luz que les llega.</a:t>
            </a:r>
            <a:endParaRPr sz="1400">
              <a:latin typeface="Verdana Bold"/>
              <a:ea typeface="Verdana Bold"/>
              <a:cs typeface="Verdana Bold"/>
              <a:sym typeface="Verdana Bold"/>
            </a:endParaRPr>
          </a:p>
          <a:p>
            <a:pPr lvl="0" marL="74612" indent="-74612" defTabSz="914400">
              <a:lnSpc>
                <a:spcPct val="120000"/>
              </a:lnSpc>
              <a:spcBef>
                <a:spcPts val="600"/>
              </a:spcBef>
              <a:defRPr sz="1800"/>
            </a:pPr>
            <a:r>
              <a:rPr sz="14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Sombreado: Se provee de un modelo de iluminación para la visualización de los polígonos del objeto.</a:t>
            </a:r>
          </a:p>
        </p:txBody>
      </p:sp>
      <p:sp>
        <p:nvSpPr>
          <p:cNvPr id="49" name="Shape 49"/>
          <p:cNvSpPr/>
          <p:nvPr>
            <p:ph type="title"/>
          </p:nvPr>
        </p:nvSpPr>
        <p:spPr>
          <a:xfrm>
            <a:off x="685800" y="-1"/>
            <a:ext cx="8458200" cy="1143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Graphics Pipeline</a:t>
            </a:r>
          </a:p>
        </p:txBody>
      </p:sp>
      <p:grpSp>
        <p:nvGrpSpPr>
          <p:cNvPr id="52" name="Group 52"/>
          <p:cNvGrpSpPr/>
          <p:nvPr/>
        </p:nvGrpSpPr>
        <p:grpSpPr>
          <a:xfrm>
            <a:off x="4102100" y="3122612"/>
            <a:ext cx="4829175" cy="828037"/>
            <a:chOff x="0" y="0"/>
            <a:chExt cx="4829175" cy="828035"/>
          </a:xfrm>
        </p:grpSpPr>
        <p:sp>
          <p:nvSpPr>
            <p:cNvPr id="50" name="Shape 50"/>
            <p:cNvSpPr/>
            <p:nvPr/>
          </p:nvSpPr>
          <p:spPr>
            <a:xfrm>
              <a:off x="0" y="0"/>
              <a:ext cx="4829175" cy="810500"/>
            </a:xfrm>
            <a:prstGeom prst="rect">
              <a:avLst/>
            </a:prstGeom>
            <a:solidFill>
              <a:srgbClr val="E09142"/>
            </a:solidFill>
            <a:ln w="25400" cap="flat">
              <a:solidFill>
                <a:srgbClr val="A36A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800"/>
              </a:pPr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0"/>
              <a:ext cx="4829175" cy="828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Mostrar engine, 3 escenas con los 3 tipos de luces</a:t>
              </a:r>
            </a:p>
          </p:txBody>
        </p:sp>
      </p:grpSp>
      <p:pic>
        <p:nvPicPr>
          <p:cNvPr id="53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8925" y="5583237"/>
            <a:ext cx="3028950" cy="1087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685800" y="-1"/>
            <a:ext cx="8458200" cy="1143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Graphics Pipeline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219075" indent="-219075" algn="ctr" defTabSz="876300">
              <a:spcBef>
                <a:spcPts val="500"/>
              </a:spcBef>
              <a:defRPr sz="1800"/>
            </a:pPr>
            <a:r>
              <a:rPr sz="24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Multiples Luces</a:t>
            </a:r>
            <a:endParaRPr sz="2400">
              <a:latin typeface="Verdana Bold"/>
              <a:ea typeface="Verdana Bold"/>
              <a:cs typeface="Verdana Bold"/>
              <a:sym typeface="Verdana Bold"/>
            </a:endParaRPr>
          </a:p>
          <a:p>
            <a:pPr lvl="0" marL="219075" indent="-219075" algn="ctr" defTabSz="876300">
              <a:spcBef>
                <a:spcPts val="500"/>
              </a:spcBef>
              <a:defRPr sz="1800"/>
            </a:pPr>
            <a:endParaRPr sz="2400">
              <a:latin typeface="Verdana Bold"/>
              <a:ea typeface="Verdana Bold"/>
              <a:cs typeface="Verdana Bold"/>
              <a:sym typeface="Verdana Bold"/>
            </a:endParaRPr>
          </a:p>
          <a:p>
            <a:pPr lvl="0" marL="346868" indent="-346868" defTabSz="876300">
              <a:lnSpc>
                <a:spcPct val="150000"/>
              </a:lnSpc>
              <a:spcBef>
                <a:spcPts val="5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19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Multipass Lighting: calcular iluminación de cada luz sobre el objeto y sumarla a la imagen real.</a:t>
            </a:r>
            <a:endParaRPr sz="1900">
              <a:latin typeface="Verdana Bold"/>
              <a:ea typeface="Verdana Bold"/>
              <a:cs typeface="Verdana Bold"/>
              <a:sym typeface="Verdana Bold"/>
            </a:endParaRPr>
          </a:p>
          <a:p>
            <a:pPr lvl="0" marL="346868" indent="-346868" defTabSz="876300">
              <a:lnSpc>
                <a:spcPct val="150000"/>
              </a:lnSpc>
              <a:spcBef>
                <a:spcPts val="5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19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Varias luces por shader: el shader recibe la información de un grupo de luces para realizar el calculo de iluminación.</a:t>
            </a:r>
            <a:endParaRPr sz="1900">
              <a:latin typeface="Verdana Bold"/>
              <a:ea typeface="Verdana Bold"/>
              <a:cs typeface="Verdana Bold"/>
              <a:sym typeface="Verdana Bold"/>
            </a:endParaRPr>
          </a:p>
          <a:p>
            <a:pPr lvl="0" marL="346868" indent="-346868" defTabSz="876300">
              <a:lnSpc>
                <a:spcPct val="150000"/>
              </a:lnSpc>
              <a:spcBef>
                <a:spcPts val="5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19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Lightmaps: estructura de datos precomputada que contiene el brillo de la superficie del objeto.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685800" y="2857499"/>
            <a:ext cx="8458200" cy="1143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2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3.1 Forward Rendering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685800" y="-1"/>
            <a:ext cx="8458200" cy="1143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Forward Rendering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722312" indent="-722312" defTabSz="914400">
              <a:lnSpc>
                <a:spcPct val="12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Técnica estándar mas utilizada por los engines gráficos.</a:t>
            </a:r>
            <a:endParaRPr sz="26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666750" indent="-666750" defTabSz="914400">
              <a:lnSpc>
                <a:spcPct val="12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Courier New"/>
              <a:buChar char="•"/>
              <a:defRPr sz="1800"/>
            </a:pPr>
            <a:r>
              <a:rPr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O(N_fragmentos_geometria x L_luces)</a:t>
            </a:r>
            <a:endParaRPr sz="2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722312" indent="-722312" defTabSz="914400">
              <a:lnSpc>
                <a:spcPct val="12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Desventajas</a:t>
            </a:r>
            <a:endParaRPr sz="26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1" marL="952500" indent="-495300" defTabSz="914400">
              <a:lnSpc>
                <a:spcPct val="12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+Luces +Objetos -&gt; Gran caída de rendimiento</a:t>
            </a:r>
            <a:endParaRPr sz="26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1" marL="952500" indent="-495300" defTabSz="914400">
              <a:lnSpc>
                <a:spcPct val="12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Repite trabajo en cada pasada</a:t>
            </a:r>
            <a:endParaRPr sz="26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1" marL="952500" indent="-495300" defTabSz="914400">
              <a:lnSpc>
                <a:spcPct val="12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Trabajo inútil con polígonos ocluidos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685800" y="2857499"/>
            <a:ext cx="8458200" cy="1143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2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3.2 Deferred Rendering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685800" y="0"/>
            <a:ext cx="8456613" cy="11414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Deferred Rendering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1295400" y="1968500"/>
            <a:ext cx="7048500" cy="48752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742950" indent="-742950" defTabSz="914400"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Una primera pasada para generar el G-Buffer</a:t>
            </a:r>
            <a:endParaRPr sz="26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742950" indent="-742950" defTabSz="914400"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Una segunda pasada para realizar el calculo de iluminación</a:t>
            </a:r>
            <a:endParaRPr sz="26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742950" indent="-742950" defTabSz="914400"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O(N_fragmentos_geometria + L_luces)</a:t>
            </a:r>
            <a:endParaRPr sz="2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722312" indent="-722312" defTabSz="914400">
              <a:lnSpc>
                <a:spcPct val="12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Desventajas</a:t>
            </a:r>
            <a:endParaRPr sz="26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1" marL="800100" indent="-342900" defTabSz="914400">
              <a:lnSpc>
                <a:spcPct val="12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19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Multiples render targets</a:t>
            </a:r>
            <a:endParaRPr sz="1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1" marL="800100" indent="-342900" defTabSz="914400">
              <a:lnSpc>
                <a:spcPct val="12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19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Gran ancho de banda para gestionar los buffers</a:t>
            </a:r>
            <a:endParaRPr sz="1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1" marL="800100" indent="-342900" defTabSz="914400">
              <a:lnSpc>
                <a:spcPct val="12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19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No hay transparencias</a:t>
            </a:r>
            <a:endParaRPr sz="1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1" marL="800100" indent="-342900" defTabSz="914400">
              <a:lnSpc>
                <a:spcPct val="12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19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Anti-Aliasing generado por hardware</a:t>
            </a:r>
            <a:endParaRPr sz="1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1" marL="800100" indent="-342900" defTabSz="914400">
              <a:lnSpc>
                <a:spcPct val="12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19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Solo un tipo de material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685800" y="0"/>
            <a:ext cx="8456613" cy="11414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Deferred Rendering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1295400" y="1968500"/>
            <a:ext cx="7048500" cy="48752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spcBef>
                <a:spcPts val="600"/>
              </a:spcBef>
              <a:defRPr b="1"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333333"/>
                </a:solidFill>
              </a:rPr>
              <a:t>G-Buffer</a:t>
            </a:r>
          </a:p>
        </p:txBody>
      </p:sp>
      <p:pic>
        <p:nvPicPr>
          <p:cNvPr id="7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6243" y="3274620"/>
            <a:ext cx="6651514" cy="2483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685800" y="0"/>
            <a:ext cx="8456613" cy="11414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Deferred Rendering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1295400" y="1968500"/>
            <a:ext cx="7048500" cy="48752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ctr" defTabSz="914400">
              <a:spcBef>
                <a:spcPts val="600"/>
              </a:spcBef>
              <a:defRPr sz="1800"/>
            </a:pPr>
            <a:r>
              <a:rPr b="1"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Tipos de Deferred Rendering</a:t>
            </a:r>
            <a:endParaRPr b="1" sz="26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algn="ctr" defTabSz="914400">
              <a:spcBef>
                <a:spcPts val="600"/>
              </a:spcBef>
              <a:defRPr sz="1800"/>
            </a:pPr>
            <a:endParaRPr b="1" sz="26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742950" indent="-742950" defTabSz="914400">
              <a:lnSpc>
                <a:spcPct val="15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Deferred Shading</a:t>
            </a:r>
            <a:endParaRPr sz="26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742950" indent="-742950" defTabSz="914400">
              <a:lnSpc>
                <a:spcPct val="15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Deferred Lighting/Light pre-pass</a:t>
            </a:r>
            <a:endParaRPr sz="26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742950" indent="-742950" defTabSz="914400">
              <a:lnSpc>
                <a:spcPct val="15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Inferred Rendering</a:t>
            </a:r>
            <a:endParaRPr sz="26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742950" indent="-742950" defTabSz="914400">
              <a:lnSpc>
                <a:spcPct val="15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Tiled Shading</a:t>
            </a:r>
            <a:endParaRPr sz="26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742950" indent="-742950" defTabSz="914400">
              <a:lnSpc>
                <a:spcPct val="15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Forward+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685800" y="-1"/>
            <a:ext cx="8458200" cy="1143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Resumen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1257300" y="1981200"/>
            <a:ext cx="7048500" cy="411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just" defTabSz="914400">
              <a:lnSpc>
                <a:spcPct val="150000"/>
              </a:lnSpc>
              <a:spcBef>
                <a:spcPts val="600"/>
              </a:spcBef>
              <a:defRPr sz="2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Análisis de diferentes técnicas de renderizado en tiempo real e implementación de Deferred Shading sobre un engine WebGL.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xfrm>
            <a:off x="685800" y="2857500"/>
            <a:ext cx="84582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2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4. WebGL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685800" y="0"/>
            <a:ext cx="8456613" cy="11414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WebGL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1295400" y="1968500"/>
            <a:ext cx="7048500" cy="48752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ctr" defTabSz="914400">
              <a:spcBef>
                <a:spcPts val="600"/>
              </a:spcBef>
              <a:defRPr sz="1800"/>
            </a:pPr>
            <a:r>
              <a:rPr b="1"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Web Graphics Library</a:t>
            </a:r>
            <a:endParaRPr b="1" sz="26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742950" indent="-742950" defTabSz="914400">
              <a:lnSpc>
                <a:spcPct val="15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2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API JavaScript para el render de gráficos 2D/3D</a:t>
            </a:r>
            <a:endParaRPr sz="21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742950" indent="-742950" defTabSz="914400">
              <a:lnSpc>
                <a:spcPct val="15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2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Basado en OpenGL ES 2.0, Shaders en GLSL</a:t>
            </a:r>
            <a:endParaRPr sz="21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742950" indent="-742950" defTabSz="914400">
              <a:lnSpc>
                <a:spcPct val="15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2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Integrado con la interfaz de Document Object Model (DOM) de HTML</a:t>
            </a:r>
            <a:endParaRPr sz="21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742950" indent="-742950" defTabSz="914400">
              <a:lnSpc>
                <a:spcPct val="15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2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Gestión de memoria automática gracias a JavaScript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685800" y="0"/>
            <a:ext cx="8456613" cy="11414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WebGL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1295400" y="1968500"/>
            <a:ext cx="7048500" cy="48752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ctr" defTabSz="758951">
              <a:lnSpc>
                <a:spcPct val="120000"/>
              </a:lnSpc>
              <a:spcBef>
                <a:spcPts val="400"/>
              </a:spcBef>
              <a:defRPr sz="1800"/>
            </a:pPr>
            <a:r>
              <a:rPr b="1" sz="2158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Ventajas</a:t>
            </a:r>
            <a:endParaRPr b="1" sz="2158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284606" indent="-284606" defTabSz="758951">
              <a:lnSpc>
                <a:spcPct val="120000"/>
              </a:lnSpc>
              <a:spcBef>
                <a:spcPts val="4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166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API basada en OpenGL, familiar y aceptado</a:t>
            </a:r>
            <a:endParaRPr sz="166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284606" indent="-284606" defTabSz="758951">
              <a:lnSpc>
                <a:spcPct val="120000"/>
              </a:lnSpc>
              <a:spcBef>
                <a:spcPts val="4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166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Compatibilidad entre plataformas como entre navegadores</a:t>
            </a:r>
            <a:endParaRPr sz="166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284606" indent="-284606" defTabSz="758951">
              <a:lnSpc>
                <a:spcPct val="120000"/>
              </a:lnSpc>
              <a:spcBef>
                <a:spcPts val="4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166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Integración con HTML</a:t>
            </a:r>
            <a:endParaRPr sz="166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284606" indent="-284606" defTabSz="758951">
              <a:lnSpc>
                <a:spcPct val="120000"/>
              </a:lnSpc>
              <a:spcBef>
                <a:spcPts val="4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166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Gráficos 3D acelerados por hardware</a:t>
            </a:r>
            <a:endParaRPr sz="166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284606" indent="-284606" defTabSz="758951">
              <a:lnSpc>
                <a:spcPct val="120000"/>
              </a:lnSpc>
              <a:spcBef>
                <a:spcPts val="4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166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Entorno de scripting JavaScript permite ejecutar y debugar sin tener que compilar y linkar código.</a:t>
            </a:r>
            <a:endParaRPr sz="2158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algn="ctr" defTabSz="758951">
              <a:lnSpc>
                <a:spcPct val="120000"/>
              </a:lnSpc>
              <a:spcBef>
                <a:spcPts val="400"/>
              </a:spcBef>
              <a:defRPr sz="1800"/>
            </a:pPr>
            <a:r>
              <a:rPr b="1" sz="2158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Desventajas</a:t>
            </a:r>
            <a:endParaRPr b="1" sz="2158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284606" indent="-284606" defTabSz="758951">
              <a:lnSpc>
                <a:spcPct val="120000"/>
              </a:lnSpc>
              <a:spcBef>
                <a:spcPts val="4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166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JavaScript es un lenguaje no tipado</a:t>
            </a:r>
            <a:endParaRPr sz="166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284606" indent="-284606" defTabSz="758951">
              <a:lnSpc>
                <a:spcPct val="120000"/>
              </a:lnSpc>
              <a:spcBef>
                <a:spcPts val="4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166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No tiene Geometry Buffer, no tiene Geometry Shaders</a:t>
            </a:r>
            <a:endParaRPr sz="166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284606" indent="-284606" defTabSz="758951">
              <a:lnSpc>
                <a:spcPct val="120000"/>
              </a:lnSpc>
              <a:spcBef>
                <a:spcPts val="4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166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No es capaz de gestionar buffers de indices 32 bits, no es capaz de tener buffers de mas de 65536 vertices, implica dividir el Vertex buffer para meshes grandes.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685800" y="2857500"/>
            <a:ext cx="84582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2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5. Engine Desarrollado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xfrm>
            <a:off x="685800" y="2857500"/>
            <a:ext cx="84582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2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5.1. Diseño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17" y="3901380"/>
            <a:ext cx="1435965" cy="1710194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pasted-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817" y="2019994"/>
            <a:ext cx="1435965" cy="933377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>
            <p:ph type="title"/>
          </p:nvPr>
        </p:nvSpPr>
        <p:spPr>
          <a:xfrm>
            <a:off x="685800" y="0"/>
            <a:ext cx="8456613" cy="11414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Diseño del Engine Desarrollado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xfrm>
            <a:off x="1295400" y="1968500"/>
            <a:ext cx="7048500" cy="48752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defTabSz="886968">
              <a:lnSpc>
                <a:spcPct val="120000"/>
              </a:lnSpc>
              <a:spcBef>
                <a:spcPts val="500"/>
              </a:spcBef>
              <a:defRPr sz="1800"/>
            </a:pPr>
            <a:r>
              <a:rPr sz="2522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El engine se desarrolla sobre un entorno web utilizando WebGL.</a:t>
            </a:r>
            <a:endParaRPr sz="2522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defTabSz="886968">
              <a:lnSpc>
                <a:spcPct val="120000"/>
              </a:lnSpc>
              <a:spcBef>
                <a:spcPts val="500"/>
              </a:spcBef>
              <a:defRPr sz="1800"/>
            </a:pPr>
            <a:r>
              <a:rPr sz="2522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Nos permite una fácil ejecución y debug, sin depender de grandes IDE, sobre cualquier dispositivo con acceso a la web y desarrollado sobre cualquier bloc de notas.</a:t>
            </a:r>
            <a:endParaRPr sz="2522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defTabSz="886968">
              <a:lnSpc>
                <a:spcPct val="120000"/>
              </a:lnSpc>
              <a:spcBef>
                <a:spcPts val="500"/>
              </a:spcBef>
              <a:defRPr sz="1800"/>
            </a:pPr>
            <a:r>
              <a:rPr sz="2522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Requerimientos del Engine basados en intentar emular las características de los grandes engines comerciales.</a:t>
            </a:r>
          </a:p>
        </p:txBody>
      </p:sp>
      <p:pic>
        <p:nvPicPr>
          <p:cNvPr id="91" name="Untitled.tif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173" y="6275699"/>
            <a:ext cx="2812297" cy="560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685800" y="0"/>
            <a:ext cx="8456613" cy="11414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Diseño del Engine Desarrollado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xfrm>
            <a:off x="1295400" y="1968500"/>
            <a:ext cx="7048500" cy="48752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lnSpc>
                <a:spcPct val="120000"/>
              </a:lnSpc>
              <a:spcBef>
                <a:spcPts val="600"/>
              </a:spcBef>
              <a:defRPr b="1"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333333"/>
                </a:solidFill>
              </a:rPr>
              <a:t>G-Buffer</a:t>
            </a:r>
            <a:endParaRPr b="1" sz="2600">
              <a:solidFill>
                <a:srgbClr val="333333"/>
              </a:solidFill>
            </a:endParaRPr>
          </a:p>
        </p:txBody>
      </p:sp>
      <p:pic>
        <p:nvPicPr>
          <p:cNvPr id="95" name="Untitled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4204" y="2479178"/>
            <a:ext cx="6997701" cy="279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xfrm>
            <a:off x="685800" y="0"/>
            <a:ext cx="8456613" cy="11414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Diseño del Engine Desarrollado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xfrm>
            <a:off x="1295400" y="1968500"/>
            <a:ext cx="7048500" cy="48752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lnSpc>
                <a:spcPct val="120000"/>
              </a:lnSpc>
              <a:spcBef>
                <a:spcPts val="600"/>
              </a:spcBef>
              <a:defRPr b="1"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333333"/>
                </a:solidFill>
              </a:rPr>
              <a:t>G-Buffer</a:t>
            </a:r>
            <a:endParaRPr b="1" sz="2600">
              <a:solidFill>
                <a:srgbClr val="333333"/>
              </a:solidFill>
            </a:endParaRPr>
          </a:p>
        </p:txBody>
      </p:sp>
      <p:pic>
        <p:nvPicPr>
          <p:cNvPr id="99" name="Untitled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4204" y="2479178"/>
            <a:ext cx="6997701" cy="279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Untitled 2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2272" y="2596901"/>
            <a:ext cx="7099301" cy="281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xfrm>
            <a:off x="685800" y="0"/>
            <a:ext cx="8456613" cy="11414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Diseño del Engine Desarrollado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xfrm>
            <a:off x="1295400" y="1968500"/>
            <a:ext cx="7048500" cy="48752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lnSpc>
                <a:spcPct val="120000"/>
              </a:lnSpc>
              <a:spcBef>
                <a:spcPts val="600"/>
              </a:spcBef>
              <a:defRPr b="1"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333333"/>
                </a:solidFill>
              </a:rPr>
              <a:t>MicroShader Manager</a:t>
            </a:r>
            <a:endParaRPr b="1" sz="2600">
              <a:solidFill>
                <a:srgbClr val="333333"/>
              </a:solidFill>
            </a:endParaRPr>
          </a:p>
        </p:txBody>
      </p:sp>
      <p:pic>
        <p:nvPicPr>
          <p:cNvPr id="104" name="MicroShader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6606" y="2945606"/>
            <a:ext cx="3175001" cy="292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xfrm>
            <a:off x="685800" y="0"/>
            <a:ext cx="8456613" cy="11414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Diseño del Engine Desarrollado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xfrm>
            <a:off x="1295400" y="1968500"/>
            <a:ext cx="7048500" cy="48752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lnSpc>
                <a:spcPct val="120000"/>
              </a:lnSpc>
              <a:spcBef>
                <a:spcPts val="600"/>
              </a:spcBef>
              <a:defRPr b="1"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333333"/>
                </a:solidFill>
              </a:rPr>
              <a:t>MicroShader Manager</a:t>
            </a:r>
            <a:endParaRPr b="1" sz="2600">
              <a:solidFill>
                <a:srgbClr val="333333"/>
              </a:solidFill>
            </a:endParaRPr>
          </a:p>
        </p:txBody>
      </p:sp>
      <p:pic>
        <p:nvPicPr>
          <p:cNvPr id="108" name="MicroShader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295" y="3194081"/>
            <a:ext cx="8577410" cy="2424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685800" y="-1"/>
            <a:ext cx="8458200" cy="1143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Indice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1257300" y="1981200"/>
            <a:ext cx="7048500" cy="411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148828" indent="-148828" defTabSz="455612">
              <a:lnSpc>
                <a:spcPct val="150000"/>
              </a:lnSpc>
              <a:spcBef>
                <a:spcPts val="200"/>
              </a:spcBef>
              <a:buSzPct val="100000"/>
              <a:buFont typeface="Verdana"/>
              <a:buAutoNum type="arabicPeriod" startAt="1"/>
              <a:defRPr sz="1800"/>
            </a:pPr>
            <a:r>
              <a:rPr sz="1500">
                <a:latin typeface="Verdana"/>
                <a:ea typeface="Verdana"/>
                <a:cs typeface="Verdana"/>
                <a:sym typeface="Verdana"/>
              </a:rPr>
              <a:t>Introducción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lvl="0" marL="148828" indent="-148828" defTabSz="455612">
              <a:lnSpc>
                <a:spcPct val="150000"/>
              </a:lnSpc>
              <a:spcBef>
                <a:spcPts val="200"/>
              </a:spcBef>
              <a:buSzPct val="100000"/>
              <a:buFont typeface="Verdana"/>
              <a:buAutoNum type="arabicPeriod" startAt="1"/>
              <a:defRPr sz="1800"/>
            </a:pPr>
            <a:r>
              <a:rPr sz="1500">
                <a:latin typeface="Verdana"/>
                <a:ea typeface="Verdana"/>
                <a:cs typeface="Verdana"/>
                <a:sym typeface="Verdana"/>
              </a:rPr>
              <a:t>La Web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lvl="0" marL="148828" indent="-148828" defTabSz="455612">
              <a:lnSpc>
                <a:spcPct val="150000"/>
              </a:lnSpc>
              <a:spcBef>
                <a:spcPts val="200"/>
              </a:spcBef>
              <a:buSzPct val="100000"/>
              <a:buFont typeface="Verdana"/>
              <a:buAutoNum type="arabicPeriod" startAt="1"/>
              <a:defRPr sz="1800"/>
            </a:pPr>
            <a:r>
              <a:rPr sz="1500">
                <a:latin typeface="Verdana"/>
                <a:ea typeface="Verdana"/>
                <a:cs typeface="Verdana"/>
                <a:sym typeface="Verdana"/>
              </a:rPr>
              <a:t>Graphics Pipeline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lvl="1" marL="264318" indent="-75406" defTabSz="455612">
              <a:lnSpc>
                <a:spcPct val="150000"/>
              </a:lnSpc>
              <a:spcBef>
                <a:spcPts val="200"/>
              </a:spcBef>
              <a:buSzPct val="100000"/>
              <a:buFont typeface="Verdana"/>
              <a:buChar char="•"/>
              <a:defRPr sz="1800"/>
            </a:pPr>
            <a:r>
              <a:rPr sz="1500">
                <a:latin typeface="Verdana"/>
                <a:ea typeface="Verdana"/>
                <a:cs typeface="Verdana"/>
                <a:sym typeface="Verdana"/>
              </a:rPr>
              <a:t>Forward Rendering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lvl="1" marL="264318" indent="-75406" defTabSz="455612">
              <a:lnSpc>
                <a:spcPct val="150000"/>
              </a:lnSpc>
              <a:spcBef>
                <a:spcPts val="200"/>
              </a:spcBef>
              <a:buSzPct val="100000"/>
              <a:buFont typeface="Verdana"/>
              <a:buChar char="•"/>
              <a:defRPr sz="1800"/>
            </a:pPr>
            <a:r>
              <a:rPr sz="1500">
                <a:latin typeface="Verdana"/>
                <a:ea typeface="Verdana"/>
                <a:cs typeface="Verdana"/>
                <a:sym typeface="Verdana"/>
              </a:rPr>
              <a:t>Deferred Rendering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lvl="0" marL="148828" indent="-148828" defTabSz="455612">
              <a:lnSpc>
                <a:spcPct val="150000"/>
              </a:lnSpc>
              <a:spcBef>
                <a:spcPts val="200"/>
              </a:spcBef>
              <a:buSzPct val="100000"/>
              <a:buFont typeface="Verdana"/>
              <a:buAutoNum type="arabicPeriod" startAt="4"/>
              <a:defRPr sz="1800"/>
            </a:pPr>
            <a:r>
              <a:rPr sz="1500">
                <a:latin typeface="Verdana"/>
                <a:ea typeface="Verdana"/>
                <a:cs typeface="Verdana"/>
                <a:sym typeface="Verdana"/>
              </a:rPr>
              <a:t>WebGL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lvl="0" marL="148828" indent="-148828" defTabSz="455612">
              <a:lnSpc>
                <a:spcPct val="150000"/>
              </a:lnSpc>
              <a:spcBef>
                <a:spcPts val="200"/>
              </a:spcBef>
              <a:buSzPct val="100000"/>
              <a:buFont typeface="Verdana"/>
              <a:buAutoNum type="arabicPeriod" startAt="4"/>
              <a:defRPr sz="1800"/>
            </a:pPr>
            <a:r>
              <a:rPr sz="1500">
                <a:latin typeface="Verdana"/>
                <a:ea typeface="Verdana"/>
                <a:cs typeface="Verdana"/>
                <a:sym typeface="Verdana"/>
              </a:rPr>
              <a:t>Engine Desarrollado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lvl="1" marL="264318" indent="-75406" defTabSz="455612">
              <a:lnSpc>
                <a:spcPct val="150000"/>
              </a:lnSpc>
              <a:spcBef>
                <a:spcPts val="200"/>
              </a:spcBef>
              <a:buSzPct val="100000"/>
              <a:buFont typeface="Verdana"/>
              <a:buChar char="•"/>
              <a:defRPr sz="1800"/>
            </a:pPr>
            <a:r>
              <a:rPr sz="1500">
                <a:latin typeface="Verdana"/>
                <a:ea typeface="Verdana"/>
                <a:cs typeface="Verdana"/>
                <a:sym typeface="Verdana"/>
              </a:rPr>
              <a:t>Diseño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lvl="1" marL="264318" indent="-75406" defTabSz="455612">
              <a:lnSpc>
                <a:spcPct val="150000"/>
              </a:lnSpc>
              <a:spcBef>
                <a:spcPts val="200"/>
              </a:spcBef>
              <a:buSzPct val="100000"/>
              <a:buFont typeface="Verdana"/>
              <a:buChar char="•"/>
              <a:defRPr sz="1800"/>
            </a:pPr>
            <a:r>
              <a:rPr sz="1500">
                <a:latin typeface="Verdana"/>
                <a:ea typeface="Verdana"/>
                <a:cs typeface="Verdana"/>
                <a:sym typeface="Verdana"/>
              </a:rPr>
              <a:t>Estructura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lvl="0" marL="148828" indent="-148828" defTabSz="455612">
              <a:lnSpc>
                <a:spcPct val="150000"/>
              </a:lnSpc>
              <a:spcBef>
                <a:spcPts val="200"/>
              </a:spcBef>
              <a:buSzPct val="100000"/>
              <a:buFont typeface="Verdana"/>
              <a:buAutoNum type="arabicPeriod" startAt="6"/>
              <a:defRPr sz="1800"/>
            </a:pPr>
            <a:r>
              <a:rPr sz="1500">
                <a:latin typeface="Verdana"/>
                <a:ea typeface="Verdana"/>
                <a:cs typeface="Verdana"/>
                <a:sym typeface="Verdana"/>
              </a:rPr>
              <a:t>Resultados 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lvl="0" marL="148828" indent="-148828" defTabSz="455612">
              <a:lnSpc>
                <a:spcPct val="150000"/>
              </a:lnSpc>
              <a:spcBef>
                <a:spcPts val="200"/>
              </a:spcBef>
              <a:buSzPct val="100000"/>
              <a:buFont typeface="Verdana"/>
              <a:buAutoNum type="arabicPeriod" startAt="6"/>
              <a:defRPr sz="1800"/>
            </a:pPr>
            <a:r>
              <a:rPr sz="1500">
                <a:latin typeface="Verdana"/>
                <a:ea typeface="Verdana"/>
                <a:cs typeface="Verdana"/>
                <a:sym typeface="Verdana"/>
              </a:rPr>
              <a:t>Conclusiones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685800" y="2857500"/>
            <a:ext cx="84582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2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5.2. Estructura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685800" y="0"/>
            <a:ext cx="8456613" cy="11414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Estructura del Engine Desarrollado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xfrm>
            <a:off x="1295400" y="1968500"/>
            <a:ext cx="7048500" cy="48752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720661" indent="-720661" defTabSz="886968">
              <a:spcBef>
                <a:spcPts val="5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b="1" sz="2522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App: </a:t>
            </a:r>
            <a:r>
              <a:rPr sz="2522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inicializa y pone en funcionamiento la aplicación, gestiona el bucle principal definiendo el comportamiento y guarda el objeto Scene.</a:t>
            </a:r>
            <a:endParaRPr sz="2522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720661" indent="-720661" defTabSz="886968">
              <a:spcBef>
                <a:spcPts val="5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b="1" sz="2522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Scene: </a:t>
            </a:r>
            <a:r>
              <a:rPr sz="2522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contenedor de todos los objetos, gestiona la actualización y propagación de eventos a los objetos.</a:t>
            </a:r>
            <a:endParaRPr sz="2522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720661" indent="-720661" defTabSz="886968">
              <a:spcBef>
                <a:spcPts val="5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b="1" sz="2522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Renderer: </a:t>
            </a:r>
            <a:r>
              <a:rPr sz="2522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gestiona la Pipeline, recibe los objetos, luces y cámara, y ejecuta las funciones de pintado Forward o Deferred según la configuración del Engine.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xfrm>
            <a:off x="685800" y="0"/>
            <a:ext cx="8456613" cy="11414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Estructura del Engine Desarrollado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xfrm>
            <a:off x="1295400" y="1968500"/>
            <a:ext cx="7048500" cy="48752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ctr" defTabSz="914400">
              <a:spcBef>
                <a:spcPts val="600"/>
              </a:spcBef>
              <a:defRPr sz="1800"/>
            </a:pPr>
            <a:r>
              <a:rPr b="1"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GameObject + Components</a:t>
            </a:r>
            <a:endParaRPr b="1" sz="26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742950" indent="-742950" defTabSz="914400">
              <a:lnSpc>
                <a:spcPct val="12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Transform</a:t>
            </a:r>
            <a:endParaRPr sz="26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742950" indent="-742950" defTabSz="914400">
              <a:lnSpc>
                <a:spcPct val="12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ObjectRenderer</a:t>
            </a:r>
            <a:endParaRPr sz="26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742950" indent="-742950" defTabSz="914400">
              <a:lnSpc>
                <a:spcPct val="12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Light</a:t>
            </a:r>
            <a:endParaRPr sz="26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742950" indent="-742950" defTabSz="914400">
              <a:lnSpc>
                <a:spcPct val="12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Camera</a:t>
            </a:r>
            <a:endParaRPr sz="26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defTabSz="914400">
              <a:lnSpc>
                <a:spcPct val="120000"/>
              </a:lnSpc>
              <a:spcBef>
                <a:spcPts val="600"/>
              </a:spcBef>
              <a:defRPr sz="1800"/>
            </a:pPr>
            <a:endParaRPr sz="26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742950" indent="-742950" defTabSz="914400">
              <a:lnSpc>
                <a:spcPct val="12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KeyController, MouseController &amp; RandomMovement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xfrm>
            <a:off x="685800" y="0"/>
            <a:ext cx="8456613" cy="11414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Estructura del Engine Desarrollado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xfrm>
            <a:off x="1295400" y="1968500"/>
            <a:ext cx="7048500" cy="48752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742950" indent="-742950" defTabSz="914400">
              <a:lnSpc>
                <a:spcPct val="12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b="1"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MicroShaderManager: </a:t>
            </a:r>
            <a:r>
              <a:rPr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obtiene los fragmentos de shader de un XML y devuelve un shader completo.</a:t>
            </a:r>
            <a:endParaRPr sz="26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742950" indent="-742950" defTabSz="914400">
              <a:lnSpc>
                <a:spcPct val="12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b="1"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GUI: </a:t>
            </a:r>
            <a:r>
              <a:rPr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crea un interfaz de usuario para la aplicación, para su fácil manejo.</a:t>
            </a:r>
            <a:endParaRPr sz="26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742950" indent="-742950" defTabSz="914400">
              <a:lnSpc>
                <a:spcPct val="12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b="1"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Benchmark: </a:t>
            </a:r>
            <a:r>
              <a:rPr sz="2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provee a la escena de composiciones de objetos para poner a prueba el rendimiento.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685800" y="2857499"/>
            <a:ext cx="8458200" cy="1143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2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1. Introducción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xfrm>
            <a:off x="685800" y="-1"/>
            <a:ext cx="8458200" cy="1143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Introducción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xfrm>
            <a:off x="1295400" y="1930400"/>
            <a:ext cx="7048500" cy="4876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just" defTabSz="914400">
              <a:lnSpc>
                <a:spcPct val="150000"/>
              </a:lnSpc>
              <a:spcBef>
                <a:spcPts val="600"/>
              </a:spcBef>
              <a:defRPr sz="1800"/>
            </a:pPr>
            <a:r>
              <a:rPr sz="2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La gran evolución de los navegadores web nos permite renderizar imágenes 2D/3D.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lvl="0" algn="just" defTabSz="914400">
              <a:lnSpc>
                <a:spcPct val="150000"/>
              </a:lnSpc>
              <a:spcBef>
                <a:spcPts val="600"/>
              </a:spcBef>
              <a:defRPr sz="1800"/>
            </a:pPr>
            <a:r>
              <a:rPr sz="2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2 subcampos dentro de la generación de imágenes: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lvl="1" marL="859366" indent="-402166" algn="just" defTabSz="914400">
              <a:lnSpc>
                <a:spcPct val="15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19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Generación off-line:</a:t>
            </a:r>
            <a:r>
              <a:rPr sz="19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proceso mas elaborado y detallado.</a:t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lvl="1" marL="859366" indent="-402166" algn="just" defTabSz="914400">
              <a:lnSpc>
                <a:spcPct val="15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19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Generación en tiempo real:</a:t>
            </a:r>
            <a:r>
              <a:rPr sz="19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a partir de un modelo 2D o 3D, utilizando la GPU para la mayoría de los cálculos.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685800" y="-1"/>
            <a:ext cx="8458200" cy="1143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Introducción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812800" indent="-812800" algn="just" defTabSz="914400">
              <a:lnSpc>
                <a:spcPct val="15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24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Motivación:</a:t>
            </a:r>
            <a:r>
              <a:rPr sz="2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estudiar diferentes técnicas de renderizado, y su rendimiento en WebGL sobre un engine desarrollado expresamente para el proyecto.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lvl="0" marL="406400" indent="-406400" algn="just" defTabSz="914400">
              <a:lnSpc>
                <a:spcPct val="150000"/>
              </a:lnSpc>
              <a:spcBef>
                <a:spcPts val="600"/>
              </a:spcBef>
              <a:defRPr sz="1800"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lvl="0" marL="812800" indent="-812800" algn="just" defTabSz="914400">
              <a:lnSpc>
                <a:spcPct val="15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24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Background personal:</a:t>
            </a:r>
            <a:r>
              <a:rPr sz="2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gran interés por la Computación Gráfica y la Ingeniería de Videojuegos.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685800" y="2857499"/>
            <a:ext cx="8458200" cy="1143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2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2. La Web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685800" y="-1"/>
            <a:ext cx="8458200" cy="1143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La Web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just" defTabSz="914400">
              <a:lnSpc>
                <a:spcPct val="150000"/>
              </a:lnSpc>
              <a:spcBef>
                <a:spcPts val="600"/>
              </a:spcBef>
              <a:defRPr sz="1800"/>
            </a:pPr>
            <a:r>
              <a:rPr sz="24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W</a:t>
            </a:r>
            <a:r>
              <a:rPr sz="2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orld </a:t>
            </a:r>
            <a:r>
              <a:rPr sz="24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W</a:t>
            </a:r>
            <a:r>
              <a:rPr sz="2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ide </a:t>
            </a:r>
            <a:r>
              <a:rPr sz="24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W</a:t>
            </a:r>
            <a:r>
              <a:rPr sz="2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eb (</a:t>
            </a:r>
            <a:r>
              <a:rPr sz="24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WWW</a:t>
            </a:r>
            <a:r>
              <a:rPr sz="2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):   conjunto de documentos y otros recursos interconectados.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lvl="0" algn="just" defTabSz="914400">
              <a:lnSpc>
                <a:spcPct val="150000"/>
              </a:lnSpc>
              <a:spcBef>
                <a:spcPts val="600"/>
              </a:spcBef>
              <a:defRPr sz="1800"/>
            </a:pPr>
            <a:r>
              <a:rPr sz="2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Documentos web inicialmente estáticos formados por texto plano.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lvl="0" algn="just" defTabSz="914400">
              <a:lnSpc>
                <a:spcPct val="150000"/>
              </a:lnSpc>
              <a:spcBef>
                <a:spcPts val="600"/>
              </a:spcBef>
              <a:defRPr sz="1800"/>
            </a:pPr>
            <a:r>
              <a:rPr sz="2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Con los años aparecieron lenguajes de programación, librerías y elementos que mejoraron las capacidades de la web.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685800" y="-1"/>
            <a:ext cx="8458200" cy="1143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La Web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1547812" indent="-1547812" defTabSz="914400">
              <a:lnSpc>
                <a:spcPct val="15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26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HyperText Markup Language (HTML)</a:t>
            </a:r>
            <a:endParaRPr>
              <a:latin typeface="Verdana Bold"/>
              <a:ea typeface="Verdana Bold"/>
              <a:cs typeface="Verdana Bold"/>
              <a:sym typeface="Verdana Bold"/>
            </a:endParaRPr>
          </a:p>
          <a:p>
            <a:pPr lvl="0" marL="1547812" indent="-1547812" defTabSz="914400">
              <a:lnSpc>
                <a:spcPct val="15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26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Cascading Style Sheets (CSS)</a:t>
            </a:r>
            <a:endParaRPr>
              <a:latin typeface="Verdana Bold"/>
              <a:ea typeface="Verdana Bold"/>
              <a:cs typeface="Verdana Bold"/>
              <a:sym typeface="Verdana Bold"/>
            </a:endParaRPr>
          </a:p>
          <a:p>
            <a:pPr lvl="0" marL="1547812" indent="-1547812" defTabSz="914400">
              <a:lnSpc>
                <a:spcPct val="15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26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JavaScript</a:t>
            </a:r>
            <a:endParaRPr>
              <a:latin typeface="Verdana Bold"/>
              <a:ea typeface="Verdana Bold"/>
              <a:cs typeface="Verdana Bold"/>
              <a:sym typeface="Verdana Bold"/>
            </a:endParaRPr>
          </a:p>
          <a:p>
            <a:pPr lvl="0" marL="1547812" indent="-1547812" defTabSz="914400">
              <a:lnSpc>
                <a:spcPct val="15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26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&lt;canvas&gt;</a:t>
            </a:r>
            <a:endParaRPr>
              <a:latin typeface="Verdana Bold"/>
              <a:ea typeface="Verdana Bold"/>
              <a:cs typeface="Verdana Bold"/>
              <a:sym typeface="Verdana Bold"/>
            </a:endParaRPr>
          </a:p>
          <a:p>
            <a:pPr lvl="0" marL="1547812" indent="-1547812" defTabSz="914400">
              <a:lnSpc>
                <a:spcPct val="15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26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CSS3</a:t>
            </a:r>
            <a:endParaRPr>
              <a:latin typeface="Verdana Bold"/>
              <a:ea typeface="Verdana Bold"/>
              <a:cs typeface="Verdana Bold"/>
              <a:sym typeface="Verdana Bold"/>
            </a:endParaRPr>
          </a:p>
          <a:p>
            <a:pPr lvl="0" marL="1547812" indent="-1547812" defTabSz="914400">
              <a:lnSpc>
                <a:spcPct val="150000"/>
              </a:lnSpc>
              <a:spcBef>
                <a:spcPts val="600"/>
              </a:spcBef>
              <a:buClr>
                <a:srgbClr val="A50021"/>
              </a:buClr>
              <a:buSzPct val="150000"/>
              <a:buFont typeface="Verdana"/>
              <a:buChar char="•"/>
              <a:defRPr sz="1800"/>
            </a:pPr>
            <a:r>
              <a:rPr sz="26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WebGL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4F3D9"/>
      </a:accent1>
      <a:accent2>
        <a:srgbClr val="E09142"/>
      </a:accent2>
      <a:accent3>
        <a:srgbClr val="8F8F8F"/>
      </a:accent3>
      <a:accent4>
        <a:srgbClr val="707070"/>
      </a:accent4>
      <a:accent5>
        <a:srgbClr val="F8F7E8"/>
      </a:accent5>
      <a:accent6>
        <a:srgbClr val="CB833C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F4F3D9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4F3D9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4F3D9"/>
      </a:accent1>
      <a:accent2>
        <a:srgbClr val="E09142"/>
      </a:accent2>
      <a:accent3>
        <a:srgbClr val="8F8F8F"/>
      </a:accent3>
      <a:accent4>
        <a:srgbClr val="707070"/>
      </a:accent4>
      <a:accent5>
        <a:srgbClr val="F8F7E8"/>
      </a:accent5>
      <a:accent6>
        <a:srgbClr val="CB833C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F4F3D9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4F3D9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